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6/11/2019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CANO-STUDIEDAG 12/12/18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Joke Van Hamme – Bethanie Kortrijk				Wouter Vanclooster - Oranjehuis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360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05307" y="682580"/>
            <a:ext cx="1093416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dirty="0" smtClean="0"/>
              <a:t>JUMP!</a:t>
            </a:r>
          </a:p>
          <a:p>
            <a:r>
              <a:rPr lang="nl-BE" sz="2000" dirty="0" smtClean="0"/>
              <a:t>Samenwerking tussen:</a:t>
            </a:r>
          </a:p>
          <a:p>
            <a:endParaRPr lang="nl-BE" sz="2000" dirty="0" smtClean="0"/>
          </a:p>
          <a:p>
            <a:r>
              <a:rPr lang="nl-BE" sz="2000" dirty="0" smtClean="0"/>
              <a:t>Oranjehuis, CJGB, Bethanie, CAW, De Hoge Kouter (VAPH), Groep Ubuntu (VAPH), AJKO, JAC</a:t>
            </a:r>
          </a:p>
          <a:p>
            <a:endParaRPr lang="nl-BE" sz="2000" dirty="0"/>
          </a:p>
          <a:p>
            <a:endParaRPr lang="nl-BE" sz="2000" dirty="0" smtClean="0"/>
          </a:p>
          <a:p>
            <a:r>
              <a:rPr lang="nl-BE" sz="2000" dirty="0" smtClean="0"/>
              <a:t>Doelgroep:</a:t>
            </a:r>
          </a:p>
          <a:p>
            <a:pPr marL="342900" indent="-342900">
              <a:buFontTx/>
              <a:buChar char="-"/>
            </a:pPr>
            <a:r>
              <a:rPr lang="nl-BE" sz="2000" dirty="0" smtClean="0"/>
              <a:t>Jongeren van 16-25j op wachtlijsten van verschillende organisaties</a:t>
            </a:r>
          </a:p>
          <a:p>
            <a:pPr marL="342900" indent="-342900">
              <a:buFontTx/>
              <a:buChar char="-"/>
            </a:pPr>
            <a:r>
              <a:rPr lang="nl-BE" sz="2000" dirty="0" smtClean="0"/>
              <a:t>Die overstap maken van ene naar andere sector</a:t>
            </a:r>
          </a:p>
          <a:p>
            <a:pPr marL="342900" indent="-342900">
              <a:buFontTx/>
              <a:buChar char="-"/>
            </a:pPr>
            <a:r>
              <a:rPr lang="nl-BE" sz="2000" dirty="0" smtClean="0"/>
              <a:t>Die afhaken en vaak een beperkt netwerk hebben</a:t>
            </a:r>
          </a:p>
          <a:p>
            <a:pPr marL="342900" indent="-342900">
              <a:buFontTx/>
              <a:buChar char="-"/>
            </a:pPr>
            <a:r>
              <a:rPr lang="nl-BE" sz="2000" dirty="0" smtClean="0"/>
              <a:t>Die reeds afhaakten en terug een vraag stellen</a:t>
            </a:r>
          </a:p>
          <a:p>
            <a:endParaRPr lang="nl-BE" sz="2000" dirty="0"/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nl-BE" sz="2000" dirty="0" smtClean="0">
                <a:sym typeface="Wingdings" panose="05000000000000000000" pitchFamily="2" charset="2"/>
              </a:rPr>
              <a:t>AANPAK VAN GEMEENSCHAPPELIJKE WACHTLIJSTEN</a:t>
            </a:r>
          </a:p>
          <a:p>
            <a:pPr marL="800100" lvl="1" indent="-342900">
              <a:buFont typeface="Wingdings" panose="05000000000000000000" pitchFamily="2" charset="2"/>
              <a:buChar char="à"/>
            </a:pPr>
            <a:r>
              <a:rPr lang="nl-BE" sz="2000" dirty="0" smtClean="0">
                <a:sym typeface="Wingdings" panose="05000000000000000000" pitchFamily="2" charset="2"/>
              </a:rPr>
              <a:t>Eerst de jongeren die dreigen van de radar te verdwijnen (18+)</a:t>
            </a:r>
          </a:p>
          <a:p>
            <a:pPr marL="800100" lvl="1" indent="-342900">
              <a:buFont typeface="Wingdings" panose="05000000000000000000" pitchFamily="2" charset="2"/>
              <a:buChar char="à"/>
            </a:pPr>
            <a:r>
              <a:rPr lang="nl-BE" sz="2000" dirty="0" smtClean="0">
                <a:sym typeface="Wingdings" panose="05000000000000000000" pitchFamily="2" charset="2"/>
              </a:rPr>
              <a:t>Jongeren met dringendste hulpvraag</a:t>
            </a:r>
            <a:endParaRPr lang="nl-BE" sz="2000" dirty="0">
              <a:sym typeface="Wingdings" panose="05000000000000000000" pitchFamily="2" charset="2"/>
            </a:endParaRPr>
          </a:p>
          <a:p>
            <a:pPr lvl="1"/>
            <a:endParaRPr lang="nl-BE" sz="20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204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53792" y="734096"/>
            <a:ext cx="1094704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 smtClean="0"/>
              <a:t>Methodiek:</a:t>
            </a:r>
          </a:p>
          <a:p>
            <a:pPr marL="342900" indent="-342900">
              <a:buFontTx/>
              <a:buChar char="-"/>
            </a:pPr>
            <a:r>
              <a:rPr lang="nl-BE" sz="2400" dirty="0" smtClean="0"/>
              <a:t>6-wekelijks instroomoverleg met de partners</a:t>
            </a:r>
          </a:p>
          <a:p>
            <a:pPr marL="342900" indent="-342900">
              <a:buFontTx/>
              <a:buChar char="-"/>
            </a:pPr>
            <a:r>
              <a:rPr lang="nl-BE" sz="2400" dirty="0" smtClean="0"/>
              <a:t>Jongeren worden gezocht (niet noodzakelijk via contactpersoon – aanmelder)</a:t>
            </a:r>
          </a:p>
          <a:p>
            <a:pPr marL="342900" indent="-342900">
              <a:buFontTx/>
              <a:buChar char="-"/>
            </a:pPr>
            <a:r>
              <a:rPr lang="nl-BE" sz="2400" dirty="0" smtClean="0"/>
              <a:t>Breed verkennend: is de vraag CBAW of eerder ‘ik wil weg uit deze situatie’</a:t>
            </a:r>
          </a:p>
          <a:p>
            <a:pPr marL="342900" indent="-342900">
              <a:buFontTx/>
              <a:buChar char="-"/>
            </a:pPr>
            <a:r>
              <a:rPr lang="nl-BE" sz="2400" dirty="0" smtClean="0"/>
              <a:t>Aanbod vanuit verschillende partners / modules: CBAW tot thuisbegeleiding / zoeken naar werk / thuisbegeleiding / voorbereiding op zelfstandigheid / liaison naar andere gepaste hulpverlening / TCK …</a:t>
            </a:r>
          </a:p>
          <a:p>
            <a:pPr marL="342900" indent="-342900">
              <a:buFontTx/>
              <a:buChar char="-"/>
            </a:pPr>
            <a:r>
              <a:rPr lang="nl-BE" sz="2400" dirty="0"/>
              <a:t>5</a:t>
            </a:r>
            <a:r>
              <a:rPr lang="nl-BE" sz="2400" dirty="0" smtClean="0"/>
              <a:t> begeleidingen door CAW-medewerker en CBAW-</a:t>
            </a:r>
            <a:r>
              <a:rPr lang="nl-BE" sz="2400" dirty="0" err="1" smtClean="0"/>
              <a:t>bgl</a:t>
            </a:r>
            <a:r>
              <a:rPr lang="nl-BE" sz="2400" dirty="0" smtClean="0"/>
              <a:t>.</a:t>
            </a:r>
          </a:p>
          <a:p>
            <a:endParaRPr lang="nl-BE" sz="2400" dirty="0" smtClean="0"/>
          </a:p>
          <a:p>
            <a:pPr marL="342900" indent="-342900">
              <a:buFontTx/>
              <a:buChar char="-"/>
            </a:pPr>
            <a:r>
              <a:rPr lang="nl-BE" sz="2400" dirty="0" smtClean="0"/>
              <a:t>GEEN MODULE: WE WERKEN MET DE VRAAG!!!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86204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92428" y="669701"/>
            <a:ext cx="110243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 smtClean="0"/>
              <a:t>Meerwaarde:</a:t>
            </a:r>
          </a:p>
          <a:p>
            <a:endParaRPr lang="nl-BE" sz="3200" dirty="0" smtClean="0"/>
          </a:p>
          <a:p>
            <a:pPr marL="342900" indent="-342900">
              <a:buFontTx/>
              <a:buChar char="-"/>
            </a:pPr>
            <a:r>
              <a:rPr lang="nl-BE" sz="2400" dirty="0" smtClean="0"/>
              <a:t>Wachtlijsten worden weggewerkt</a:t>
            </a:r>
          </a:p>
          <a:p>
            <a:pPr marL="457200" indent="-457200">
              <a:buFontTx/>
              <a:buChar char="-"/>
            </a:pPr>
            <a:r>
              <a:rPr lang="nl-BE" sz="2400" dirty="0" smtClean="0"/>
              <a:t>Jongeren komen niet noodzakelijk in ‘echte’ hulpverlening terecht</a:t>
            </a:r>
          </a:p>
          <a:p>
            <a:pPr marL="457200" indent="-457200">
              <a:buFontTx/>
              <a:buChar char="-"/>
            </a:pPr>
            <a:r>
              <a:rPr lang="nl-BE" sz="2400" dirty="0" smtClean="0"/>
              <a:t>Vlotte overgang van jeugdhulp naar volwassen hulp</a:t>
            </a:r>
          </a:p>
          <a:p>
            <a:pPr marL="457200" indent="-457200">
              <a:buFontTx/>
              <a:buChar char="-"/>
            </a:pPr>
            <a:r>
              <a:rPr lang="nl-BE" sz="2400" dirty="0" smtClean="0"/>
              <a:t>Vaststelling dat jongeren geactiveerd worden in de periode waarin ze ‘normaal’ zouden wachten op verandering (meestal degressief)</a:t>
            </a:r>
          </a:p>
          <a:p>
            <a:pPr marL="457200" indent="-457200">
              <a:buFontTx/>
              <a:buChar char="-"/>
            </a:pPr>
            <a:r>
              <a:rPr lang="nl-BE" sz="2400" dirty="0" smtClean="0"/>
              <a:t>Intersectorale samenwerking: de doelgroep is ‘wachtende jongeren’, wat hun achtergrond ook mag zijn.</a:t>
            </a:r>
          </a:p>
          <a:p>
            <a:pPr marL="457200" indent="-457200">
              <a:buFontTx/>
              <a:buChar char="-"/>
            </a:pPr>
            <a:endParaRPr lang="nl-BE" sz="2400" dirty="0"/>
          </a:p>
          <a:p>
            <a:endParaRPr lang="nl-BE" sz="3200" dirty="0" smtClean="0"/>
          </a:p>
          <a:p>
            <a:r>
              <a:rPr lang="nl-BE" sz="2400" dirty="0" smtClean="0"/>
              <a:t>Stuurgroep:</a:t>
            </a:r>
          </a:p>
          <a:p>
            <a:r>
              <a:rPr lang="nl-BE" sz="2400" dirty="0" smtClean="0"/>
              <a:t>- Jongeren zitten aan het stuur van de werking: inspraak en participatie, deelname jongeren van Cachet </a:t>
            </a:r>
          </a:p>
        </p:txBody>
      </p:sp>
    </p:spTree>
    <p:extLst>
      <p:ext uri="{BB962C8B-B14F-4D97-AF65-F5344CB8AC3E}">
        <p14:creationId xmlns:p14="http://schemas.microsoft.com/office/powerpoint/2010/main" val="45626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34096" y="759854"/>
            <a:ext cx="1077961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Opvallend:</a:t>
            </a:r>
          </a:p>
          <a:p>
            <a:endParaRPr lang="nl-B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400" dirty="0" smtClean="0"/>
              <a:t>Heel veel jongeren hebben geen vraag naar CBAW als ze gecontacteerd worden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400" dirty="0" smtClean="0"/>
              <a:t>Jongeren verdwijnen niet onder de radar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400" dirty="0" smtClean="0"/>
              <a:t>Vaak is een minder intensieve begeleiding voldoende om verandering te brengen in de huidige probleemsituatie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400" dirty="0" smtClean="0"/>
              <a:t>Veel jongeren weten niet dat ze op een wachtlijst staan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400" dirty="0" smtClean="0"/>
              <a:t>Jongeren weten niet op welke wachtlijst ze staan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400" dirty="0" smtClean="0"/>
              <a:t>Jongeren zijn nog niet toe aan de begeleiding waarvoor ze op de wachtlijst staan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BE" sz="2400" dirty="0" smtClean="0"/>
              <a:t>WACHTLIJSTEN HOUDEN ZICHZELF IN STAND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053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69701" y="682580"/>
            <a:ext cx="107409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Probleemstelling:</a:t>
            </a:r>
          </a:p>
          <a:p>
            <a:endParaRPr lang="nl-BE" dirty="0"/>
          </a:p>
          <a:p>
            <a:pPr marL="285750" indent="-285750">
              <a:buFontTx/>
              <a:buChar char="-"/>
            </a:pPr>
            <a:r>
              <a:rPr lang="nl-BE" dirty="0" smtClean="0"/>
              <a:t>Wat als je tot de vaststelling komt dat een jongere geen netwerk lijkt te hebben?</a:t>
            </a:r>
          </a:p>
          <a:p>
            <a:pPr marL="285750" indent="-285750">
              <a:buFontTx/>
              <a:buChar char="-"/>
            </a:pPr>
            <a:r>
              <a:rPr lang="nl-BE" dirty="0" smtClean="0"/>
              <a:t>Wat als een netwerk ‘niet betrouwbaar’ lijkt</a:t>
            </a:r>
          </a:p>
          <a:p>
            <a:pPr marL="285750" indent="-285750">
              <a:buFontTx/>
              <a:buChar char="-"/>
            </a:pPr>
            <a:r>
              <a:rPr lang="nl-BE" dirty="0" smtClean="0"/>
              <a:t>Wat als het begeleidingsaanbod niet afgestemd is op de hulpvraag?</a:t>
            </a:r>
          </a:p>
          <a:p>
            <a:pPr marL="285750" indent="-285750">
              <a:buFontTx/>
              <a:buChar char="-"/>
            </a:pPr>
            <a:r>
              <a:rPr lang="nl-BE" dirty="0" smtClean="0"/>
              <a:t>Wat als je als begeleider moet trekken, sleuren… in een begeleiding en je het gevoel hebt er alleen voor staat?</a:t>
            </a:r>
          </a:p>
          <a:p>
            <a:pPr marL="285750" indent="-285750">
              <a:buFontTx/>
              <a:buChar char="-"/>
            </a:pPr>
            <a:r>
              <a:rPr lang="nl-BE" dirty="0" smtClean="0"/>
              <a:t>Wat als het netwerk geen engagementen opneemt in de begeleiding?</a:t>
            </a:r>
          </a:p>
        </p:txBody>
      </p:sp>
    </p:spTree>
    <p:extLst>
      <p:ext uri="{BB962C8B-B14F-4D97-AF65-F5344CB8AC3E}">
        <p14:creationId xmlns:p14="http://schemas.microsoft.com/office/powerpoint/2010/main" val="3265125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43944" y="721217"/>
            <a:ext cx="1071522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Eigen Kracht Conferentie</a:t>
            </a:r>
          </a:p>
          <a:p>
            <a:endParaRPr lang="nl-BE" sz="2400" dirty="0" smtClean="0"/>
          </a:p>
          <a:p>
            <a:r>
              <a:rPr lang="nl-BE" sz="2400" dirty="0" smtClean="0"/>
              <a:t>METHODIEK</a:t>
            </a:r>
          </a:p>
          <a:p>
            <a:pPr marL="342900" indent="-342900">
              <a:buFontTx/>
              <a:buChar char="-"/>
            </a:pPr>
            <a:r>
              <a:rPr lang="nl-BE" sz="2400" dirty="0" smtClean="0"/>
              <a:t>Aanvraag vanuit jongere / context of HV</a:t>
            </a:r>
          </a:p>
          <a:p>
            <a:pPr marL="342900" indent="-342900">
              <a:buFontTx/>
              <a:buChar char="-"/>
            </a:pPr>
            <a:r>
              <a:rPr lang="nl-BE" sz="2400" dirty="0" smtClean="0"/>
              <a:t>Verkennende individuele gesprekken ter voorbereiding van conferentie</a:t>
            </a:r>
          </a:p>
          <a:p>
            <a:pPr marL="342900" indent="-342900">
              <a:buFontTx/>
              <a:buChar char="-"/>
            </a:pPr>
            <a:r>
              <a:rPr lang="nl-BE" sz="2400" dirty="0" smtClean="0"/>
              <a:t>Insteek: Help ons mee nadenken over… (probleemstelling)</a:t>
            </a:r>
          </a:p>
          <a:p>
            <a:endParaRPr lang="nl-BE" sz="2400" dirty="0" smtClean="0"/>
          </a:p>
          <a:p>
            <a:pPr marL="342900" indent="-342900">
              <a:buFontTx/>
              <a:buChar char="-"/>
            </a:pPr>
            <a:r>
              <a:rPr lang="nl-BE" sz="2400" dirty="0" smtClean="0"/>
              <a:t>Conferentie zelf:</a:t>
            </a:r>
          </a:p>
          <a:p>
            <a:pPr marL="800100" lvl="1" indent="-342900">
              <a:buFontTx/>
              <a:buChar char="-"/>
            </a:pPr>
            <a:r>
              <a:rPr lang="nl-BE" sz="2400" dirty="0" smtClean="0"/>
              <a:t>Voorbeschouwing met professionele hulpverlening die aanbod kenbaar maakt</a:t>
            </a:r>
          </a:p>
          <a:p>
            <a:pPr marL="800100" lvl="1" indent="-342900">
              <a:buFontTx/>
              <a:buChar char="-"/>
            </a:pPr>
            <a:r>
              <a:rPr lang="nl-BE" sz="2400" dirty="0" smtClean="0"/>
              <a:t>Besloten gedeelte: enkel natuurlijk netwerk stelt het plan op</a:t>
            </a:r>
          </a:p>
          <a:p>
            <a:pPr marL="800100" lvl="1" indent="-342900">
              <a:buFontTx/>
              <a:buChar char="-"/>
            </a:pPr>
            <a:r>
              <a:rPr lang="nl-BE" sz="2400" dirty="0" smtClean="0"/>
              <a:t>Voorstelling van het plan aan EKC-coördinator die het plan opstuurt naar het natuurlijk netwerk. </a:t>
            </a:r>
          </a:p>
          <a:p>
            <a:pPr marL="342900" indent="-342900">
              <a:buFontTx/>
              <a:buChar char="-"/>
            </a:pPr>
            <a:endParaRPr lang="nl-BE" sz="2400" dirty="0" smtClean="0"/>
          </a:p>
          <a:p>
            <a:pPr marL="342900" indent="-342900">
              <a:buFontTx/>
              <a:buChar char="-"/>
            </a:pPr>
            <a:endParaRPr lang="nl-BE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230167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53792" y="489397"/>
            <a:ext cx="1084401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VOORDELEN:</a:t>
            </a:r>
          </a:p>
          <a:p>
            <a:endParaRPr lang="nl-BE" sz="2400" dirty="0"/>
          </a:p>
          <a:p>
            <a:pPr marL="285750" indent="-285750">
              <a:buFontTx/>
              <a:buChar char="-"/>
            </a:pPr>
            <a:r>
              <a:rPr lang="nl-BE" sz="2400" dirty="0" smtClean="0"/>
              <a:t>Netwerk heel snel in kaart gebracht </a:t>
            </a:r>
          </a:p>
          <a:p>
            <a:pPr marL="285750" indent="-285750">
              <a:buFontTx/>
              <a:buChar char="-"/>
            </a:pPr>
            <a:r>
              <a:rPr lang="nl-BE" sz="2400" dirty="0" smtClean="0"/>
              <a:t>Starten vanuit de vraag van de jongere en zijn netwerk</a:t>
            </a:r>
          </a:p>
          <a:p>
            <a:pPr marL="285750" indent="-285750">
              <a:buFontTx/>
              <a:buChar char="-"/>
            </a:pPr>
            <a:r>
              <a:rPr lang="nl-BE" sz="2400" dirty="0" smtClean="0"/>
              <a:t>Een handelingsplan waar alle betrokkenen in consensus achter staan</a:t>
            </a:r>
          </a:p>
          <a:p>
            <a:pPr marL="285750" indent="-285750">
              <a:buFontTx/>
              <a:buChar char="-"/>
            </a:pPr>
            <a:r>
              <a:rPr lang="nl-BE" sz="2400" dirty="0" smtClean="0"/>
              <a:t>Duidelijke afspraken (</a:t>
            </a:r>
            <a:r>
              <a:rPr lang="nl-BE" sz="2400" dirty="0" err="1" smtClean="0"/>
              <a:t>cfr</a:t>
            </a:r>
            <a:r>
              <a:rPr lang="nl-BE" sz="2400" dirty="0" smtClean="0"/>
              <a:t>. wat als het fout loopt, wie neemt wat op, wat als iemand engagementen niet opneemt, waar kan netwerk van betekenis zijn…?)</a:t>
            </a:r>
          </a:p>
          <a:p>
            <a:pPr marL="285750" indent="-285750">
              <a:buFontTx/>
              <a:buChar char="-"/>
            </a:pPr>
            <a:r>
              <a:rPr lang="nl-BE" sz="2400" dirty="0" smtClean="0"/>
              <a:t>Heel galante rol voor de hulpverlener</a:t>
            </a:r>
          </a:p>
          <a:p>
            <a:pPr marL="285750" indent="-285750">
              <a:buFontTx/>
              <a:buChar char="-"/>
            </a:pPr>
            <a:r>
              <a:rPr lang="nl-BE" sz="2400" dirty="0" smtClean="0"/>
              <a:t>Netwerk wordt in zijn kracht gebracht, verantwoordelijkheid van alle betrokkenen wordt geappelleerd </a:t>
            </a:r>
          </a:p>
          <a:p>
            <a:pPr marL="285750" indent="-285750">
              <a:buFontTx/>
              <a:buChar char="-"/>
            </a:pPr>
            <a:r>
              <a:rPr lang="nl-BE" sz="2400" dirty="0" smtClean="0"/>
              <a:t>Jongere sterkt in geloof dat mensen hem/haar niet opgegeven hebben (meestal +10 </a:t>
            </a:r>
            <a:r>
              <a:rPr lang="nl-BE" sz="2400" dirty="0" err="1" smtClean="0"/>
              <a:t>privé-personen</a:t>
            </a:r>
            <a:r>
              <a:rPr lang="nl-BE" sz="2400" dirty="0" smtClean="0"/>
              <a:t> aanwezig op de conferentie)</a:t>
            </a:r>
          </a:p>
          <a:p>
            <a:pPr marL="285750" indent="-285750">
              <a:buFontTx/>
              <a:buChar char="-"/>
            </a:pP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3713941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82580" y="605307"/>
            <a:ext cx="1086976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b="1" dirty="0" smtClean="0"/>
              <a:t>KWE:</a:t>
            </a:r>
          </a:p>
          <a:p>
            <a:endParaRPr lang="nl-BE" sz="2400" b="1" dirty="0"/>
          </a:p>
          <a:p>
            <a:pPr marL="285750" indent="-285750">
              <a:buFontTx/>
              <a:buChar char="-"/>
            </a:pPr>
            <a:r>
              <a:rPr lang="nl-BE" sz="2400" dirty="0" smtClean="0"/>
              <a:t>Veel intersectorale samenwerking</a:t>
            </a:r>
          </a:p>
          <a:p>
            <a:pPr marL="285750" indent="-285750">
              <a:buFontTx/>
              <a:buChar char="-"/>
            </a:pPr>
            <a:r>
              <a:rPr lang="nl-BE" sz="2400" dirty="0" smtClean="0"/>
              <a:t>Gericht op jongeren die ‘te kwetsbaar’ zijn om stap naar zelfstandig wonen te zetten</a:t>
            </a:r>
          </a:p>
          <a:p>
            <a:pPr marL="285750" indent="-285750">
              <a:buFontTx/>
              <a:buChar char="-"/>
            </a:pPr>
            <a:r>
              <a:rPr lang="nl-BE" sz="2400" dirty="0" smtClean="0"/>
              <a:t>Dagelijks 2u aanwezigheid van begeleiding bovenop CBAW-begeleider</a:t>
            </a:r>
          </a:p>
          <a:p>
            <a:pPr marL="285750" indent="-285750">
              <a:buFontTx/>
              <a:buChar char="-"/>
            </a:pPr>
            <a:r>
              <a:rPr lang="nl-BE" sz="2400" dirty="0" smtClean="0"/>
              <a:t>Binnen trekken van netwerk in dit gebouw</a:t>
            </a:r>
          </a:p>
          <a:p>
            <a:pPr marL="285750" indent="-285750">
              <a:buFontTx/>
              <a:buChar char="-"/>
            </a:pPr>
            <a:r>
              <a:rPr lang="nl-BE" sz="2400" dirty="0" smtClean="0"/>
              <a:t>Wegsturen van jongeren naar netwerk </a:t>
            </a:r>
          </a:p>
          <a:p>
            <a:pPr marL="285750" indent="-285750">
              <a:buFontTx/>
              <a:buChar char="-"/>
            </a:pPr>
            <a:r>
              <a:rPr lang="nl-BE" sz="2400" dirty="0" smtClean="0"/>
              <a:t>Groepsactiviteiten:</a:t>
            </a:r>
          </a:p>
          <a:p>
            <a:pPr marL="742950" lvl="1" indent="-285750">
              <a:buFontTx/>
              <a:buChar char="-"/>
            </a:pPr>
            <a:r>
              <a:rPr lang="nl-BE" sz="2400" dirty="0" smtClean="0"/>
              <a:t>Infosessies</a:t>
            </a:r>
          </a:p>
          <a:p>
            <a:pPr marL="742950" lvl="1" indent="-285750">
              <a:buFontTx/>
              <a:buChar char="-"/>
            </a:pPr>
            <a:r>
              <a:rPr lang="nl-BE" sz="2400" dirty="0" smtClean="0"/>
              <a:t>Uitstappen gericht op (bvb </a:t>
            </a:r>
            <a:r>
              <a:rPr lang="nl-BE" sz="2400" dirty="0" err="1" smtClean="0"/>
              <a:t>vrijetijds</a:t>
            </a:r>
            <a:r>
              <a:rPr lang="nl-BE" sz="2400" dirty="0" smtClean="0"/>
              <a:t>)aanbod in de regio</a:t>
            </a:r>
          </a:p>
          <a:p>
            <a:pPr marL="742950" lvl="1" indent="-285750">
              <a:buFontTx/>
              <a:buChar char="-"/>
            </a:pPr>
            <a:r>
              <a:rPr lang="nl-BE" sz="2400" dirty="0" smtClean="0"/>
              <a:t>Groepsactiviteiten </a:t>
            </a:r>
          </a:p>
          <a:p>
            <a:pPr marL="742950" lvl="1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00620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82580" y="618186"/>
            <a:ext cx="104834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6000" smtClean="0"/>
              <a:t>VRAGENRONDE</a:t>
            </a:r>
            <a:endParaRPr lang="nl-NL" sz="6000"/>
          </a:p>
        </p:txBody>
      </p:sp>
    </p:spTree>
    <p:extLst>
      <p:ext uri="{BB962C8B-B14F-4D97-AF65-F5344CB8AC3E}">
        <p14:creationId xmlns:p14="http://schemas.microsoft.com/office/powerpoint/2010/main" val="270790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Het ontwikkelen van een professioneel netwerk / professionele samenwerking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680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05307" y="502276"/>
            <a:ext cx="1112734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400" dirty="0" smtClean="0">
                <a:cs typeface="Aharoni" panose="02010803020104030203" pitchFamily="2" charset="-79"/>
              </a:rPr>
              <a:t>Wat doe je als:</a:t>
            </a:r>
          </a:p>
          <a:p>
            <a:endParaRPr lang="nl-BE" dirty="0">
              <a:cs typeface="Aharoni" panose="02010803020104030203" pitchFamily="2" charset="-79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BE" sz="2800" dirty="0" smtClean="0">
                <a:cs typeface="Aharoni" panose="02010803020104030203" pitchFamily="2" charset="-79"/>
              </a:rPr>
              <a:t>Een jongere je belt en vertelt dat hij buitengezet is thuis?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BE" sz="2800" dirty="0" smtClean="0">
                <a:cs typeface="Aharoni" panose="02010803020104030203" pitchFamily="2" charset="-79"/>
              </a:rPr>
              <a:t>Je een dakloze vriend van iemand in begeleiding ontmoet?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BE" sz="2800" dirty="0" smtClean="0">
                <a:cs typeface="Aharoni" panose="02010803020104030203" pitchFamily="2" charset="-79"/>
              </a:rPr>
              <a:t>Een huurcontract afloopt en het nieuwe contract onverwachts toch niet opstart?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BE" sz="2800" dirty="0" smtClean="0">
                <a:cs typeface="Aharoni" panose="02010803020104030203" pitchFamily="2" charset="-79"/>
              </a:rPr>
              <a:t>Jongeren in verblijf hun aanwezigheid verder onmogelijk maken, maar je verder wil begeleiden?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nl-BE" sz="2800" dirty="0" smtClean="0">
                <a:cs typeface="Aharoni" panose="02010803020104030203" pitchFamily="2" charset="-79"/>
              </a:rPr>
              <a:t>Jongeren meermaals buiten gezet werden uit hun woning en ook een volgende kans lijkt fout te zullen aflopen?</a:t>
            </a:r>
            <a:endParaRPr lang="nl-NL" sz="2800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4062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425" y="580517"/>
            <a:ext cx="4852988" cy="1617163"/>
          </a:xfrm>
        </p:spPr>
        <p:txBody>
          <a:bodyPr>
            <a:normAutofit/>
          </a:bodyPr>
          <a:lstStyle/>
          <a:p>
            <a:r>
              <a:rPr lang="nl-BE" sz="3600" dirty="0" smtClean="0"/>
              <a:t>Guldensporenlaan</a:t>
            </a:r>
            <a:endParaRPr lang="nl-NL" sz="3600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sz="2400" dirty="0" smtClean="0"/>
              <a:t>Samenwerking tussen: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2400" dirty="0" smtClean="0"/>
              <a:t>CAW Zuid-West-Vlaanderen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2400" dirty="0" smtClean="0"/>
              <a:t>Bethanie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2400" dirty="0" smtClean="0"/>
              <a:t>Centrum Jongeren- en Gezinsbegeleiding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2400" dirty="0" smtClean="0"/>
              <a:t>Oranjehuis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BE" sz="2400" dirty="0" smtClean="0"/>
              <a:t>SVK De Poort (ingeschreven en garantie op doorverwijzing bij succes)</a:t>
            </a:r>
            <a:endParaRPr lang="nl-NL" sz="2400" dirty="0"/>
          </a:p>
        </p:txBody>
      </p:sp>
      <p:sp>
        <p:nvSpPr>
          <p:cNvPr id="6" name="Tekstvak 5"/>
          <p:cNvSpPr txBox="1"/>
          <p:nvPr/>
        </p:nvSpPr>
        <p:spPr>
          <a:xfrm>
            <a:off x="7199290" y="1120462"/>
            <a:ext cx="446896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200" dirty="0" smtClean="0"/>
              <a:t>Doelgroep:</a:t>
            </a:r>
          </a:p>
          <a:p>
            <a:endParaRPr lang="nl-BE" sz="32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 smtClean="0"/>
              <a:t>Jongeren van 16 tot 25 jaar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 smtClean="0"/>
              <a:t>(Dreigende) dakloosheid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 smtClean="0"/>
              <a:t>Begeleid door erkende dienst CBAW of BZW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 smtClean="0"/>
              <a:t>5 jongeren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 smtClean="0"/>
              <a:t>Gemeenschappelijke keuken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 smtClean="0"/>
              <a:t>Bewonersvergadering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 err="1" smtClean="0"/>
              <a:t>Kamerwonen</a:t>
            </a:r>
            <a:r>
              <a:rPr lang="nl-BE" sz="2400" dirty="0" smtClean="0"/>
              <a:t>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15820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89397" y="605307"/>
            <a:ext cx="1120462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Bewonersvergadering</a:t>
            </a:r>
            <a:r>
              <a:rPr lang="nl-BE" dirty="0" smtClean="0"/>
              <a:t>:</a:t>
            </a:r>
          </a:p>
          <a:p>
            <a:r>
              <a:rPr lang="nl-BE" dirty="0"/>
              <a:t>	</a:t>
            </a:r>
            <a:r>
              <a:rPr lang="nl-BE" dirty="0" smtClean="0"/>
              <a:t>- begeleider en jongere zijn aanwezig</a:t>
            </a:r>
          </a:p>
          <a:p>
            <a:r>
              <a:rPr lang="nl-BE" dirty="0"/>
              <a:t>	</a:t>
            </a:r>
            <a:r>
              <a:rPr lang="nl-BE" dirty="0" smtClean="0"/>
              <a:t>- verantwoordelijkheid wordt bij groep gelegd </a:t>
            </a:r>
          </a:p>
          <a:p>
            <a:endParaRPr lang="nl-BE" dirty="0"/>
          </a:p>
          <a:p>
            <a:r>
              <a:rPr lang="nl-BE" sz="3200" dirty="0" smtClean="0"/>
              <a:t>Meerwaarde</a:t>
            </a:r>
            <a:r>
              <a:rPr lang="nl-BE" dirty="0" smtClean="0"/>
              <a:t>:</a:t>
            </a:r>
          </a:p>
          <a:p>
            <a:r>
              <a:rPr lang="nl-BE" dirty="0"/>
              <a:t>	</a:t>
            </a:r>
            <a:r>
              <a:rPr lang="nl-BE" dirty="0" smtClean="0"/>
              <a:t>- jongeren komen niet op straat</a:t>
            </a:r>
          </a:p>
          <a:p>
            <a:r>
              <a:rPr lang="nl-BE" dirty="0"/>
              <a:t>	</a:t>
            </a:r>
            <a:r>
              <a:rPr lang="nl-BE" dirty="0" smtClean="0"/>
              <a:t>- bepalen zelf de instroom</a:t>
            </a:r>
          </a:p>
          <a:p>
            <a:r>
              <a:rPr lang="nl-BE" dirty="0"/>
              <a:t>	</a:t>
            </a:r>
            <a:r>
              <a:rPr lang="nl-BE" dirty="0" smtClean="0"/>
              <a:t>- begeleidingsovereenkomsten zorgen ervoor dat er niet onmiddellijk uithuiszettingen zijn</a:t>
            </a:r>
          </a:p>
          <a:p>
            <a:r>
              <a:rPr lang="nl-BE" dirty="0"/>
              <a:t>	</a:t>
            </a:r>
            <a:r>
              <a:rPr lang="nl-BE" dirty="0" smtClean="0"/>
              <a:t>- diensten werken nauw samen en leren elkaar beter kennen</a:t>
            </a:r>
          </a:p>
          <a:p>
            <a:r>
              <a:rPr lang="nl-BE" dirty="0"/>
              <a:t>	</a:t>
            </a:r>
            <a:r>
              <a:rPr lang="nl-BE" dirty="0" smtClean="0"/>
              <a:t>- tijdelijke woonvorm met doorstroommogelijkheid naar sociale huurmarkt</a:t>
            </a:r>
          </a:p>
          <a:p>
            <a:r>
              <a:rPr lang="nl-BE" dirty="0"/>
              <a:t>	</a:t>
            </a:r>
            <a:r>
              <a:rPr lang="nl-BE" dirty="0" smtClean="0"/>
              <a:t>- …</a:t>
            </a:r>
          </a:p>
          <a:p>
            <a:endParaRPr lang="nl-BE" dirty="0"/>
          </a:p>
          <a:p>
            <a:r>
              <a:rPr lang="nl-BE" sz="3200" dirty="0" smtClean="0"/>
              <a:t>Knelpunten</a:t>
            </a:r>
            <a:r>
              <a:rPr lang="nl-BE" dirty="0" smtClean="0"/>
              <a:t>:</a:t>
            </a:r>
          </a:p>
          <a:p>
            <a:r>
              <a:rPr lang="nl-BE" dirty="0"/>
              <a:t>	</a:t>
            </a:r>
            <a:r>
              <a:rPr lang="nl-BE" dirty="0" smtClean="0"/>
              <a:t>- concentratie van </a:t>
            </a:r>
            <a:r>
              <a:rPr lang="nl-BE" dirty="0" err="1" smtClean="0"/>
              <a:t>multiproblem</a:t>
            </a:r>
            <a:endParaRPr lang="nl-BE" dirty="0" smtClean="0"/>
          </a:p>
          <a:p>
            <a:r>
              <a:rPr lang="nl-BE" dirty="0"/>
              <a:t>	</a:t>
            </a:r>
            <a:r>
              <a:rPr lang="nl-BE" dirty="0" smtClean="0"/>
              <a:t>- toevluchtsoord voor ‘vrienden’ en andere jongeren die zelf problemen hebben</a:t>
            </a:r>
          </a:p>
          <a:p>
            <a:r>
              <a:rPr lang="nl-BE" dirty="0"/>
              <a:t>	</a:t>
            </a:r>
            <a:r>
              <a:rPr lang="nl-BE" dirty="0" smtClean="0"/>
              <a:t>- impact op de buurt</a:t>
            </a:r>
          </a:p>
          <a:p>
            <a:r>
              <a:rPr lang="nl-BE" dirty="0"/>
              <a:t>	</a:t>
            </a:r>
            <a:r>
              <a:rPr lang="nl-BE" dirty="0" smtClean="0"/>
              <a:t>- lijkt een leefgroep zonder permanente begeleiding</a:t>
            </a:r>
          </a:p>
          <a:p>
            <a:r>
              <a:rPr lang="nl-BE" dirty="0"/>
              <a:t>	</a:t>
            </a:r>
            <a:r>
              <a:rPr lang="nl-BE" dirty="0" smtClean="0"/>
              <a:t>- evenwichtsoefening: meer begeleiding = meer onze verantwoordelijkheid </a:t>
            </a:r>
          </a:p>
          <a:p>
            <a:r>
              <a:rPr lang="nl-BE" dirty="0"/>
              <a:t>	</a:t>
            </a:r>
            <a:r>
              <a:rPr lang="nl-BE" dirty="0" smtClean="0"/>
              <a:t>- aanwezigheid bewonersvergadering is soms een strijd. Opgeven is geen alternatief.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0683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515155" y="850006"/>
            <a:ext cx="112947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 smtClean="0"/>
              <a:t>Wat doe je bij jongeren die zelfstandig wonen als:</a:t>
            </a:r>
          </a:p>
          <a:p>
            <a:pPr marL="457200" indent="-457200">
              <a:buFontTx/>
              <a:buChar char="-"/>
            </a:pPr>
            <a:r>
              <a:rPr lang="nl-BE" sz="2800" dirty="0" smtClean="0"/>
              <a:t> een jongere duidelijk beperkt en de ‘onhaalbaarheid’ niet wil / kan inzien?</a:t>
            </a:r>
          </a:p>
          <a:p>
            <a:pPr marL="571500" indent="-571500">
              <a:buFontTx/>
              <a:buChar char="-"/>
            </a:pPr>
            <a:r>
              <a:rPr lang="nl-BE" sz="2800" dirty="0" smtClean="0"/>
              <a:t>Een jongere een psychische kwetsbaarheid heeft die heel sterk naar voor komt?</a:t>
            </a:r>
          </a:p>
          <a:p>
            <a:pPr marL="571500" indent="-571500">
              <a:buFontTx/>
              <a:buChar char="-"/>
            </a:pPr>
            <a:r>
              <a:rPr lang="nl-BE" sz="2800" dirty="0" smtClean="0"/>
              <a:t>Een jongere zelfstandig wil wonen maar je aanvoelt dat de begeleidingsrelatie broos is?</a:t>
            </a:r>
          </a:p>
          <a:p>
            <a:pPr marL="571500" indent="-571500">
              <a:buFontTx/>
              <a:buChar char="-"/>
            </a:pPr>
            <a:r>
              <a:rPr lang="nl-BE" sz="2800" dirty="0" smtClean="0"/>
              <a:t>We merken dat wij niet kunnen voldoen aan de hulpvraag van de jongere, maar ook merken dat de GGZ niet met het gedrag van de jongere om kan?</a:t>
            </a:r>
          </a:p>
          <a:p>
            <a:pPr marL="571500" indent="-571500">
              <a:buFontTx/>
              <a:buChar char="-"/>
            </a:pPr>
            <a:r>
              <a:rPr lang="nl-BE" sz="2800" dirty="0" smtClean="0"/>
              <a:t>Je geconfronteerd wordt met iemand met autisme, een beperking, psychoses, </a:t>
            </a:r>
            <a:r>
              <a:rPr lang="nl-BE" sz="2800" dirty="0" err="1" smtClean="0"/>
              <a:t>automutulatie</a:t>
            </a:r>
            <a:r>
              <a:rPr lang="nl-BE" sz="2800" dirty="0" smtClean="0"/>
              <a:t>, drugafhankelijkheid…?</a:t>
            </a:r>
            <a:endParaRPr lang="nl-NL" sz="3600" dirty="0"/>
          </a:p>
        </p:txBody>
      </p:sp>
    </p:spTree>
    <p:extLst>
      <p:ext uri="{BB962C8B-B14F-4D97-AF65-F5344CB8AC3E}">
        <p14:creationId xmlns:p14="http://schemas.microsoft.com/office/powerpoint/2010/main" val="244108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37882" y="631065"/>
            <a:ext cx="11397803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dirty="0" smtClean="0"/>
              <a:t>JOIN (</a:t>
            </a:r>
            <a:r>
              <a:rPr lang="nl-BE" sz="4000" dirty="0" err="1" smtClean="0"/>
              <a:t>JOngvolwassenen</a:t>
            </a:r>
            <a:r>
              <a:rPr lang="nl-BE" sz="4000" dirty="0" smtClean="0"/>
              <a:t> Intersectoraal)</a:t>
            </a:r>
          </a:p>
          <a:p>
            <a:endParaRPr lang="nl-BE" sz="3200" dirty="0"/>
          </a:p>
          <a:p>
            <a:r>
              <a:rPr lang="nl-BE" sz="3200" dirty="0" smtClean="0"/>
              <a:t>Samenwerkingsverbanden met:</a:t>
            </a:r>
          </a:p>
          <a:p>
            <a:endParaRPr lang="nl-BE" sz="3200" dirty="0" smtClean="0"/>
          </a:p>
          <a:p>
            <a:pPr marL="342900" indent="-342900">
              <a:buFontTx/>
              <a:buChar char="-"/>
            </a:pPr>
            <a:r>
              <a:rPr lang="nl-BE" sz="2400" dirty="0" smtClean="0"/>
              <a:t>Partners Werf 1 Functie 5 </a:t>
            </a:r>
          </a:p>
          <a:p>
            <a:pPr marL="800100" lvl="1" indent="-342900">
              <a:buFontTx/>
              <a:buChar char="-"/>
            </a:pPr>
            <a:r>
              <a:rPr lang="nl-BE" sz="2400" dirty="0" smtClean="0"/>
              <a:t>Beschut Wonen de Bolster (Kortrijk) en Eigen Woonst (Menen)</a:t>
            </a:r>
          </a:p>
          <a:p>
            <a:pPr marL="800100" lvl="1" indent="-342900">
              <a:buFontTx/>
              <a:buChar char="-"/>
            </a:pPr>
            <a:r>
              <a:rPr lang="nl-BE" sz="2400" dirty="0" smtClean="0"/>
              <a:t>Psycholoog Steven Vandaele </a:t>
            </a:r>
          </a:p>
          <a:p>
            <a:pPr marL="800100" lvl="1" indent="-342900">
              <a:buFontTx/>
              <a:buChar char="-"/>
            </a:pPr>
            <a:r>
              <a:rPr lang="nl-BE" sz="2400" dirty="0" smtClean="0"/>
              <a:t>Kompas Kortrijk</a:t>
            </a:r>
          </a:p>
          <a:p>
            <a:pPr marL="800100" lvl="1" indent="-342900">
              <a:buFontTx/>
              <a:buChar char="-"/>
            </a:pPr>
            <a:r>
              <a:rPr lang="nl-BE" sz="2400" dirty="0" smtClean="0"/>
              <a:t>BJB (Oranjehuis, Bethanie, CJGB, De Korf)</a:t>
            </a:r>
          </a:p>
          <a:p>
            <a:pPr marL="800100" lvl="1" indent="-342900">
              <a:buFontTx/>
              <a:buChar char="-"/>
            </a:pPr>
            <a:r>
              <a:rPr lang="nl-BE" sz="2400" dirty="0" smtClean="0"/>
              <a:t>Groep Ubuntu (VAPH)</a:t>
            </a:r>
          </a:p>
          <a:p>
            <a:pPr marL="800100" lvl="1" indent="-342900">
              <a:buFontTx/>
              <a:buChar char="-"/>
            </a:pPr>
            <a:r>
              <a:rPr lang="nl-BE" sz="2400" dirty="0" smtClean="0"/>
              <a:t>CAW Zuid-West-Vlaanderen </a:t>
            </a:r>
            <a:r>
              <a:rPr lang="nl-BE" sz="2400" dirty="0" smtClean="0">
                <a:sym typeface="Wingdings" panose="05000000000000000000" pitchFamily="2" charset="2"/>
              </a:rPr>
              <a:t> LOOPPLANKEN!!!</a:t>
            </a:r>
            <a:endParaRPr lang="nl-BE" sz="2400" dirty="0"/>
          </a:p>
          <a:p>
            <a:pPr lvl="1"/>
            <a:endParaRPr lang="nl-BE" sz="2400" dirty="0"/>
          </a:p>
          <a:p>
            <a:pPr lvl="1"/>
            <a:r>
              <a:rPr lang="nl-BE" sz="2400" dirty="0" smtClean="0"/>
              <a:t>Bevoorrecht partnerschap </a:t>
            </a:r>
            <a:r>
              <a:rPr lang="nl-BE" sz="2400" dirty="0" err="1" smtClean="0"/>
              <a:t>tav</a:t>
            </a:r>
            <a:r>
              <a:rPr lang="nl-BE" sz="2400" dirty="0" smtClean="0"/>
              <a:t> elkaar. </a:t>
            </a:r>
          </a:p>
          <a:p>
            <a:pPr lvl="1"/>
            <a:endParaRPr lang="nl-BE" sz="2400" dirty="0"/>
          </a:p>
          <a:p>
            <a:pPr lvl="1"/>
            <a:endParaRPr lang="nl-BE" sz="2400" dirty="0" smtClean="0"/>
          </a:p>
        </p:txBody>
      </p:sp>
    </p:spTree>
    <p:extLst>
      <p:ext uri="{BB962C8B-B14F-4D97-AF65-F5344CB8AC3E}">
        <p14:creationId xmlns:p14="http://schemas.microsoft.com/office/powerpoint/2010/main" val="213773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618186" y="631065"/>
            <a:ext cx="1076673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Voordelen:</a:t>
            </a:r>
          </a:p>
          <a:p>
            <a:endParaRPr lang="nl-B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400" dirty="0" smtClean="0"/>
              <a:t>Sectoren leren elkaar beter kennen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400" dirty="0" smtClean="0"/>
              <a:t>Sectoren leren methodieken van elkaar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400" dirty="0" smtClean="0"/>
              <a:t>Zware dossiers worden gemeenschappelijk gedaan: vele handen maken lichter werk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400" dirty="0" smtClean="0"/>
              <a:t>Expertisedelen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400" dirty="0" smtClean="0"/>
              <a:t>Gemeenschappelijke verantwoordelijkheid van de betrokken diensten zorgt ervoor dat er veel minder uitsluiting 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400" dirty="0" smtClean="0"/>
              <a:t>Multidisciplinair team zorgt voor bredere kijk bij aanmeldingen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400" dirty="0" smtClean="0"/>
              <a:t>Inzetbaarheid van psycholoog op de teams, in de begeleidingen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2400" dirty="0" smtClean="0"/>
              <a:t>Inzetbaarheid van expertise van VAPH, GGZ, drughulp in de teams en in de begeleidingen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27086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15155" y="553792"/>
            <a:ext cx="1135916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smtClean="0"/>
              <a:t>Wat doe je als:</a:t>
            </a:r>
          </a:p>
          <a:p>
            <a:endParaRPr lang="nl-BE" sz="2400" dirty="0"/>
          </a:p>
          <a:p>
            <a:pPr marL="285750" indent="-285750">
              <a:buFontTx/>
              <a:buChar char="-"/>
            </a:pPr>
            <a:r>
              <a:rPr lang="nl-BE" sz="2400" dirty="0" smtClean="0"/>
              <a:t>Je moet uitleggen dat de desbetreffende jongere op de 6</a:t>
            </a:r>
            <a:r>
              <a:rPr lang="nl-BE" sz="2400" baseline="30000" dirty="0" smtClean="0"/>
              <a:t>de</a:t>
            </a:r>
            <a:r>
              <a:rPr lang="nl-BE" sz="2400" dirty="0" smtClean="0"/>
              <a:t> plaats staat op de wachtlijst</a:t>
            </a:r>
          </a:p>
          <a:p>
            <a:pPr marL="285750" indent="-285750">
              <a:buFontTx/>
              <a:buChar char="-"/>
            </a:pPr>
            <a:r>
              <a:rPr lang="nl-BE" sz="2400" dirty="0" smtClean="0"/>
              <a:t>Je weet dat die plaats het eerste jaar geen perspectief biedt?</a:t>
            </a:r>
          </a:p>
          <a:p>
            <a:pPr marL="285750" indent="-285750">
              <a:buFontTx/>
              <a:buChar char="-"/>
            </a:pPr>
            <a:r>
              <a:rPr lang="nl-BE" sz="2400" dirty="0" smtClean="0"/>
              <a:t>De moeder in tranen uitbarst van radeloosheid en de papa een nieuw palletje Cara opent?</a:t>
            </a:r>
          </a:p>
          <a:p>
            <a:pPr marL="285750" indent="-285750">
              <a:buFontTx/>
              <a:buChar char="-"/>
            </a:pPr>
            <a:r>
              <a:rPr lang="nl-BE" sz="2400" dirty="0" smtClean="0"/>
              <a:t>Je ziet dat de situatie thuis onhoudbaar is?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80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108</TotalTime>
  <Words>1028</Words>
  <Application>Microsoft Office PowerPoint</Application>
  <PresentationFormat>Breedbeeld</PresentationFormat>
  <Paragraphs>166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4" baseType="lpstr">
      <vt:lpstr>Aharoni</vt:lpstr>
      <vt:lpstr>Arial</vt:lpstr>
      <vt:lpstr>Century Gothic</vt:lpstr>
      <vt:lpstr>Wingdings</vt:lpstr>
      <vt:lpstr>Wingdings 2</vt:lpstr>
      <vt:lpstr>Citeerbaar</vt:lpstr>
      <vt:lpstr>CANO-STUDIEDAG 12/12/18</vt:lpstr>
      <vt:lpstr>Het ontwikkelen van een professioneel netwerk / professionele samenwerking</vt:lpstr>
      <vt:lpstr>PowerPoint-presentatie</vt:lpstr>
      <vt:lpstr>Guldensporenlaan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Joke</dc:title>
  <dc:creator>Wouter Vanclooster</dc:creator>
  <cp:lastModifiedBy>medebewoner</cp:lastModifiedBy>
  <cp:revision>14</cp:revision>
  <dcterms:created xsi:type="dcterms:W3CDTF">2018-11-22T13:51:32Z</dcterms:created>
  <dcterms:modified xsi:type="dcterms:W3CDTF">2019-06-11T10:04:57Z</dcterms:modified>
</cp:coreProperties>
</file>