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5"/>
  </p:notesMasterIdLst>
  <p:handoutMasterIdLst>
    <p:handoutMasterId r:id="rId26"/>
  </p:handoutMasterIdLst>
  <p:sldIdLst>
    <p:sldId id="256" r:id="rId2"/>
    <p:sldId id="257" r:id="rId3"/>
    <p:sldId id="266" r:id="rId4"/>
    <p:sldId id="275" r:id="rId5"/>
    <p:sldId id="258" r:id="rId6"/>
    <p:sldId id="259" r:id="rId7"/>
    <p:sldId id="263" r:id="rId8"/>
    <p:sldId id="261" r:id="rId9"/>
    <p:sldId id="262" r:id="rId10"/>
    <p:sldId id="264" r:id="rId11"/>
    <p:sldId id="265" r:id="rId12"/>
    <p:sldId id="283" r:id="rId13"/>
    <p:sldId id="282" r:id="rId14"/>
    <p:sldId id="284" r:id="rId15"/>
    <p:sldId id="285" r:id="rId16"/>
    <p:sldId id="281" r:id="rId17"/>
    <p:sldId id="280" r:id="rId18"/>
    <p:sldId id="267" r:id="rId19"/>
    <p:sldId id="268" r:id="rId20"/>
    <p:sldId id="286" r:id="rId21"/>
    <p:sldId id="288" r:id="rId22"/>
    <p:sldId id="287" r:id="rId23"/>
    <p:sldId id="270" r:id="rId2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82" d="100"/>
          <a:sy n="82" d="100"/>
        </p:scale>
        <p:origin x="96" y="174"/>
      </p:cViewPr>
      <p:guideLst>
        <p:guide orient="horz" pos="2160"/>
        <p:guide pos="3840"/>
      </p:guideLst>
    </p:cSldViewPr>
  </p:slideViewPr>
  <p:notesTextViewPr>
    <p:cViewPr>
      <p:scale>
        <a:sx n="1" d="1"/>
        <a:sy n="1" d="1"/>
      </p:scale>
      <p:origin x="0" y="0"/>
    </p:cViewPr>
  </p:notesTextViewPr>
  <p:sorterViewPr>
    <p:cViewPr>
      <p:scale>
        <a:sx n="66" d="100"/>
        <a:sy n="66" d="100"/>
      </p:scale>
      <p:origin x="0" y="2082"/>
    </p:cViewPr>
  </p:sorterViewPr>
  <p:notesViewPr>
    <p:cSldViewPr snapToGrid="0">
      <p:cViewPr>
        <p:scale>
          <a:sx n="100" d="100"/>
          <a:sy n="100" d="100"/>
        </p:scale>
        <p:origin x="-2610" y="642"/>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6ED7EC0-C9B8-41B2-A70D-22E879A05494}" type="datetimeFigureOut">
              <a:rPr lang="nl-BE" smtClean="0"/>
              <a:pPr/>
              <a:t>11/06/2019</a:t>
            </a:fld>
            <a:endParaRPr lang="nl-BE"/>
          </a:p>
        </p:txBody>
      </p:sp>
      <p:sp>
        <p:nvSpPr>
          <p:cNvPr id="4" name="Tijdelijke aanduiding voor voetteks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935B976E-4D50-4E4A-8FE3-088CB836969B}" type="slidenum">
              <a:rPr lang="nl-BE" smtClean="0"/>
              <a:pPr/>
              <a:t>‹nr.›</a:t>
            </a:fld>
            <a:endParaRPr lang="nl-BE"/>
          </a:p>
        </p:txBody>
      </p:sp>
    </p:spTree>
    <p:extLst>
      <p:ext uri="{BB962C8B-B14F-4D97-AF65-F5344CB8AC3E}">
        <p14:creationId xmlns:p14="http://schemas.microsoft.com/office/powerpoint/2010/main" val="1753050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A05943D-516A-4B3B-9AF4-C1814013158B}" type="datetimeFigureOut">
              <a:rPr lang="nl-BE" smtClean="0"/>
              <a:pPr/>
              <a:t>11/06/2019</a:t>
            </a:fld>
            <a:endParaRPr lang="nl-BE"/>
          </a:p>
        </p:txBody>
      </p:sp>
      <p:sp>
        <p:nvSpPr>
          <p:cNvPr id="4" name="Tijdelijke aanduiding voor dia-afbeelding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DD82FA1-D8CE-43D1-839E-2E4E1047A8F1}" type="slidenum">
              <a:rPr lang="nl-BE" smtClean="0"/>
              <a:pPr/>
              <a:t>‹nr.›</a:t>
            </a:fld>
            <a:endParaRPr lang="nl-BE"/>
          </a:p>
        </p:txBody>
      </p:sp>
    </p:spTree>
    <p:extLst>
      <p:ext uri="{BB962C8B-B14F-4D97-AF65-F5344CB8AC3E}">
        <p14:creationId xmlns:p14="http://schemas.microsoft.com/office/powerpoint/2010/main" val="1571343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6DD82FA1-D8CE-43D1-839E-2E4E1047A8F1}" type="slidenum">
              <a:rPr lang="nl-BE" smtClean="0"/>
              <a:pPr/>
              <a:t>1</a:t>
            </a:fld>
            <a:endParaRPr lang="nl-BE"/>
          </a:p>
        </p:txBody>
      </p:sp>
    </p:spTree>
    <p:extLst>
      <p:ext uri="{BB962C8B-B14F-4D97-AF65-F5344CB8AC3E}">
        <p14:creationId xmlns:p14="http://schemas.microsoft.com/office/powerpoint/2010/main" val="1133909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normAutofit/>
          </a:bodyPr>
          <a:lstStyle/>
          <a:p>
            <a:r>
              <a:rPr lang="nl-BE" dirty="0" smtClean="0"/>
              <a:t>Welke jongeren stromen in CANO </a:t>
            </a:r>
            <a:r>
              <a:rPr lang="nl-BE" dirty="0" err="1" smtClean="0"/>
              <a:t>Goretti</a:t>
            </a:r>
            <a:r>
              <a:rPr lang="nl-BE" dirty="0" smtClean="0"/>
              <a:t> door naar TCK momenteel?</a:t>
            </a:r>
            <a:endParaRPr lang="nl-BE" dirty="0"/>
          </a:p>
        </p:txBody>
      </p:sp>
      <p:sp>
        <p:nvSpPr>
          <p:cNvPr id="4" name="Tijdelijke aanduiding voor dianummer 3"/>
          <p:cNvSpPr>
            <a:spLocks noGrp="1"/>
          </p:cNvSpPr>
          <p:nvPr>
            <p:ph type="sldNum" sz="quarter" idx="10"/>
          </p:nvPr>
        </p:nvSpPr>
        <p:spPr/>
        <p:txBody>
          <a:bodyPr/>
          <a:lstStyle/>
          <a:p>
            <a:fld id="{6DD82FA1-D8CE-43D1-839E-2E4E1047A8F1}" type="slidenum">
              <a:rPr lang="nl-BE" smtClean="0"/>
              <a:pPr/>
              <a:t>10</a:t>
            </a:fld>
            <a:endParaRPr lang="nl-BE"/>
          </a:p>
        </p:txBody>
      </p:sp>
    </p:spTree>
    <p:extLst>
      <p:ext uri="{BB962C8B-B14F-4D97-AF65-F5344CB8AC3E}">
        <p14:creationId xmlns:p14="http://schemas.microsoft.com/office/powerpoint/2010/main" val="642506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20725" y="744538"/>
            <a:ext cx="4478338" cy="2519362"/>
          </a:xfrm>
        </p:spPr>
      </p:sp>
      <p:sp>
        <p:nvSpPr>
          <p:cNvPr id="3" name="Tijdelijke aanduiding voor notities 2"/>
          <p:cNvSpPr>
            <a:spLocks noGrp="1"/>
          </p:cNvSpPr>
          <p:nvPr>
            <p:ph type="body" idx="1"/>
          </p:nvPr>
        </p:nvSpPr>
        <p:spPr>
          <a:xfrm>
            <a:off x="609600" y="3476625"/>
            <a:ext cx="6010274" cy="5705516"/>
          </a:xfrm>
        </p:spPr>
        <p:txBody>
          <a:bodyPr>
            <a:normAutofit/>
          </a:bodyPr>
          <a:lstStyle/>
          <a:p>
            <a:r>
              <a:rPr lang="nl-BE" sz="1400" b="1" dirty="0" smtClean="0"/>
              <a:t>Nabijheid</a:t>
            </a:r>
          </a:p>
          <a:p>
            <a:endParaRPr lang="nl-BE" sz="1400" b="1" dirty="0" smtClean="0"/>
          </a:p>
          <a:p>
            <a:r>
              <a:rPr lang="nl-BE" sz="1400" dirty="0" smtClean="0"/>
              <a:t>Versus: geen 24u aanwezigheid / ondersteuning / …</a:t>
            </a:r>
          </a:p>
          <a:p>
            <a:endParaRPr lang="nl-BE" sz="1400" dirty="0" smtClean="0"/>
          </a:p>
          <a:p>
            <a:r>
              <a:rPr lang="nl-BE" sz="1400" dirty="0" smtClean="0"/>
              <a:t>Zelfsturing wordt minder verwacht dan klassiek </a:t>
            </a:r>
            <a:r>
              <a:rPr lang="nl-BE" sz="1400" dirty="0" err="1" smtClean="0"/>
              <a:t>tck</a:t>
            </a:r>
            <a:endParaRPr lang="nl-BE" sz="1400" dirty="0" smtClean="0"/>
          </a:p>
          <a:p>
            <a:endParaRPr lang="nl-BE" sz="1400" dirty="0" smtClean="0"/>
          </a:p>
          <a:p>
            <a:r>
              <a:rPr lang="nl-BE" sz="1400" dirty="0" smtClean="0"/>
              <a:t>Aanbod in verblijf in nabijheid is hetzelfde als in verblijf:</a:t>
            </a:r>
          </a:p>
          <a:p>
            <a:pPr>
              <a:buFontTx/>
              <a:buChar char="-"/>
            </a:pPr>
            <a:r>
              <a:rPr lang="nl-BE" sz="1400" dirty="0" smtClean="0"/>
              <a:t>Altijd begeleiding op dienst, 1 avonddienst beschikbaar voor TCK</a:t>
            </a:r>
          </a:p>
          <a:p>
            <a:pPr>
              <a:buFontTx/>
              <a:buChar char="-"/>
            </a:pPr>
            <a:r>
              <a:rPr lang="nl-BE" sz="1400" dirty="0" smtClean="0"/>
              <a:t>Activiteitenaanbod</a:t>
            </a:r>
          </a:p>
          <a:p>
            <a:pPr>
              <a:buFontTx/>
              <a:buChar char="-"/>
            </a:pPr>
            <a:r>
              <a:rPr lang="nl-BE" sz="1400" dirty="0" smtClean="0"/>
              <a:t>Wekken ‘s morgens</a:t>
            </a:r>
          </a:p>
          <a:p>
            <a:pPr>
              <a:buFontTx/>
              <a:buChar char="-"/>
            </a:pPr>
            <a:r>
              <a:rPr lang="nl-BE" sz="1400" dirty="0" smtClean="0"/>
              <a:t>Opvolging medicatie</a:t>
            </a:r>
          </a:p>
          <a:p>
            <a:pPr>
              <a:buFontTx/>
              <a:buChar char="-"/>
            </a:pPr>
            <a:r>
              <a:rPr lang="nl-BE" sz="1400" dirty="0" smtClean="0"/>
              <a:t>Activering (</a:t>
            </a:r>
            <a:r>
              <a:rPr lang="nl-BE" sz="1400" dirty="0" err="1" smtClean="0"/>
              <a:t>dagbestedingsaanbod</a:t>
            </a:r>
            <a:r>
              <a:rPr lang="nl-BE" sz="1400" dirty="0" smtClean="0"/>
              <a:t>)</a:t>
            </a:r>
          </a:p>
          <a:p>
            <a:pPr>
              <a:buFontTx/>
              <a:buChar char="-"/>
            </a:pPr>
            <a:r>
              <a:rPr lang="nl-BE" sz="1400" dirty="0" smtClean="0"/>
              <a:t>Kameroogjes en opvolging kamerorde</a:t>
            </a:r>
          </a:p>
          <a:p>
            <a:pPr>
              <a:buFontTx/>
              <a:buChar char="-"/>
            </a:pPr>
            <a:r>
              <a:rPr lang="nl-BE" sz="1400" dirty="0" smtClean="0"/>
              <a:t>Langsgaan ‘s avonds bij alle bewoners</a:t>
            </a:r>
          </a:p>
          <a:p>
            <a:pPr>
              <a:buFontTx/>
              <a:buChar char="-"/>
            </a:pPr>
            <a:r>
              <a:rPr lang="nl-BE" sz="1400" dirty="0" smtClean="0"/>
              <a:t>Cirkels en bewonersvergadering</a:t>
            </a:r>
          </a:p>
          <a:p>
            <a:endParaRPr lang="nl-BE" dirty="0"/>
          </a:p>
        </p:txBody>
      </p:sp>
      <p:sp>
        <p:nvSpPr>
          <p:cNvPr id="4" name="Tijdelijke aanduiding voor dianummer 3"/>
          <p:cNvSpPr>
            <a:spLocks noGrp="1"/>
          </p:cNvSpPr>
          <p:nvPr>
            <p:ph type="sldNum" sz="quarter" idx="10"/>
          </p:nvPr>
        </p:nvSpPr>
        <p:spPr/>
        <p:txBody>
          <a:bodyPr/>
          <a:lstStyle/>
          <a:p>
            <a:fld id="{6DD82FA1-D8CE-43D1-839E-2E4E1047A8F1}" type="slidenum">
              <a:rPr lang="nl-BE" smtClean="0"/>
              <a:pPr/>
              <a:t>11</a:t>
            </a:fld>
            <a:endParaRPr lang="nl-BE"/>
          </a:p>
        </p:txBody>
      </p:sp>
    </p:spTree>
    <p:extLst>
      <p:ext uri="{BB962C8B-B14F-4D97-AF65-F5344CB8AC3E}">
        <p14:creationId xmlns:p14="http://schemas.microsoft.com/office/powerpoint/2010/main" val="1047551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20725" y="744538"/>
            <a:ext cx="4478338" cy="2519362"/>
          </a:xfrm>
        </p:spPr>
      </p:sp>
      <p:sp>
        <p:nvSpPr>
          <p:cNvPr id="3" name="Tijdelijke aanduiding voor notities 2"/>
          <p:cNvSpPr>
            <a:spLocks noGrp="1"/>
          </p:cNvSpPr>
          <p:nvPr>
            <p:ph type="body" idx="1"/>
          </p:nvPr>
        </p:nvSpPr>
        <p:spPr>
          <a:xfrm>
            <a:off x="647700" y="3648075"/>
            <a:ext cx="5591175" cy="5534066"/>
          </a:xfrm>
        </p:spPr>
        <p:txBody>
          <a:bodyPr>
            <a:normAutofit/>
          </a:bodyPr>
          <a:lstStyle/>
          <a:p>
            <a:r>
              <a:rPr lang="nl-BE" sz="1400" b="1" dirty="0" smtClean="0"/>
              <a:t>aangepaste leerruimte</a:t>
            </a:r>
          </a:p>
          <a:p>
            <a:endParaRPr lang="nl-BE" sz="1400" b="1" dirty="0" smtClean="0"/>
          </a:p>
          <a:p>
            <a:r>
              <a:rPr lang="nl-BE" sz="1400" dirty="0" smtClean="0"/>
              <a:t>*jongeren moeten </a:t>
            </a:r>
            <a:r>
              <a:rPr lang="nl-BE" sz="1400" u="sng" dirty="0" smtClean="0"/>
              <a:t>niet al een bepaald niveau halen</a:t>
            </a:r>
            <a:r>
              <a:rPr lang="nl-BE" sz="1400" dirty="0" smtClean="0"/>
              <a:t>; begeleidingsaanbod bestaat erin te zoeken naar ondersteuning vanuit netwerk (diensten, context) om jongere in TCK te kunnen laten functioneren (</a:t>
            </a:r>
            <a:r>
              <a:rPr lang="nl-BE" sz="1400" dirty="0" err="1" smtClean="0"/>
              <a:t>ipv</a:t>
            </a:r>
            <a:r>
              <a:rPr lang="nl-BE" sz="1400" dirty="0" smtClean="0"/>
              <a:t> jongere moet alle vaardigheden aanleren), naast het stimuleren van de ontwikkeling  en het leerproces van de jongere</a:t>
            </a:r>
          </a:p>
          <a:p>
            <a:endParaRPr lang="nl-BE" sz="1400" dirty="0" smtClean="0"/>
          </a:p>
          <a:p>
            <a:r>
              <a:rPr lang="nl-BE" sz="1400" u="sng" dirty="0" smtClean="0"/>
              <a:t>haalbare doelen </a:t>
            </a:r>
            <a:r>
              <a:rPr lang="nl-BE" sz="1400" dirty="0" smtClean="0"/>
              <a:t>-&gt; </a:t>
            </a:r>
            <a:r>
              <a:rPr lang="nl-BE" sz="1400" dirty="0" err="1" smtClean="0"/>
              <a:t>vb</a:t>
            </a:r>
            <a:r>
              <a:rPr lang="nl-BE" sz="1400" dirty="0" smtClean="0"/>
              <a:t> niet doel dat jongere zelf boodschappen leert doen, maar wel dat er een manier gevonden wordt dat de boodschappen gebeuren, concreet </a:t>
            </a:r>
            <a:r>
              <a:rPr lang="nl-BE" sz="1400" dirty="0" err="1" smtClean="0"/>
              <a:t>vb</a:t>
            </a:r>
            <a:r>
              <a:rPr lang="nl-BE" sz="1400" dirty="0" smtClean="0"/>
              <a:t>: jongere leert gebruik maken van aanbod in netwerk en we vinden een netwerk dat deze taak op zich neemt / budgetbeheer </a:t>
            </a:r>
            <a:r>
              <a:rPr lang="nl-BE" sz="1400" dirty="0" err="1" smtClean="0"/>
              <a:t>ocmw</a:t>
            </a:r>
            <a:r>
              <a:rPr lang="nl-BE" sz="1400" dirty="0" smtClean="0"/>
              <a:t> inschakelen, …</a:t>
            </a:r>
          </a:p>
          <a:p>
            <a:r>
              <a:rPr lang="nl-BE" sz="1400" dirty="0" smtClean="0"/>
              <a:t>Biedt ruimte aan jongere om kleinschalig verder te ontwikkelen</a:t>
            </a:r>
          </a:p>
          <a:p>
            <a:endParaRPr lang="nl-BE" sz="1400" dirty="0" smtClean="0"/>
          </a:p>
          <a:p>
            <a:r>
              <a:rPr lang="nl-BE" sz="1400" dirty="0" smtClean="0"/>
              <a:t>*foto = gemeenschappelijke TCK keuken zodat wanneer jongeren daar nood aan hebben ze kunnen onder toezicht, met hulp koken van begeleiding</a:t>
            </a:r>
          </a:p>
          <a:p>
            <a:endParaRPr lang="nl-BE" sz="1400" dirty="0"/>
          </a:p>
        </p:txBody>
      </p:sp>
      <p:sp>
        <p:nvSpPr>
          <p:cNvPr id="4" name="Tijdelijke aanduiding voor dianummer 3"/>
          <p:cNvSpPr>
            <a:spLocks noGrp="1"/>
          </p:cNvSpPr>
          <p:nvPr>
            <p:ph type="sldNum" sz="quarter" idx="10"/>
          </p:nvPr>
        </p:nvSpPr>
        <p:spPr/>
        <p:txBody>
          <a:bodyPr/>
          <a:lstStyle/>
          <a:p>
            <a:fld id="{6DD82FA1-D8CE-43D1-839E-2E4E1047A8F1}" type="slidenum">
              <a:rPr lang="nl-BE" smtClean="0"/>
              <a:pPr/>
              <a:t>12</a:t>
            </a:fld>
            <a:endParaRPr lang="nl-BE"/>
          </a:p>
        </p:txBody>
      </p:sp>
    </p:spTree>
    <p:extLst>
      <p:ext uri="{BB962C8B-B14F-4D97-AF65-F5344CB8AC3E}">
        <p14:creationId xmlns:p14="http://schemas.microsoft.com/office/powerpoint/2010/main" val="2297917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20725" y="744538"/>
            <a:ext cx="4478338" cy="2519362"/>
          </a:xfrm>
        </p:spPr>
      </p:sp>
      <p:sp>
        <p:nvSpPr>
          <p:cNvPr id="3" name="Tijdelijke aanduiding voor notities 2"/>
          <p:cNvSpPr>
            <a:spLocks noGrp="1"/>
          </p:cNvSpPr>
          <p:nvPr>
            <p:ph type="body" idx="1"/>
          </p:nvPr>
        </p:nvSpPr>
        <p:spPr>
          <a:xfrm>
            <a:off x="762000" y="3619500"/>
            <a:ext cx="5314950" cy="5562641"/>
          </a:xfrm>
        </p:spPr>
        <p:txBody>
          <a:bodyPr>
            <a:normAutofit/>
          </a:bodyPr>
          <a:lstStyle/>
          <a:p>
            <a:r>
              <a:rPr lang="nl-BE" sz="1400" b="1" dirty="0" smtClean="0"/>
              <a:t>flexibel: op maat</a:t>
            </a:r>
          </a:p>
          <a:p>
            <a:endParaRPr lang="nl-BE" sz="1400" b="1" dirty="0" smtClean="0"/>
          </a:p>
          <a:p>
            <a:r>
              <a:rPr lang="nl-BE" sz="1400" dirty="0" smtClean="0"/>
              <a:t>*Start met afnemen </a:t>
            </a:r>
            <a:r>
              <a:rPr lang="nl-BE" sz="1400" u="sng" dirty="0" err="1" smtClean="0"/>
              <a:t>PMS-model</a:t>
            </a:r>
            <a:r>
              <a:rPr lang="nl-BE" sz="1400" dirty="0" smtClean="0"/>
              <a:t>: inschatting van wat jongere wil, kan, … -&gt; haalbare doelen</a:t>
            </a:r>
          </a:p>
          <a:p>
            <a:r>
              <a:rPr lang="nl-BE" sz="1400" dirty="0" smtClean="0"/>
              <a:t>2 versies van </a:t>
            </a:r>
            <a:r>
              <a:rPr lang="nl-BE" sz="1400" dirty="0" err="1" smtClean="0"/>
              <a:t>PMS-model</a:t>
            </a:r>
            <a:r>
              <a:rPr lang="nl-BE" sz="1400" dirty="0" smtClean="0"/>
              <a:t>: uitgebreid (concretere beschrijving vaardigheden) en ‘gewone’ omschrijving</a:t>
            </a:r>
          </a:p>
          <a:p>
            <a:r>
              <a:rPr lang="nl-BE" sz="1400" dirty="0" smtClean="0"/>
              <a:t>(PMS = Praktisch, Maatschappelijk, </a:t>
            </a:r>
            <a:r>
              <a:rPr lang="nl-BE" sz="1400" dirty="0" err="1" smtClean="0"/>
              <a:t>psychoSociaal</a:t>
            </a:r>
            <a:r>
              <a:rPr lang="nl-BE" sz="1400" dirty="0" smtClean="0"/>
              <a:t>)</a:t>
            </a:r>
          </a:p>
          <a:p>
            <a:endParaRPr lang="nl-BE" sz="1400" dirty="0" smtClean="0"/>
          </a:p>
          <a:p>
            <a:r>
              <a:rPr lang="nl-BE" sz="1400" dirty="0" smtClean="0"/>
              <a:t>*</a:t>
            </a:r>
            <a:r>
              <a:rPr lang="nl-BE" sz="1400" u="sng" dirty="0" smtClean="0"/>
              <a:t>Plukmappen</a:t>
            </a:r>
            <a:r>
              <a:rPr lang="nl-BE" sz="1400" dirty="0" smtClean="0"/>
              <a:t>: je haalt eruit wat voor een jongere relevant is (wat haalbaar is, wat interesse is, wat nodig geacht wordt, waar meest succes kan ervaren worden)</a:t>
            </a:r>
          </a:p>
          <a:p>
            <a:endParaRPr lang="nl-BE" sz="1400" dirty="0" smtClean="0"/>
          </a:p>
          <a:p>
            <a:r>
              <a:rPr lang="nl-BE" sz="1400" dirty="0" smtClean="0"/>
              <a:t>Elke jongere heeft zo een eigen (uniek) trainingshandboek, samengesteld uit eigen doelen, eigen evaluatie, gekozen materiaal uit de plukmappen.</a:t>
            </a:r>
          </a:p>
          <a:p>
            <a:pPr>
              <a:buFontTx/>
              <a:buChar char="-"/>
            </a:pPr>
            <a:endParaRPr lang="nl-BE" sz="1400" dirty="0"/>
          </a:p>
        </p:txBody>
      </p:sp>
      <p:sp>
        <p:nvSpPr>
          <p:cNvPr id="4" name="Tijdelijke aanduiding voor dianummer 3"/>
          <p:cNvSpPr>
            <a:spLocks noGrp="1"/>
          </p:cNvSpPr>
          <p:nvPr>
            <p:ph type="sldNum" sz="quarter" idx="10"/>
          </p:nvPr>
        </p:nvSpPr>
        <p:spPr/>
        <p:txBody>
          <a:bodyPr/>
          <a:lstStyle/>
          <a:p>
            <a:fld id="{6DD82FA1-D8CE-43D1-839E-2E4E1047A8F1}" type="slidenum">
              <a:rPr lang="nl-BE" smtClean="0"/>
              <a:pPr/>
              <a:t>13</a:t>
            </a:fld>
            <a:endParaRPr lang="nl-BE"/>
          </a:p>
        </p:txBody>
      </p:sp>
    </p:spTree>
    <p:extLst>
      <p:ext uri="{BB962C8B-B14F-4D97-AF65-F5344CB8AC3E}">
        <p14:creationId xmlns:p14="http://schemas.microsoft.com/office/powerpoint/2010/main" val="791645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20725" y="744538"/>
            <a:ext cx="4478338" cy="2519362"/>
          </a:xfrm>
        </p:spPr>
      </p:sp>
      <p:sp>
        <p:nvSpPr>
          <p:cNvPr id="3" name="Tijdelijke aanduiding voor notities 2"/>
          <p:cNvSpPr>
            <a:spLocks noGrp="1"/>
          </p:cNvSpPr>
          <p:nvPr>
            <p:ph type="body" idx="1"/>
          </p:nvPr>
        </p:nvSpPr>
        <p:spPr>
          <a:xfrm>
            <a:off x="723900" y="3705225"/>
            <a:ext cx="5543550" cy="5476916"/>
          </a:xfrm>
        </p:spPr>
        <p:txBody>
          <a:bodyPr>
            <a:normAutofit/>
          </a:bodyPr>
          <a:lstStyle/>
          <a:p>
            <a:r>
              <a:rPr lang="nl-BE" sz="1400" dirty="0" smtClean="0"/>
              <a:t>Foto uit </a:t>
            </a:r>
            <a:r>
              <a:rPr lang="nl-BE" sz="1400" dirty="0" err="1" smtClean="0"/>
              <a:t>PMS-model</a:t>
            </a:r>
            <a:endParaRPr lang="nl-BE" sz="1400" dirty="0" smtClean="0"/>
          </a:p>
          <a:p>
            <a:endParaRPr lang="nl-BE" sz="1400" dirty="0" smtClean="0"/>
          </a:p>
          <a:p>
            <a:r>
              <a:rPr lang="nl-BE" sz="1400" dirty="0" smtClean="0"/>
              <a:t>*</a:t>
            </a:r>
            <a:r>
              <a:rPr lang="nl-BE" sz="1400" u="sng" dirty="0" smtClean="0"/>
              <a:t>evaluatie</a:t>
            </a:r>
            <a:r>
              <a:rPr lang="nl-BE" sz="1400" dirty="0" smtClean="0"/>
              <a:t> ook met </a:t>
            </a:r>
            <a:r>
              <a:rPr lang="nl-BE" sz="1400" dirty="0" err="1" smtClean="0"/>
              <a:t>PMS-model</a:t>
            </a:r>
            <a:r>
              <a:rPr lang="nl-BE" sz="1400" dirty="0" smtClean="0"/>
              <a:t>:</a:t>
            </a:r>
          </a:p>
          <a:p>
            <a:r>
              <a:rPr lang="nl-BE" sz="1400" dirty="0" smtClean="0"/>
              <a:t>Bovenaan algemene omschrijving</a:t>
            </a:r>
          </a:p>
          <a:p>
            <a:r>
              <a:rPr lang="nl-BE" sz="1400" dirty="0" smtClean="0"/>
              <a:t>Onderaan een voorbeeld van meer gedetailleerde aanpak (boodschappen)</a:t>
            </a:r>
          </a:p>
          <a:p>
            <a:endParaRPr lang="nl-BE" sz="1400" dirty="0" smtClean="0"/>
          </a:p>
          <a:p>
            <a:endParaRPr lang="nl-BE" sz="1400" dirty="0" smtClean="0"/>
          </a:p>
          <a:p>
            <a:pPr>
              <a:buFontTx/>
              <a:buChar char="-"/>
            </a:pPr>
            <a:endParaRPr lang="nl-BE" sz="1400" dirty="0"/>
          </a:p>
        </p:txBody>
      </p:sp>
      <p:sp>
        <p:nvSpPr>
          <p:cNvPr id="4" name="Tijdelijke aanduiding voor dianummer 3"/>
          <p:cNvSpPr>
            <a:spLocks noGrp="1"/>
          </p:cNvSpPr>
          <p:nvPr>
            <p:ph type="sldNum" sz="quarter" idx="10"/>
          </p:nvPr>
        </p:nvSpPr>
        <p:spPr/>
        <p:txBody>
          <a:bodyPr/>
          <a:lstStyle/>
          <a:p>
            <a:fld id="{6DD82FA1-D8CE-43D1-839E-2E4E1047A8F1}" type="slidenum">
              <a:rPr lang="nl-BE" smtClean="0"/>
              <a:pPr/>
              <a:t>14</a:t>
            </a:fld>
            <a:endParaRPr lang="nl-BE"/>
          </a:p>
        </p:txBody>
      </p:sp>
    </p:spTree>
    <p:extLst>
      <p:ext uri="{BB962C8B-B14F-4D97-AF65-F5344CB8AC3E}">
        <p14:creationId xmlns:p14="http://schemas.microsoft.com/office/powerpoint/2010/main" val="2515940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20725" y="744538"/>
            <a:ext cx="4478338" cy="2519362"/>
          </a:xfrm>
        </p:spPr>
      </p:sp>
      <p:sp>
        <p:nvSpPr>
          <p:cNvPr id="3" name="Tijdelijke aanduiding voor notities 2"/>
          <p:cNvSpPr>
            <a:spLocks noGrp="1"/>
          </p:cNvSpPr>
          <p:nvPr>
            <p:ph type="body" idx="1"/>
          </p:nvPr>
        </p:nvSpPr>
        <p:spPr>
          <a:xfrm>
            <a:off x="714375" y="3676650"/>
            <a:ext cx="5324475" cy="5505491"/>
          </a:xfrm>
        </p:spPr>
        <p:txBody>
          <a:bodyPr>
            <a:normAutofit/>
          </a:bodyPr>
          <a:lstStyle/>
          <a:p>
            <a:r>
              <a:rPr lang="nl-BE" sz="1400" dirty="0" smtClean="0"/>
              <a:t>Foto uit plukmappen</a:t>
            </a:r>
          </a:p>
          <a:p>
            <a:endParaRPr lang="nl-BE" sz="1400" dirty="0" smtClean="0"/>
          </a:p>
          <a:p>
            <a:r>
              <a:rPr lang="nl-BE" sz="1400" dirty="0" smtClean="0"/>
              <a:t>*Plukmappen: je haalt eruit wat voor een jongere relevant is (wat haalbaar is, wat interesse is, wat nodig geacht wordt, waar meest succes kan ervaren worden)</a:t>
            </a:r>
          </a:p>
          <a:p>
            <a:pPr>
              <a:buFontTx/>
              <a:buChar char="-"/>
            </a:pPr>
            <a:endParaRPr lang="nl-BE" sz="1400" dirty="0" smtClean="0"/>
          </a:p>
          <a:p>
            <a:r>
              <a:rPr lang="nl-BE" sz="1400" dirty="0" smtClean="0"/>
              <a:t>Jongeren in verblijf kunnen ook gebruik maken van zaken uit de plukmappen. Het verschil bestaat erin dat voor jongeren die starten in TCK er sowieso met de plukmappen gewerkt wordt en er een trainingshandboek wordt samengesteld (hoe dun of dik het ook wordt)</a:t>
            </a:r>
            <a:endParaRPr lang="nl-BE" sz="1400" dirty="0"/>
          </a:p>
        </p:txBody>
      </p:sp>
      <p:sp>
        <p:nvSpPr>
          <p:cNvPr id="4" name="Tijdelijke aanduiding voor dianummer 3"/>
          <p:cNvSpPr>
            <a:spLocks noGrp="1"/>
          </p:cNvSpPr>
          <p:nvPr>
            <p:ph type="sldNum" sz="quarter" idx="10"/>
          </p:nvPr>
        </p:nvSpPr>
        <p:spPr/>
        <p:txBody>
          <a:bodyPr/>
          <a:lstStyle/>
          <a:p>
            <a:fld id="{6DD82FA1-D8CE-43D1-839E-2E4E1047A8F1}" type="slidenum">
              <a:rPr lang="nl-BE" smtClean="0"/>
              <a:pPr/>
              <a:t>15</a:t>
            </a:fld>
            <a:endParaRPr lang="nl-BE"/>
          </a:p>
        </p:txBody>
      </p:sp>
    </p:spTree>
    <p:extLst>
      <p:ext uri="{BB962C8B-B14F-4D97-AF65-F5344CB8AC3E}">
        <p14:creationId xmlns:p14="http://schemas.microsoft.com/office/powerpoint/2010/main" val="1173509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20725" y="744538"/>
            <a:ext cx="4478338" cy="2519362"/>
          </a:xfrm>
        </p:spPr>
      </p:sp>
      <p:sp>
        <p:nvSpPr>
          <p:cNvPr id="3" name="Tijdelijke aanduiding voor notities 2"/>
          <p:cNvSpPr>
            <a:spLocks noGrp="1"/>
          </p:cNvSpPr>
          <p:nvPr>
            <p:ph type="body" idx="1"/>
          </p:nvPr>
        </p:nvSpPr>
        <p:spPr>
          <a:xfrm>
            <a:off x="704850" y="3590925"/>
            <a:ext cx="5162550" cy="5591216"/>
          </a:xfrm>
        </p:spPr>
        <p:txBody>
          <a:bodyPr>
            <a:normAutofit/>
          </a:bodyPr>
          <a:lstStyle/>
          <a:p>
            <a:pPr>
              <a:buFont typeface="Arial" pitchFamily="34" charset="0"/>
              <a:buChar char="•"/>
            </a:pPr>
            <a:r>
              <a:rPr lang="nl-BE" sz="1400" dirty="0" err="1" smtClean="0"/>
              <a:t>Tck</a:t>
            </a:r>
            <a:r>
              <a:rPr lang="nl-BE" sz="1400" dirty="0" smtClean="0"/>
              <a:t> is </a:t>
            </a:r>
            <a:r>
              <a:rPr lang="nl-BE" sz="1400" b="1" dirty="0" smtClean="0"/>
              <a:t>één programma </a:t>
            </a:r>
            <a:r>
              <a:rPr lang="nl-BE" sz="1400" dirty="0" smtClean="0"/>
              <a:t>in verblijf, is niet de na te streven norm  en is niet voor wie ‘beter functioneert’</a:t>
            </a:r>
          </a:p>
          <a:p>
            <a:endParaRPr lang="nl-BE" sz="1400" dirty="0" smtClean="0"/>
          </a:p>
          <a:p>
            <a:r>
              <a:rPr lang="nl-BE" sz="1400" dirty="0" smtClean="0"/>
              <a:t>Weinig verschil in aanbod verblijf in CANO </a:t>
            </a:r>
            <a:r>
              <a:rPr lang="nl-BE" sz="1400" dirty="0" err="1" smtClean="0"/>
              <a:t>Goretti</a:t>
            </a:r>
            <a:r>
              <a:rPr lang="nl-BE" sz="1400" dirty="0" smtClean="0"/>
              <a:t>: </a:t>
            </a:r>
          </a:p>
          <a:p>
            <a:r>
              <a:rPr lang="nl-BE" sz="1400" dirty="0" smtClean="0"/>
              <a:t>Er is wel een focus op TCK, ‘rituele’ overgang, samenstellen trainingshandboek</a:t>
            </a:r>
          </a:p>
          <a:p>
            <a:r>
              <a:rPr lang="nl-BE" sz="1400" dirty="0" smtClean="0"/>
              <a:t>Maar nabijheid en zorg blijft eigenlijk zelfde</a:t>
            </a:r>
          </a:p>
          <a:p>
            <a:r>
              <a:rPr lang="nl-BE" sz="1400" dirty="0" smtClean="0"/>
              <a:t>Ook </a:t>
            </a:r>
            <a:r>
              <a:rPr lang="nl-BE" sz="1400" dirty="0" err="1" smtClean="0"/>
              <a:t>vb</a:t>
            </a:r>
            <a:r>
              <a:rPr lang="nl-BE" sz="1400" dirty="0" smtClean="0"/>
              <a:t> uitgangsuren, activiteiten, cirkels, …</a:t>
            </a:r>
          </a:p>
          <a:p>
            <a:pPr>
              <a:buFontTx/>
              <a:buChar char="-"/>
            </a:pPr>
            <a:endParaRPr lang="nl-BE" sz="1400" dirty="0"/>
          </a:p>
          <a:p>
            <a:pPr>
              <a:buFontTx/>
              <a:buChar char="-"/>
            </a:pPr>
            <a:endParaRPr lang="nl-BE" sz="1400" dirty="0"/>
          </a:p>
        </p:txBody>
      </p:sp>
      <p:sp>
        <p:nvSpPr>
          <p:cNvPr id="4" name="Tijdelijke aanduiding voor dianummer 3"/>
          <p:cNvSpPr>
            <a:spLocks noGrp="1"/>
          </p:cNvSpPr>
          <p:nvPr>
            <p:ph type="sldNum" sz="quarter" idx="10"/>
          </p:nvPr>
        </p:nvSpPr>
        <p:spPr/>
        <p:txBody>
          <a:bodyPr/>
          <a:lstStyle/>
          <a:p>
            <a:fld id="{6DD82FA1-D8CE-43D1-839E-2E4E1047A8F1}" type="slidenum">
              <a:rPr lang="nl-BE" smtClean="0"/>
              <a:pPr/>
              <a:t>16</a:t>
            </a:fld>
            <a:endParaRPr lang="nl-BE"/>
          </a:p>
        </p:txBody>
      </p:sp>
    </p:spTree>
    <p:extLst>
      <p:ext uri="{BB962C8B-B14F-4D97-AF65-F5344CB8AC3E}">
        <p14:creationId xmlns:p14="http://schemas.microsoft.com/office/powerpoint/2010/main" val="1159275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20725" y="744538"/>
            <a:ext cx="4478338" cy="2519362"/>
          </a:xfrm>
        </p:spPr>
      </p:sp>
      <p:sp>
        <p:nvSpPr>
          <p:cNvPr id="3" name="Tijdelijke aanduiding voor notities 2"/>
          <p:cNvSpPr>
            <a:spLocks noGrp="1"/>
          </p:cNvSpPr>
          <p:nvPr>
            <p:ph type="body" idx="1"/>
          </p:nvPr>
        </p:nvSpPr>
        <p:spPr>
          <a:xfrm>
            <a:off x="723900" y="3638550"/>
            <a:ext cx="5257800" cy="5543591"/>
          </a:xfrm>
        </p:spPr>
        <p:txBody>
          <a:bodyPr>
            <a:normAutofit/>
          </a:bodyPr>
          <a:lstStyle/>
          <a:p>
            <a:pPr>
              <a:buFont typeface="Arial" pitchFamily="34" charset="0"/>
              <a:buChar char="•"/>
            </a:pPr>
            <a:r>
              <a:rPr lang="nl-BE" sz="1400" dirty="0" err="1" smtClean="0"/>
              <a:t>tck</a:t>
            </a:r>
            <a:r>
              <a:rPr lang="nl-BE" sz="1400" dirty="0" smtClean="0"/>
              <a:t> kan </a:t>
            </a:r>
            <a:r>
              <a:rPr lang="nl-BE" sz="1400" b="1" dirty="0" smtClean="0"/>
              <a:t>in- en uitgeschakeld </a:t>
            </a:r>
            <a:r>
              <a:rPr lang="nl-BE" sz="1400" dirty="0" smtClean="0"/>
              <a:t>worden</a:t>
            </a:r>
          </a:p>
          <a:p>
            <a:r>
              <a:rPr lang="nl-BE" sz="1400" dirty="0" smtClean="0"/>
              <a:t>tijdelijk </a:t>
            </a:r>
            <a:r>
              <a:rPr lang="nl-BE" sz="1400" b="1" dirty="0" smtClean="0"/>
              <a:t>niet functioneren kan ondervangen </a:t>
            </a:r>
            <a:r>
              <a:rPr lang="nl-BE" sz="1400" dirty="0" smtClean="0"/>
              <a:t>worden (time-out, er is eten voorzien, …)</a:t>
            </a:r>
          </a:p>
          <a:p>
            <a:endParaRPr lang="nl-BE" sz="1400" dirty="0" smtClean="0"/>
          </a:p>
          <a:p>
            <a:pPr lvl="1"/>
            <a:r>
              <a:rPr lang="nl-BE" sz="1400" dirty="0" smtClean="0"/>
              <a:t>*</a:t>
            </a:r>
            <a:r>
              <a:rPr lang="nl-BE" sz="1400" dirty="0" err="1" smtClean="0"/>
              <a:t>Vb</a:t>
            </a:r>
            <a:r>
              <a:rPr lang="nl-BE" sz="1400" dirty="0" smtClean="0"/>
              <a:t>: tijdens examenperiode terug meedraaien in verblijfsgroep, zonder dat TCK stopt</a:t>
            </a:r>
          </a:p>
          <a:p>
            <a:pPr lvl="1"/>
            <a:endParaRPr lang="nl-BE" sz="1400" dirty="0" smtClean="0"/>
          </a:p>
          <a:p>
            <a:pPr lvl="1"/>
            <a:r>
              <a:rPr lang="nl-BE" sz="1400" dirty="0" smtClean="0"/>
              <a:t>*</a:t>
            </a:r>
            <a:r>
              <a:rPr lang="nl-BE" sz="1400" dirty="0" err="1" smtClean="0"/>
              <a:t>vb</a:t>
            </a:r>
            <a:r>
              <a:rPr lang="nl-BE" sz="1400" dirty="0" smtClean="0"/>
              <a:t>: terug naar verblijf zonder dat jongere aan de deur moet, moet verhuizen naar ander adres, wachtlijst</a:t>
            </a:r>
          </a:p>
          <a:p>
            <a:pPr>
              <a:buFontTx/>
              <a:buChar char="-"/>
            </a:pPr>
            <a:endParaRPr lang="nl-BE" sz="1400" dirty="0"/>
          </a:p>
        </p:txBody>
      </p:sp>
      <p:sp>
        <p:nvSpPr>
          <p:cNvPr id="4" name="Tijdelijke aanduiding voor dianummer 3"/>
          <p:cNvSpPr>
            <a:spLocks noGrp="1"/>
          </p:cNvSpPr>
          <p:nvPr>
            <p:ph type="sldNum" sz="quarter" idx="10"/>
          </p:nvPr>
        </p:nvSpPr>
        <p:spPr/>
        <p:txBody>
          <a:bodyPr/>
          <a:lstStyle/>
          <a:p>
            <a:fld id="{6DD82FA1-D8CE-43D1-839E-2E4E1047A8F1}" type="slidenum">
              <a:rPr lang="nl-BE" smtClean="0"/>
              <a:pPr/>
              <a:t>17</a:t>
            </a:fld>
            <a:endParaRPr lang="nl-BE"/>
          </a:p>
        </p:txBody>
      </p:sp>
    </p:spTree>
    <p:extLst>
      <p:ext uri="{BB962C8B-B14F-4D97-AF65-F5344CB8AC3E}">
        <p14:creationId xmlns:p14="http://schemas.microsoft.com/office/powerpoint/2010/main" val="2614108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sz="1400" dirty="0" smtClean="0"/>
              <a:t>Per 2à3 </a:t>
            </a:r>
            <a:r>
              <a:rPr lang="nl-BE" sz="1400" dirty="0" err="1" smtClean="0"/>
              <a:t>samenzitten</a:t>
            </a:r>
            <a:endParaRPr lang="nl-BE" sz="1400" dirty="0" smtClean="0"/>
          </a:p>
          <a:p>
            <a:endParaRPr lang="nl-BE" sz="1400" dirty="0" smtClean="0"/>
          </a:p>
          <a:p>
            <a:r>
              <a:rPr lang="nl-BE" sz="1400" dirty="0" smtClean="0"/>
              <a:t>Uitwisselen op basis van vragen (kies er zelf straks 1 of 2 uit)</a:t>
            </a:r>
          </a:p>
          <a:p>
            <a:endParaRPr lang="nl-BE" sz="1400" dirty="0" smtClean="0"/>
          </a:p>
          <a:p>
            <a:r>
              <a:rPr lang="nl-BE" sz="1400" dirty="0" smtClean="0"/>
              <a:t>Bedoeling om met concrete tips ter vertrekken uit deze workshop</a:t>
            </a:r>
          </a:p>
          <a:p>
            <a:r>
              <a:rPr lang="nl-BE" sz="1400" dirty="0" smtClean="0"/>
              <a:t>Schrijf deze op </a:t>
            </a:r>
            <a:r>
              <a:rPr lang="nl-BE" sz="1400" dirty="0" err="1" smtClean="0"/>
              <a:t>post-its</a:t>
            </a:r>
            <a:endParaRPr lang="nl-BE" sz="1400" dirty="0" smtClean="0"/>
          </a:p>
          <a:p>
            <a:endParaRPr lang="nl-BE" sz="1400" dirty="0" smtClean="0"/>
          </a:p>
          <a:p>
            <a:r>
              <a:rPr lang="nl-BE" sz="1400" dirty="0" smtClean="0"/>
              <a:t>Kies ook de beste tip uit en licht deze toe aan de groep straks</a:t>
            </a:r>
            <a:endParaRPr lang="nl-BE" sz="1400" dirty="0"/>
          </a:p>
        </p:txBody>
      </p:sp>
      <p:sp>
        <p:nvSpPr>
          <p:cNvPr id="4" name="Tijdelijke aanduiding voor dianummer 3"/>
          <p:cNvSpPr>
            <a:spLocks noGrp="1"/>
          </p:cNvSpPr>
          <p:nvPr>
            <p:ph type="sldNum" sz="quarter" idx="10"/>
          </p:nvPr>
        </p:nvSpPr>
        <p:spPr/>
        <p:txBody>
          <a:bodyPr/>
          <a:lstStyle/>
          <a:p>
            <a:fld id="{6DD82FA1-D8CE-43D1-839E-2E4E1047A8F1}" type="slidenum">
              <a:rPr lang="nl-BE" smtClean="0"/>
              <a:pPr/>
              <a:t>18</a:t>
            </a:fld>
            <a:endParaRPr lang="nl-BE"/>
          </a:p>
        </p:txBody>
      </p:sp>
    </p:spTree>
    <p:extLst>
      <p:ext uri="{BB962C8B-B14F-4D97-AF65-F5344CB8AC3E}">
        <p14:creationId xmlns:p14="http://schemas.microsoft.com/office/powerpoint/2010/main" val="551854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00013" y="744538"/>
            <a:ext cx="6616700" cy="3722687"/>
          </a:xfrm>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6DD82FA1-D8CE-43D1-839E-2E4E1047A8F1}" type="slidenum">
              <a:rPr lang="nl-BE" smtClean="0"/>
              <a:pPr/>
              <a:t>19</a:t>
            </a:fld>
            <a:endParaRPr lang="nl-BE"/>
          </a:p>
        </p:txBody>
      </p:sp>
    </p:spTree>
    <p:extLst>
      <p:ext uri="{BB962C8B-B14F-4D97-AF65-F5344CB8AC3E}">
        <p14:creationId xmlns:p14="http://schemas.microsoft.com/office/powerpoint/2010/main" val="2070515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6DD82FA1-D8CE-43D1-839E-2E4E1047A8F1}" type="slidenum">
              <a:rPr lang="nl-BE" smtClean="0"/>
              <a:pPr/>
              <a:t>2</a:t>
            </a:fld>
            <a:endParaRPr lang="nl-BE"/>
          </a:p>
        </p:txBody>
      </p:sp>
    </p:spTree>
    <p:extLst>
      <p:ext uri="{BB962C8B-B14F-4D97-AF65-F5344CB8AC3E}">
        <p14:creationId xmlns:p14="http://schemas.microsoft.com/office/powerpoint/2010/main" val="3922922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00013" y="744538"/>
            <a:ext cx="6616700" cy="3722687"/>
          </a:xfrm>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6DD82FA1-D8CE-43D1-839E-2E4E1047A8F1}" type="slidenum">
              <a:rPr lang="nl-BE" smtClean="0"/>
              <a:pPr/>
              <a:t>20</a:t>
            </a:fld>
            <a:endParaRPr lang="nl-BE"/>
          </a:p>
        </p:txBody>
      </p:sp>
    </p:spTree>
    <p:extLst>
      <p:ext uri="{BB962C8B-B14F-4D97-AF65-F5344CB8AC3E}">
        <p14:creationId xmlns:p14="http://schemas.microsoft.com/office/powerpoint/2010/main" val="3865334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00013" y="744538"/>
            <a:ext cx="6616700" cy="3722687"/>
          </a:xfrm>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6DD82FA1-D8CE-43D1-839E-2E4E1047A8F1}" type="slidenum">
              <a:rPr lang="nl-BE" smtClean="0"/>
              <a:pPr/>
              <a:t>21</a:t>
            </a:fld>
            <a:endParaRPr lang="nl-BE"/>
          </a:p>
        </p:txBody>
      </p:sp>
    </p:spTree>
    <p:extLst>
      <p:ext uri="{BB962C8B-B14F-4D97-AF65-F5344CB8AC3E}">
        <p14:creationId xmlns:p14="http://schemas.microsoft.com/office/powerpoint/2010/main" val="82937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00013" y="744538"/>
            <a:ext cx="6616700" cy="3722687"/>
          </a:xfrm>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6DD82FA1-D8CE-43D1-839E-2E4E1047A8F1}" type="slidenum">
              <a:rPr lang="nl-BE" smtClean="0"/>
              <a:pPr/>
              <a:t>22</a:t>
            </a:fld>
            <a:endParaRPr lang="nl-BE"/>
          </a:p>
        </p:txBody>
      </p:sp>
    </p:spTree>
    <p:extLst>
      <p:ext uri="{BB962C8B-B14F-4D97-AF65-F5344CB8AC3E}">
        <p14:creationId xmlns:p14="http://schemas.microsoft.com/office/powerpoint/2010/main" val="4070648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6DD82FA1-D8CE-43D1-839E-2E4E1047A8F1}" type="slidenum">
              <a:rPr lang="nl-BE" smtClean="0"/>
              <a:pPr/>
              <a:t>23</a:t>
            </a:fld>
            <a:endParaRPr lang="nl-BE"/>
          </a:p>
        </p:txBody>
      </p:sp>
    </p:spTree>
    <p:extLst>
      <p:ext uri="{BB962C8B-B14F-4D97-AF65-F5344CB8AC3E}">
        <p14:creationId xmlns:p14="http://schemas.microsoft.com/office/powerpoint/2010/main" val="455197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6DD82FA1-D8CE-43D1-839E-2E4E1047A8F1}" type="slidenum">
              <a:rPr lang="nl-BE" smtClean="0"/>
              <a:pPr/>
              <a:t>3</a:t>
            </a:fld>
            <a:endParaRPr lang="nl-BE"/>
          </a:p>
        </p:txBody>
      </p:sp>
    </p:spTree>
    <p:extLst>
      <p:ext uri="{BB962C8B-B14F-4D97-AF65-F5344CB8AC3E}">
        <p14:creationId xmlns:p14="http://schemas.microsoft.com/office/powerpoint/2010/main" val="2757730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6DD82FA1-D8CE-43D1-839E-2E4E1047A8F1}" type="slidenum">
              <a:rPr lang="nl-BE" smtClean="0"/>
              <a:pPr/>
              <a:t>4</a:t>
            </a:fld>
            <a:endParaRPr lang="nl-BE"/>
          </a:p>
        </p:txBody>
      </p:sp>
    </p:spTree>
    <p:extLst>
      <p:ext uri="{BB962C8B-B14F-4D97-AF65-F5344CB8AC3E}">
        <p14:creationId xmlns:p14="http://schemas.microsoft.com/office/powerpoint/2010/main" val="1772498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6DD82FA1-D8CE-43D1-839E-2E4E1047A8F1}" type="slidenum">
              <a:rPr lang="nl-BE" smtClean="0"/>
              <a:pPr/>
              <a:t>5</a:t>
            </a:fld>
            <a:endParaRPr lang="nl-BE"/>
          </a:p>
        </p:txBody>
      </p:sp>
    </p:spTree>
    <p:extLst>
      <p:ext uri="{BB962C8B-B14F-4D97-AF65-F5344CB8AC3E}">
        <p14:creationId xmlns:p14="http://schemas.microsoft.com/office/powerpoint/2010/main" val="3475251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20725" y="563563"/>
            <a:ext cx="4478338" cy="2519362"/>
          </a:xfrm>
        </p:spPr>
      </p:sp>
      <p:sp>
        <p:nvSpPr>
          <p:cNvPr id="3" name="Tijdelijke aanduiding voor notities 2"/>
          <p:cNvSpPr>
            <a:spLocks noGrp="1"/>
          </p:cNvSpPr>
          <p:nvPr>
            <p:ph type="body" idx="1"/>
          </p:nvPr>
        </p:nvSpPr>
        <p:spPr>
          <a:xfrm>
            <a:off x="679768" y="3609975"/>
            <a:ext cx="5438140" cy="5572165"/>
          </a:xfrm>
        </p:spPr>
        <p:txBody>
          <a:bodyPr>
            <a:normAutofit/>
          </a:bodyPr>
          <a:lstStyle/>
          <a:p>
            <a:pPr>
              <a:buFont typeface="Arial" pitchFamily="34" charset="0"/>
              <a:buChar char="•"/>
            </a:pPr>
            <a:r>
              <a:rPr lang="nl-BE" sz="1400" dirty="0" smtClean="0"/>
              <a:t>Leefgroep en kamertraining -&gt; </a:t>
            </a:r>
          </a:p>
          <a:p>
            <a:r>
              <a:rPr lang="nl-BE" sz="1400" dirty="0" smtClean="0"/>
              <a:t>ervaring dat in leefgroep jongeren elkaar negatief beïnvloeden, team moet blijvend investeren en energie verliezen in </a:t>
            </a:r>
            <a:r>
              <a:rPr lang="nl-BE" sz="1400" dirty="0" err="1" smtClean="0"/>
              <a:t>groepsfunctioneren</a:t>
            </a:r>
            <a:r>
              <a:rPr lang="nl-BE" sz="1400" dirty="0" smtClean="0"/>
              <a:t>, </a:t>
            </a:r>
          </a:p>
          <a:p>
            <a:r>
              <a:rPr lang="nl-BE" sz="1400" dirty="0" smtClean="0"/>
              <a:t>terwijl in kamertraining jongeren zich wel focussen op eigen traject  =&gt; keuze voor </a:t>
            </a:r>
            <a:r>
              <a:rPr lang="nl-BE" sz="1400" dirty="0" err="1" smtClean="0"/>
              <a:t>fasenmodel</a:t>
            </a:r>
            <a:r>
              <a:rPr lang="nl-BE" sz="1400" dirty="0" smtClean="0"/>
              <a:t> waarin perspectief geboden wordt fase 1, fase 2  en fase 3=TCK</a:t>
            </a:r>
          </a:p>
          <a:p>
            <a:endParaRPr lang="nl-BE" sz="1400" dirty="0"/>
          </a:p>
          <a:p>
            <a:pPr>
              <a:buFont typeface="Arial" pitchFamily="34" charset="0"/>
              <a:buChar char="•"/>
            </a:pPr>
            <a:r>
              <a:rPr lang="nl-BE" sz="1400" dirty="0" smtClean="0"/>
              <a:t>Ervaring dat doelgroep binnenstroomt die niet meer automatisch perspectief haalt uit </a:t>
            </a:r>
            <a:r>
              <a:rPr lang="nl-BE" sz="1400" dirty="0" err="1" smtClean="0"/>
              <a:t>zelfstandigheidstraining</a:t>
            </a:r>
            <a:r>
              <a:rPr lang="nl-BE" sz="1400" dirty="0" smtClean="0"/>
              <a:t>, die hier niet aan toe is en dit niet wenst, jongeren blijven in fase 1 steken</a:t>
            </a:r>
          </a:p>
          <a:p>
            <a:endParaRPr lang="nl-BE" sz="1400" dirty="0"/>
          </a:p>
          <a:p>
            <a:pPr>
              <a:buFont typeface="Arial" pitchFamily="34" charset="0"/>
              <a:buChar char="•"/>
            </a:pPr>
            <a:r>
              <a:rPr lang="nl-BE" sz="1400" dirty="0" smtClean="0"/>
              <a:t>Overgang naar model met onthaal – verblijf en </a:t>
            </a:r>
            <a:r>
              <a:rPr lang="nl-BE" sz="1400" dirty="0" err="1" smtClean="0"/>
              <a:t>tck</a:t>
            </a:r>
            <a:endParaRPr lang="nl-BE" sz="1400" dirty="0" smtClean="0"/>
          </a:p>
          <a:p>
            <a:r>
              <a:rPr lang="nl-BE" sz="1400" dirty="0" err="1" smtClean="0"/>
              <a:t>Tck</a:t>
            </a:r>
            <a:r>
              <a:rPr lang="nl-BE" sz="1400" dirty="0" smtClean="0"/>
              <a:t> als vroegere fase 3 voor jongeren die dit ‘aankunnen’ (stabiele dagbesteding als criterium voor opstart)</a:t>
            </a:r>
          </a:p>
          <a:p>
            <a:endParaRPr lang="nl-BE" sz="1400" dirty="0"/>
          </a:p>
          <a:p>
            <a:pPr>
              <a:buFont typeface="Arial" pitchFamily="34" charset="0"/>
              <a:buChar char="•"/>
            </a:pPr>
            <a:r>
              <a:rPr lang="nl-BE" sz="1400" dirty="0" smtClean="0"/>
              <a:t>Veranderingsproces 2016-2018:</a:t>
            </a:r>
          </a:p>
          <a:p>
            <a:r>
              <a:rPr lang="nl-BE" sz="1400" dirty="0" err="1" smtClean="0"/>
              <a:t>Tck</a:t>
            </a:r>
            <a:r>
              <a:rPr lang="nl-BE" sz="1400" dirty="0" smtClean="0"/>
              <a:t> nog behouden?  Waarom niet/wel? Hoe dan? </a:t>
            </a:r>
          </a:p>
        </p:txBody>
      </p:sp>
      <p:sp>
        <p:nvSpPr>
          <p:cNvPr id="4" name="Tijdelijke aanduiding voor dianummer 3"/>
          <p:cNvSpPr>
            <a:spLocks noGrp="1"/>
          </p:cNvSpPr>
          <p:nvPr>
            <p:ph type="sldNum" sz="quarter" idx="10"/>
          </p:nvPr>
        </p:nvSpPr>
        <p:spPr/>
        <p:txBody>
          <a:bodyPr/>
          <a:lstStyle/>
          <a:p>
            <a:fld id="{6DD82FA1-D8CE-43D1-839E-2E4E1047A8F1}" type="slidenum">
              <a:rPr lang="nl-BE" smtClean="0"/>
              <a:pPr/>
              <a:t>6</a:t>
            </a:fld>
            <a:endParaRPr lang="nl-BE"/>
          </a:p>
        </p:txBody>
      </p:sp>
    </p:spTree>
    <p:extLst>
      <p:ext uri="{BB962C8B-B14F-4D97-AF65-F5344CB8AC3E}">
        <p14:creationId xmlns:p14="http://schemas.microsoft.com/office/powerpoint/2010/main" val="4101020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20725" y="744538"/>
            <a:ext cx="4478338" cy="2519362"/>
          </a:xfrm>
        </p:spPr>
      </p:sp>
      <p:sp>
        <p:nvSpPr>
          <p:cNvPr id="3" name="Tijdelijke aanduiding voor notities 2"/>
          <p:cNvSpPr>
            <a:spLocks noGrp="1"/>
          </p:cNvSpPr>
          <p:nvPr>
            <p:ph type="body" idx="1"/>
          </p:nvPr>
        </p:nvSpPr>
        <p:spPr>
          <a:xfrm>
            <a:off x="679768" y="3448051"/>
            <a:ext cx="5438140" cy="5734090"/>
          </a:xfrm>
        </p:spPr>
        <p:txBody>
          <a:bodyPr>
            <a:normAutofit/>
          </a:bodyPr>
          <a:lstStyle/>
          <a:p>
            <a:pPr>
              <a:buFont typeface="Arial" pitchFamily="34" charset="0"/>
              <a:buChar char="•"/>
            </a:pPr>
            <a:r>
              <a:rPr lang="nl-BE" sz="1400" dirty="0" smtClean="0"/>
              <a:t>In andere contexten (waaronder andere verblijfsmodules ) worden jongeren ook voorbereid op alleen leven</a:t>
            </a:r>
          </a:p>
          <a:p>
            <a:r>
              <a:rPr lang="nl-BE" sz="1400" dirty="0" err="1" smtClean="0"/>
              <a:t>Tck</a:t>
            </a:r>
            <a:r>
              <a:rPr lang="nl-BE" sz="1400" dirty="0" smtClean="0"/>
              <a:t> is een vorm die voor sommige jongeren kan werken</a:t>
            </a:r>
          </a:p>
          <a:p>
            <a:endParaRPr lang="nl-BE" sz="1400" dirty="0"/>
          </a:p>
          <a:p>
            <a:pPr>
              <a:buFont typeface="Arial" pitchFamily="34" charset="0"/>
              <a:buChar char="•"/>
            </a:pPr>
            <a:r>
              <a:rPr lang="nl-BE" sz="1400" dirty="0" smtClean="0"/>
              <a:t>In realiteit is de aanmelding voor kamertraining vaak  gebaseerd op vragen van de jongere naar vrijheid/autonomie of omwille van leeftijd en gebrek aan perspectief in de context, vaak gedateerd door lange tijd op wachtlijst.</a:t>
            </a:r>
          </a:p>
          <a:p>
            <a:r>
              <a:rPr lang="nl-BE" sz="1400" dirty="0" smtClean="0"/>
              <a:t>In </a:t>
            </a:r>
            <a:r>
              <a:rPr lang="nl-BE" sz="1400" dirty="0" err="1" smtClean="0"/>
              <a:t>Cano</a:t>
            </a:r>
            <a:r>
              <a:rPr lang="nl-BE" sz="1400" dirty="0" smtClean="0"/>
              <a:t> </a:t>
            </a:r>
            <a:r>
              <a:rPr lang="nl-BE" sz="1400" dirty="0" err="1" smtClean="0"/>
              <a:t>Goretti</a:t>
            </a:r>
            <a:r>
              <a:rPr lang="nl-BE" sz="1400" dirty="0" smtClean="0"/>
              <a:t> nemen we de vrijheid en de tijd om bij zowel vraag naar verblijf als vraag naar kamertraining jongere op zelfde manier te onthalen en hulpvraag te verkennen (‘onthaal’) </a:t>
            </a:r>
          </a:p>
          <a:p>
            <a:r>
              <a:rPr lang="nl-BE" sz="1400" dirty="0" smtClean="0"/>
              <a:t>We merken dat jongeren die aangemeld zijn voor </a:t>
            </a:r>
            <a:r>
              <a:rPr lang="nl-BE" sz="1400" dirty="0" err="1" smtClean="0"/>
              <a:t>tck</a:t>
            </a:r>
            <a:r>
              <a:rPr lang="nl-BE" sz="1400" dirty="0" smtClean="0"/>
              <a:t> in ‘verblijf’ blijven </a:t>
            </a:r>
          </a:p>
          <a:p>
            <a:r>
              <a:rPr lang="nl-BE" sz="1400" dirty="0" smtClean="0"/>
              <a:t>En omgekeerd, dat jongeren waar er geen vraag naar </a:t>
            </a:r>
            <a:r>
              <a:rPr lang="nl-BE" sz="1400" dirty="0" err="1" smtClean="0"/>
              <a:t>tck</a:t>
            </a:r>
            <a:r>
              <a:rPr lang="nl-BE" sz="1400" dirty="0" smtClean="0"/>
              <a:t> gesteld werd, toch instappen in </a:t>
            </a:r>
            <a:r>
              <a:rPr lang="nl-BE" sz="1400" dirty="0" err="1" smtClean="0"/>
              <a:t>tck</a:t>
            </a:r>
            <a:endParaRPr lang="nl-BE" sz="1400" dirty="0" smtClean="0"/>
          </a:p>
          <a:p>
            <a:endParaRPr lang="nl-BE" sz="1400" dirty="0"/>
          </a:p>
          <a:p>
            <a:pPr>
              <a:buFont typeface="Arial" pitchFamily="34" charset="0"/>
              <a:buChar char="•"/>
            </a:pPr>
            <a:r>
              <a:rPr lang="nl-BE" sz="1400" dirty="0" smtClean="0"/>
              <a:t>Voor ons kan 15-jarige ook instappen of kan dit ook voor 18+. Geen leeftijd gebonden aan instap </a:t>
            </a:r>
            <a:r>
              <a:rPr lang="nl-BE" sz="1400" dirty="0" err="1" smtClean="0"/>
              <a:t>tck</a:t>
            </a:r>
            <a:endParaRPr lang="nl-BE" sz="1400" dirty="0" smtClean="0"/>
          </a:p>
        </p:txBody>
      </p:sp>
      <p:sp>
        <p:nvSpPr>
          <p:cNvPr id="4" name="Tijdelijke aanduiding voor dianummer 3"/>
          <p:cNvSpPr>
            <a:spLocks noGrp="1"/>
          </p:cNvSpPr>
          <p:nvPr>
            <p:ph type="sldNum" sz="quarter" idx="10"/>
          </p:nvPr>
        </p:nvSpPr>
        <p:spPr/>
        <p:txBody>
          <a:bodyPr/>
          <a:lstStyle/>
          <a:p>
            <a:fld id="{6DD82FA1-D8CE-43D1-839E-2E4E1047A8F1}" type="slidenum">
              <a:rPr lang="nl-BE" smtClean="0"/>
              <a:pPr/>
              <a:t>7</a:t>
            </a:fld>
            <a:endParaRPr lang="nl-BE"/>
          </a:p>
        </p:txBody>
      </p:sp>
    </p:spTree>
    <p:extLst>
      <p:ext uri="{BB962C8B-B14F-4D97-AF65-F5344CB8AC3E}">
        <p14:creationId xmlns:p14="http://schemas.microsoft.com/office/powerpoint/2010/main" val="2594813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20725" y="744538"/>
            <a:ext cx="4478338" cy="2519362"/>
          </a:xfrm>
        </p:spPr>
      </p:sp>
      <p:sp>
        <p:nvSpPr>
          <p:cNvPr id="3" name="Tijdelijke aanduiding voor notities 2"/>
          <p:cNvSpPr>
            <a:spLocks noGrp="1"/>
          </p:cNvSpPr>
          <p:nvPr>
            <p:ph type="body" idx="1"/>
          </p:nvPr>
        </p:nvSpPr>
        <p:spPr>
          <a:xfrm>
            <a:off x="679768" y="3505201"/>
            <a:ext cx="5438140" cy="5676940"/>
          </a:xfrm>
        </p:spPr>
        <p:txBody>
          <a:bodyPr>
            <a:normAutofit/>
          </a:bodyPr>
          <a:lstStyle/>
          <a:p>
            <a:pPr>
              <a:buFont typeface="Arial" pitchFamily="34" charset="0"/>
              <a:buChar char="•"/>
            </a:pPr>
            <a:r>
              <a:rPr lang="nl-BE" sz="1400" dirty="0" smtClean="0"/>
              <a:t>Biedt perspectief:</a:t>
            </a:r>
          </a:p>
          <a:p>
            <a:r>
              <a:rPr lang="nl-BE" sz="1400" dirty="0" smtClean="0"/>
              <a:t>Geeft sommige jongeren een nieuw hoofdstuk in hun traject</a:t>
            </a:r>
          </a:p>
          <a:p>
            <a:endParaRPr lang="nl-BE" sz="1400" dirty="0" smtClean="0"/>
          </a:p>
          <a:p>
            <a:pPr>
              <a:buFont typeface="Arial" pitchFamily="34" charset="0"/>
              <a:buChar char="•"/>
            </a:pPr>
            <a:r>
              <a:rPr lang="nl-BE" sz="1400" dirty="0" smtClean="0"/>
              <a:t>biedt betekenis:</a:t>
            </a:r>
          </a:p>
          <a:p>
            <a:r>
              <a:rPr lang="nl-BE" sz="1400" dirty="0" smtClean="0"/>
              <a:t>Kan het gevoel geven zinvol bezig te zijn, er is een invulling</a:t>
            </a:r>
          </a:p>
          <a:p>
            <a:endParaRPr lang="nl-BE" sz="1400" dirty="0" smtClean="0"/>
          </a:p>
          <a:p>
            <a:pPr>
              <a:buFont typeface="Arial" pitchFamily="34" charset="0"/>
              <a:buChar char="•"/>
            </a:pPr>
            <a:r>
              <a:rPr lang="nl-BE" sz="1400" dirty="0" smtClean="0"/>
              <a:t>Is een positief project</a:t>
            </a:r>
            <a:endParaRPr lang="nl-BE" sz="1400" dirty="0"/>
          </a:p>
          <a:p>
            <a:r>
              <a:rPr lang="nl-BE" sz="1400" dirty="0" smtClean="0"/>
              <a:t>TCK wordt mogelijk minder gezien als een </a:t>
            </a:r>
            <a:r>
              <a:rPr lang="nl-BE" sz="1400" dirty="0" err="1" smtClean="0"/>
              <a:t>remediëring</a:t>
            </a:r>
            <a:r>
              <a:rPr lang="nl-BE" sz="1400" dirty="0" smtClean="0"/>
              <a:t> voor problemen, een kan gemakkelijker geïnterpreteerd worden als iets trainen, bijleren, vooruitgaan</a:t>
            </a:r>
          </a:p>
        </p:txBody>
      </p:sp>
      <p:sp>
        <p:nvSpPr>
          <p:cNvPr id="4" name="Tijdelijke aanduiding voor dianummer 3"/>
          <p:cNvSpPr>
            <a:spLocks noGrp="1"/>
          </p:cNvSpPr>
          <p:nvPr>
            <p:ph type="sldNum" sz="quarter" idx="10"/>
          </p:nvPr>
        </p:nvSpPr>
        <p:spPr/>
        <p:txBody>
          <a:bodyPr/>
          <a:lstStyle/>
          <a:p>
            <a:fld id="{6DD82FA1-D8CE-43D1-839E-2E4E1047A8F1}" type="slidenum">
              <a:rPr lang="nl-BE" smtClean="0"/>
              <a:pPr/>
              <a:t>8</a:t>
            </a:fld>
            <a:endParaRPr lang="nl-BE"/>
          </a:p>
        </p:txBody>
      </p:sp>
    </p:spTree>
    <p:extLst>
      <p:ext uri="{BB962C8B-B14F-4D97-AF65-F5344CB8AC3E}">
        <p14:creationId xmlns:p14="http://schemas.microsoft.com/office/powerpoint/2010/main" val="2541419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20725" y="744538"/>
            <a:ext cx="4478338" cy="2519362"/>
          </a:xfrm>
        </p:spPr>
      </p:sp>
      <p:sp>
        <p:nvSpPr>
          <p:cNvPr id="3" name="Tijdelijke aanduiding voor notities 2"/>
          <p:cNvSpPr>
            <a:spLocks noGrp="1"/>
          </p:cNvSpPr>
          <p:nvPr>
            <p:ph type="body" idx="1"/>
          </p:nvPr>
        </p:nvSpPr>
        <p:spPr>
          <a:xfrm>
            <a:off x="679768" y="3448051"/>
            <a:ext cx="5438140" cy="5734090"/>
          </a:xfrm>
        </p:spPr>
        <p:txBody>
          <a:bodyPr>
            <a:normAutofit/>
          </a:bodyPr>
          <a:lstStyle/>
          <a:p>
            <a:pPr>
              <a:buFont typeface="Arial" pitchFamily="34" charset="0"/>
              <a:buChar char="•"/>
            </a:pPr>
            <a:r>
              <a:rPr lang="nl-BE" sz="1400" dirty="0" smtClean="0"/>
              <a:t>Het gegeven </a:t>
            </a:r>
            <a:r>
              <a:rPr lang="nl-BE" sz="1400" dirty="0" err="1" smtClean="0"/>
              <a:t>tck</a:t>
            </a:r>
            <a:r>
              <a:rPr lang="nl-BE" sz="1400" dirty="0" smtClean="0"/>
              <a:t> zorgt voor een ‘excuus’ ‘kans’ om bepaalde krachten uit te lichten, aan te spreken, zowel bij de jongere als bij contexten.</a:t>
            </a:r>
          </a:p>
          <a:p>
            <a:pPr>
              <a:buFont typeface="Arial" pitchFamily="34" charset="0"/>
              <a:buChar char="•"/>
            </a:pPr>
            <a:endParaRPr lang="nl-BE" sz="1400" dirty="0" smtClean="0"/>
          </a:p>
          <a:p>
            <a:pPr>
              <a:buFont typeface="Arial" pitchFamily="34" charset="0"/>
              <a:buChar char="•"/>
            </a:pPr>
            <a:r>
              <a:rPr lang="nl-BE" sz="1400" dirty="0" smtClean="0"/>
              <a:t>Eigenaarschap, autonomie is cruciaal in de ontwikkeling van adolescenten. Door ‘</a:t>
            </a:r>
            <a:r>
              <a:rPr lang="nl-BE" sz="1400" dirty="0" err="1" smtClean="0"/>
              <a:t>tck</a:t>
            </a:r>
            <a:r>
              <a:rPr lang="nl-BE" sz="1400" dirty="0" smtClean="0"/>
              <a:t>’ geef je hen minstens het gevoel dat ze controle krijgen over hun leven</a:t>
            </a:r>
          </a:p>
          <a:p>
            <a:pPr>
              <a:buFont typeface="Arial" pitchFamily="34" charset="0"/>
              <a:buChar char="•"/>
            </a:pPr>
            <a:endParaRPr lang="nl-BE" sz="1400" dirty="0" smtClean="0"/>
          </a:p>
          <a:p>
            <a:pPr>
              <a:buFont typeface="Arial" pitchFamily="34" charset="0"/>
              <a:buChar char="•"/>
            </a:pPr>
            <a:r>
              <a:rPr lang="nl-BE" sz="1400" dirty="0" smtClean="0"/>
              <a:t>Normale leefsituatie: voor vele jongeren die al langere tijd in BJB verblijven is TCK een gekend begrip, hoort voor hen tot ‘normaliteit’</a:t>
            </a:r>
          </a:p>
          <a:p>
            <a:r>
              <a:rPr lang="nl-BE" sz="1400" dirty="0" smtClean="0"/>
              <a:t>Anders dan bijvoorbeeld projectwerking is dit niet ‘iets speciaals’ dat extra wordt toegevoegd.</a:t>
            </a:r>
          </a:p>
        </p:txBody>
      </p:sp>
      <p:sp>
        <p:nvSpPr>
          <p:cNvPr id="4" name="Tijdelijke aanduiding voor dianummer 3"/>
          <p:cNvSpPr>
            <a:spLocks noGrp="1"/>
          </p:cNvSpPr>
          <p:nvPr>
            <p:ph type="sldNum" sz="quarter" idx="10"/>
          </p:nvPr>
        </p:nvSpPr>
        <p:spPr/>
        <p:txBody>
          <a:bodyPr/>
          <a:lstStyle/>
          <a:p>
            <a:fld id="{6DD82FA1-D8CE-43D1-839E-2E4E1047A8F1}" type="slidenum">
              <a:rPr lang="nl-BE" smtClean="0"/>
              <a:pPr/>
              <a:t>9</a:t>
            </a:fld>
            <a:endParaRPr lang="nl-BE"/>
          </a:p>
        </p:txBody>
      </p:sp>
    </p:spTree>
    <p:extLst>
      <p:ext uri="{BB962C8B-B14F-4D97-AF65-F5344CB8AC3E}">
        <p14:creationId xmlns:p14="http://schemas.microsoft.com/office/powerpoint/2010/main" val="140458075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pPr/>
              <a:t>6/11/2019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pPr/>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pPr/>
              <a:t>6/11/2019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pPr/>
              <a:t>6/11/2019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pPr/>
              <a:t>6/11/2019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pPr/>
              <a:t>6/11/2019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pPr/>
              <a:t>6/11/2019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pPr/>
              <a:t>6/11/2019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mailto:sophie.vanhaverbeke@binnenstad.be"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mailto:wouter.vansteenkiste@binnenstad.b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cs typeface="Aharoni" pitchFamily="2" charset="-79"/>
              </a:rPr>
              <a:t>Is </a:t>
            </a:r>
            <a:r>
              <a:rPr lang="en-US" dirty="0" err="1" smtClean="0">
                <a:cs typeface="Aharoni" pitchFamily="2" charset="-79"/>
              </a:rPr>
              <a:t>tck</a:t>
            </a:r>
            <a:r>
              <a:rPr lang="en-US" dirty="0" smtClean="0">
                <a:cs typeface="Aharoni" pitchFamily="2" charset="-79"/>
              </a:rPr>
              <a:t> </a:t>
            </a:r>
            <a:r>
              <a:rPr lang="en-US" dirty="0" err="1" smtClean="0">
                <a:cs typeface="Aharoni" pitchFamily="2" charset="-79"/>
              </a:rPr>
              <a:t>nog</a:t>
            </a:r>
            <a:r>
              <a:rPr lang="en-US" dirty="0" smtClean="0">
                <a:cs typeface="Aharoni" pitchFamily="2" charset="-79"/>
              </a:rPr>
              <a:t> van </a:t>
            </a:r>
            <a:r>
              <a:rPr lang="en-US" dirty="0" err="1" smtClean="0">
                <a:cs typeface="Aharoni" pitchFamily="2" charset="-79"/>
              </a:rPr>
              <a:t>deze</a:t>
            </a:r>
            <a:r>
              <a:rPr lang="en-US" dirty="0" smtClean="0">
                <a:cs typeface="Aharoni" pitchFamily="2" charset="-79"/>
              </a:rPr>
              <a:t> </a:t>
            </a:r>
            <a:r>
              <a:rPr lang="en-US" dirty="0" err="1" smtClean="0">
                <a:cs typeface="Aharoni" pitchFamily="2" charset="-79"/>
              </a:rPr>
              <a:t>cano-tijd</a:t>
            </a:r>
            <a:r>
              <a:rPr lang="en-US" dirty="0" smtClean="0">
                <a:cs typeface="Aharoni" pitchFamily="2" charset="-79"/>
              </a:rPr>
              <a:t>?</a:t>
            </a:r>
            <a:endParaRPr lang="en-US" dirty="0">
              <a:cs typeface="Aharoni" pitchFamily="2" charset="-79"/>
            </a:endParaRPr>
          </a:p>
        </p:txBody>
      </p:sp>
      <p:sp>
        <p:nvSpPr>
          <p:cNvPr id="3" name="Subtitle 2"/>
          <p:cNvSpPr>
            <a:spLocks noGrp="1"/>
          </p:cNvSpPr>
          <p:nvPr>
            <p:ph type="subTitle" idx="1"/>
          </p:nvPr>
        </p:nvSpPr>
        <p:spPr/>
        <p:txBody>
          <a:bodyPr>
            <a:normAutofit/>
          </a:bodyPr>
          <a:lstStyle/>
          <a:p>
            <a:r>
              <a:rPr lang="en-US" sz="3200" dirty="0" smtClean="0">
                <a:solidFill>
                  <a:schemeClr val="accent6">
                    <a:lumMod val="75000"/>
                  </a:schemeClr>
                </a:solidFill>
                <a:latin typeface="+mj-lt"/>
              </a:rPr>
              <a:t>Binnenstad – CANO </a:t>
            </a:r>
            <a:r>
              <a:rPr lang="en-US" sz="3200" dirty="0" err="1" smtClean="0">
                <a:solidFill>
                  <a:schemeClr val="accent6">
                    <a:lumMod val="75000"/>
                  </a:schemeClr>
                </a:solidFill>
                <a:latin typeface="+mj-lt"/>
              </a:rPr>
              <a:t>Goretti</a:t>
            </a:r>
            <a:endParaRPr lang="en-US" sz="3200" dirty="0">
              <a:solidFill>
                <a:schemeClr val="accent6">
                  <a:lumMod val="75000"/>
                </a:schemeClr>
              </a:solidFill>
              <a:latin typeface="+mj-lt"/>
            </a:endParaRPr>
          </a:p>
        </p:txBody>
      </p:sp>
    </p:spTree>
    <p:extLst>
      <p:ext uri="{BB962C8B-B14F-4D97-AF65-F5344CB8AC3E}">
        <p14:creationId xmlns:p14="http://schemas.microsoft.com/office/powerpoint/2010/main" val="38793463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BE" dirty="0" smtClean="0"/>
              <a:t>TCK voor wie?</a:t>
            </a:r>
            <a:endParaRPr lang="nl-BE" dirty="0"/>
          </a:p>
        </p:txBody>
      </p:sp>
      <p:sp>
        <p:nvSpPr>
          <p:cNvPr id="10" name="Tijdelijke aanduiding voor inhoud 9"/>
          <p:cNvSpPr>
            <a:spLocks noGrp="1"/>
          </p:cNvSpPr>
          <p:nvPr>
            <p:ph idx="1"/>
          </p:nvPr>
        </p:nvSpPr>
        <p:spPr/>
        <p:txBody>
          <a:bodyPr>
            <a:normAutofit/>
          </a:bodyPr>
          <a:lstStyle/>
          <a:p>
            <a:pPr lvl="0"/>
            <a:r>
              <a:rPr lang="nl-BE" sz="3200" dirty="0" smtClean="0"/>
              <a:t>Jongeren die al langere periode in jeugdzorg residentieel verblijven en die moed verliezen, geen perspectief zien, gevoel hebben dat ze geen regie meer hebben over eigen traject</a:t>
            </a:r>
          </a:p>
          <a:p>
            <a:pPr lvl="0">
              <a:buNone/>
            </a:pPr>
            <a:endParaRPr lang="nl-BE" sz="3200" dirty="0" smtClean="0"/>
          </a:p>
          <a:p>
            <a:pPr lvl="0"/>
            <a:r>
              <a:rPr lang="nl-BE" sz="3200" dirty="0" smtClean="0"/>
              <a:t>Jongeren met een vraag naar meer autonomie, die groepsleven beu zijn</a:t>
            </a:r>
          </a:p>
          <a:p>
            <a:endParaRPr lang="nl-BE" sz="3200" dirty="0" smtClean="0"/>
          </a:p>
          <a:p>
            <a:pPr>
              <a:buNone/>
            </a:pPr>
            <a:endParaRPr lang="nl-BE" i="1" dirty="0" smtClean="0"/>
          </a:p>
        </p:txBody>
      </p:sp>
      <p:sp>
        <p:nvSpPr>
          <p:cNvPr id="11" name="Tijdelijke aanduiding voor tekst 10"/>
          <p:cNvSpPr>
            <a:spLocks noGrp="1"/>
          </p:cNvSpPr>
          <p:nvPr>
            <p:ph type="body" sz="half" idx="2"/>
          </p:nvPr>
        </p:nvSpPr>
        <p:spPr/>
        <p:txBody>
          <a:bodyPr>
            <a:normAutofit/>
          </a:bodyPr>
          <a:lstStyle/>
          <a:p>
            <a:endParaRPr lang="nl-BE"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BE" dirty="0" smtClean="0"/>
              <a:t>TCK met </a:t>
            </a:r>
            <a:r>
              <a:rPr lang="nl-BE" dirty="0" err="1" smtClean="0"/>
              <a:t>CANO-doelgroep</a:t>
            </a:r>
            <a:r>
              <a:rPr lang="nl-BE" dirty="0" smtClean="0"/>
              <a:t>?</a:t>
            </a:r>
            <a:endParaRPr lang="nl-BE" dirty="0"/>
          </a:p>
        </p:txBody>
      </p:sp>
      <p:sp>
        <p:nvSpPr>
          <p:cNvPr id="10" name="Tijdelijke aanduiding voor inhoud 9"/>
          <p:cNvSpPr>
            <a:spLocks noGrp="1"/>
          </p:cNvSpPr>
          <p:nvPr>
            <p:ph idx="1"/>
          </p:nvPr>
        </p:nvSpPr>
        <p:spPr/>
        <p:txBody>
          <a:bodyPr>
            <a:normAutofit/>
          </a:bodyPr>
          <a:lstStyle/>
          <a:p>
            <a:pPr lvl="0"/>
            <a:r>
              <a:rPr lang="nl-BE" dirty="0" smtClean="0"/>
              <a:t>Er is evenveel </a:t>
            </a:r>
            <a:r>
              <a:rPr lang="nl-BE" b="1" dirty="0" smtClean="0"/>
              <a:t>nabijheid</a:t>
            </a:r>
            <a:r>
              <a:rPr lang="nl-BE" dirty="0" smtClean="0"/>
              <a:t> door opvoedingsfiguren als in andere verblijfsvorm in CANO</a:t>
            </a:r>
          </a:p>
          <a:p>
            <a:endParaRPr lang="nl-BE" i="1" dirty="0" smtClean="0"/>
          </a:p>
        </p:txBody>
      </p:sp>
      <p:sp>
        <p:nvSpPr>
          <p:cNvPr id="11" name="Tijdelijke aanduiding voor tekst 10"/>
          <p:cNvSpPr>
            <a:spLocks noGrp="1"/>
          </p:cNvSpPr>
          <p:nvPr>
            <p:ph type="body" sz="half" idx="2"/>
          </p:nvPr>
        </p:nvSpPr>
        <p:spPr/>
        <p:txBody>
          <a:bodyPr>
            <a:normAutofit/>
          </a:bodyPr>
          <a:lstStyle/>
          <a:p>
            <a:endParaRPr lang="nl-BE" sz="2400" dirty="0"/>
          </a:p>
        </p:txBody>
      </p:sp>
      <p:pic>
        <p:nvPicPr>
          <p:cNvPr id="2050" name="Picture 2" descr="\\SBS2011\UserShares\coordinatie2\CANO samenwerkingsverband\STUDIEDAGEN\181212 CANOlogie\20181203_215647.jpg"/>
          <p:cNvPicPr>
            <a:picLocks noChangeAspect="1" noChangeArrowheads="1"/>
          </p:cNvPicPr>
          <p:nvPr/>
        </p:nvPicPr>
        <p:blipFill>
          <a:blip r:embed="rId3"/>
          <a:srcRect/>
          <a:stretch>
            <a:fillRect/>
          </a:stretch>
        </p:blipFill>
        <p:spPr bwMode="auto">
          <a:xfrm>
            <a:off x="1133024" y="1902824"/>
            <a:ext cx="6153601" cy="346140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BE" dirty="0" smtClean="0"/>
              <a:t>TCK met </a:t>
            </a:r>
            <a:r>
              <a:rPr lang="nl-BE" dirty="0" err="1" smtClean="0"/>
              <a:t>CANO-doelgroep</a:t>
            </a:r>
            <a:r>
              <a:rPr lang="nl-BE" dirty="0" smtClean="0"/>
              <a:t>?</a:t>
            </a:r>
            <a:endParaRPr lang="nl-BE" dirty="0"/>
          </a:p>
        </p:txBody>
      </p:sp>
      <p:sp>
        <p:nvSpPr>
          <p:cNvPr id="10" name="Tijdelijke aanduiding voor inhoud 9"/>
          <p:cNvSpPr>
            <a:spLocks noGrp="1"/>
          </p:cNvSpPr>
          <p:nvPr>
            <p:ph idx="1"/>
          </p:nvPr>
        </p:nvSpPr>
        <p:spPr/>
        <p:txBody>
          <a:bodyPr>
            <a:normAutofit/>
          </a:bodyPr>
          <a:lstStyle/>
          <a:p>
            <a:pPr lvl="0"/>
            <a:r>
              <a:rPr lang="nl-BE" dirty="0" smtClean="0"/>
              <a:t>Er is evenveel </a:t>
            </a:r>
            <a:r>
              <a:rPr lang="nl-BE" b="1" dirty="0" smtClean="0"/>
              <a:t>nabijheid</a:t>
            </a:r>
            <a:r>
              <a:rPr lang="nl-BE" dirty="0" smtClean="0"/>
              <a:t> door opvoedingsfiguren als in andere verblijfsvorm in CANO</a:t>
            </a:r>
          </a:p>
          <a:p>
            <a:pPr lvl="0"/>
            <a:r>
              <a:rPr lang="nl-BE" dirty="0" smtClean="0"/>
              <a:t>Leerruimte, experimenteerruimte </a:t>
            </a:r>
            <a:r>
              <a:rPr lang="nl-BE" b="1" dirty="0" smtClean="0"/>
              <a:t>aangepast</a:t>
            </a:r>
            <a:r>
              <a:rPr lang="nl-BE" dirty="0" smtClean="0"/>
              <a:t> aan de ontwikkelingsmogelijkheden van de doelgroep</a:t>
            </a:r>
          </a:p>
          <a:p>
            <a:endParaRPr lang="nl-BE" i="1" dirty="0" smtClean="0"/>
          </a:p>
        </p:txBody>
      </p:sp>
      <p:sp>
        <p:nvSpPr>
          <p:cNvPr id="11" name="Tijdelijke aanduiding voor tekst 10"/>
          <p:cNvSpPr>
            <a:spLocks noGrp="1"/>
          </p:cNvSpPr>
          <p:nvPr>
            <p:ph type="body" sz="half" idx="2"/>
          </p:nvPr>
        </p:nvSpPr>
        <p:spPr/>
        <p:txBody>
          <a:bodyPr>
            <a:normAutofit/>
          </a:bodyPr>
          <a:lstStyle/>
          <a:p>
            <a:endParaRPr lang="nl-BE" sz="2400" dirty="0"/>
          </a:p>
        </p:txBody>
      </p:sp>
      <p:pic>
        <p:nvPicPr>
          <p:cNvPr id="3074" name="Picture 2" descr="\\SBS2011\UserShares\coordinatie2\CANO samenwerkingsverband\STUDIEDAGEN\181212 CANOlogie\b.jpg"/>
          <p:cNvPicPr>
            <a:picLocks noChangeAspect="1" noChangeArrowheads="1"/>
          </p:cNvPicPr>
          <p:nvPr/>
        </p:nvPicPr>
        <p:blipFill>
          <a:blip r:embed="rId3"/>
          <a:srcRect/>
          <a:stretch>
            <a:fillRect/>
          </a:stretch>
        </p:blipFill>
        <p:spPr bwMode="auto">
          <a:xfrm>
            <a:off x="1072753" y="2371725"/>
            <a:ext cx="6156722" cy="374279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BE" dirty="0" smtClean="0"/>
              <a:t>TCK met </a:t>
            </a:r>
            <a:r>
              <a:rPr lang="nl-BE" dirty="0" err="1" smtClean="0"/>
              <a:t>CANO-doelgroep</a:t>
            </a:r>
            <a:r>
              <a:rPr lang="nl-BE" dirty="0" smtClean="0"/>
              <a:t>?</a:t>
            </a:r>
            <a:endParaRPr lang="nl-BE" dirty="0"/>
          </a:p>
        </p:txBody>
      </p:sp>
      <p:sp>
        <p:nvSpPr>
          <p:cNvPr id="10" name="Tijdelijke aanduiding voor inhoud 9"/>
          <p:cNvSpPr>
            <a:spLocks noGrp="1"/>
          </p:cNvSpPr>
          <p:nvPr>
            <p:ph idx="1"/>
          </p:nvPr>
        </p:nvSpPr>
        <p:spPr/>
        <p:txBody>
          <a:bodyPr>
            <a:normAutofit/>
          </a:bodyPr>
          <a:lstStyle/>
          <a:p>
            <a:pPr lvl="0"/>
            <a:r>
              <a:rPr lang="nl-BE" dirty="0" smtClean="0"/>
              <a:t>Er is evenveel </a:t>
            </a:r>
            <a:r>
              <a:rPr lang="nl-BE" b="1" dirty="0" smtClean="0"/>
              <a:t>nabijheid</a:t>
            </a:r>
            <a:r>
              <a:rPr lang="nl-BE" dirty="0" smtClean="0"/>
              <a:t> door opvoedingsfiguren als in andere verblijfsvorm in CANO</a:t>
            </a:r>
          </a:p>
          <a:p>
            <a:pPr lvl="0"/>
            <a:r>
              <a:rPr lang="nl-BE" dirty="0" smtClean="0"/>
              <a:t>Leerruimte, experimenteerruimte </a:t>
            </a:r>
            <a:r>
              <a:rPr lang="nl-BE" b="1" dirty="0" smtClean="0"/>
              <a:t>aangepast</a:t>
            </a:r>
            <a:r>
              <a:rPr lang="nl-BE" dirty="0" smtClean="0"/>
              <a:t> aan de ontwikkelingsmogelijkheden van de doelgroep</a:t>
            </a:r>
          </a:p>
          <a:p>
            <a:r>
              <a:rPr lang="nl-BE" b="1" dirty="0" smtClean="0"/>
              <a:t>Flexibel</a:t>
            </a:r>
            <a:r>
              <a:rPr lang="nl-BE" dirty="0" smtClean="0"/>
              <a:t> inzetbaar traject, geen eenheidsworst (-&gt; </a:t>
            </a:r>
            <a:r>
              <a:rPr lang="nl-BE" dirty="0" err="1" smtClean="0"/>
              <a:t>TCK-plukmappen</a:t>
            </a:r>
            <a:r>
              <a:rPr lang="nl-BE" dirty="0" smtClean="0"/>
              <a:t>)</a:t>
            </a:r>
          </a:p>
          <a:p>
            <a:endParaRPr lang="nl-BE" i="1" dirty="0" smtClean="0"/>
          </a:p>
        </p:txBody>
      </p:sp>
      <p:sp>
        <p:nvSpPr>
          <p:cNvPr id="11" name="Tijdelijke aanduiding voor tekst 10"/>
          <p:cNvSpPr>
            <a:spLocks noGrp="1"/>
          </p:cNvSpPr>
          <p:nvPr>
            <p:ph type="body" sz="half" idx="2"/>
          </p:nvPr>
        </p:nvSpPr>
        <p:spPr/>
        <p:txBody>
          <a:bodyPr>
            <a:normAutofit/>
          </a:bodyPr>
          <a:lstStyle/>
          <a:p>
            <a:endParaRPr lang="nl-BE" sz="2400" dirty="0"/>
          </a:p>
        </p:txBody>
      </p:sp>
      <p:pic>
        <p:nvPicPr>
          <p:cNvPr id="1027" name="Picture 3"/>
          <p:cNvPicPr>
            <a:picLocks noChangeAspect="1" noChangeArrowheads="1"/>
          </p:cNvPicPr>
          <p:nvPr/>
        </p:nvPicPr>
        <p:blipFill>
          <a:blip r:embed="rId3"/>
          <a:srcRect/>
          <a:stretch>
            <a:fillRect/>
          </a:stretch>
        </p:blipFill>
        <p:spPr bwMode="auto">
          <a:xfrm>
            <a:off x="2409374" y="2868750"/>
            <a:ext cx="3858075" cy="36837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BE" dirty="0" smtClean="0"/>
              <a:t>TCK met </a:t>
            </a:r>
            <a:r>
              <a:rPr lang="nl-BE" dirty="0" err="1" smtClean="0"/>
              <a:t>CANO-doelgroep</a:t>
            </a:r>
            <a:r>
              <a:rPr lang="nl-BE" dirty="0" smtClean="0"/>
              <a:t>?</a:t>
            </a:r>
            <a:endParaRPr lang="nl-BE" dirty="0"/>
          </a:p>
        </p:txBody>
      </p:sp>
      <p:sp>
        <p:nvSpPr>
          <p:cNvPr id="10" name="Tijdelijke aanduiding voor inhoud 9"/>
          <p:cNvSpPr>
            <a:spLocks noGrp="1"/>
          </p:cNvSpPr>
          <p:nvPr>
            <p:ph idx="1"/>
          </p:nvPr>
        </p:nvSpPr>
        <p:spPr/>
        <p:txBody>
          <a:bodyPr>
            <a:normAutofit/>
          </a:bodyPr>
          <a:lstStyle/>
          <a:p>
            <a:endParaRPr lang="nl-BE" i="1" dirty="0" smtClean="0"/>
          </a:p>
        </p:txBody>
      </p:sp>
      <p:sp>
        <p:nvSpPr>
          <p:cNvPr id="11" name="Tijdelijke aanduiding voor tekst 10"/>
          <p:cNvSpPr>
            <a:spLocks noGrp="1"/>
          </p:cNvSpPr>
          <p:nvPr>
            <p:ph type="body" sz="half" idx="2"/>
          </p:nvPr>
        </p:nvSpPr>
        <p:spPr/>
        <p:txBody>
          <a:bodyPr>
            <a:normAutofit/>
          </a:bodyPr>
          <a:lstStyle/>
          <a:p>
            <a:endParaRPr lang="nl-BE" sz="2400" dirty="0"/>
          </a:p>
        </p:txBody>
      </p:sp>
      <p:pic>
        <p:nvPicPr>
          <p:cNvPr id="5122" name="Picture 2"/>
          <p:cNvPicPr>
            <a:picLocks noChangeAspect="1" noChangeArrowheads="1"/>
          </p:cNvPicPr>
          <p:nvPr/>
        </p:nvPicPr>
        <p:blipFill>
          <a:blip r:embed="rId3"/>
          <a:srcRect/>
          <a:stretch>
            <a:fillRect/>
          </a:stretch>
        </p:blipFill>
        <p:spPr bwMode="auto">
          <a:xfrm>
            <a:off x="1033463" y="561974"/>
            <a:ext cx="5957887" cy="57928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BE" dirty="0" smtClean="0"/>
              <a:t>TCK met </a:t>
            </a:r>
            <a:r>
              <a:rPr lang="nl-BE" dirty="0" err="1" smtClean="0"/>
              <a:t>CANO-doelgroep</a:t>
            </a:r>
            <a:r>
              <a:rPr lang="nl-BE" dirty="0" smtClean="0"/>
              <a:t>?</a:t>
            </a:r>
            <a:endParaRPr lang="nl-BE" dirty="0"/>
          </a:p>
        </p:txBody>
      </p:sp>
      <p:sp>
        <p:nvSpPr>
          <p:cNvPr id="11" name="Tijdelijke aanduiding voor tekst 10"/>
          <p:cNvSpPr>
            <a:spLocks noGrp="1"/>
          </p:cNvSpPr>
          <p:nvPr>
            <p:ph type="body" sz="half" idx="2"/>
          </p:nvPr>
        </p:nvSpPr>
        <p:spPr/>
        <p:txBody>
          <a:bodyPr>
            <a:normAutofit/>
          </a:bodyPr>
          <a:lstStyle/>
          <a:p>
            <a:endParaRPr lang="nl-BE" sz="2400" dirty="0"/>
          </a:p>
        </p:txBody>
      </p:sp>
      <p:sp>
        <p:nvSpPr>
          <p:cNvPr id="7" name="Tijdelijke aanduiding voor inhoud 6"/>
          <p:cNvSpPr>
            <a:spLocks noGrp="1"/>
          </p:cNvSpPr>
          <p:nvPr>
            <p:ph idx="1"/>
          </p:nvPr>
        </p:nvSpPr>
        <p:spPr/>
        <p:txBody>
          <a:bodyPr/>
          <a:lstStyle/>
          <a:p>
            <a:endParaRPr lang="nl-BE" dirty="0"/>
          </a:p>
        </p:txBody>
      </p:sp>
      <p:pic>
        <p:nvPicPr>
          <p:cNvPr id="6147" name="Picture 3"/>
          <p:cNvPicPr>
            <a:picLocks noChangeAspect="1" noChangeArrowheads="1"/>
          </p:cNvPicPr>
          <p:nvPr/>
        </p:nvPicPr>
        <p:blipFill>
          <a:blip r:embed="rId3"/>
          <a:srcRect/>
          <a:stretch>
            <a:fillRect/>
          </a:stretch>
        </p:blipFill>
        <p:spPr bwMode="auto">
          <a:xfrm>
            <a:off x="2105025" y="628458"/>
            <a:ext cx="4657725" cy="56580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BE" dirty="0" smtClean="0"/>
              <a:t>TCK met </a:t>
            </a:r>
            <a:r>
              <a:rPr lang="nl-BE" dirty="0" err="1" smtClean="0"/>
              <a:t>CANO-doelgroep</a:t>
            </a:r>
            <a:r>
              <a:rPr lang="nl-BE" dirty="0" smtClean="0"/>
              <a:t>?</a:t>
            </a:r>
            <a:endParaRPr lang="nl-BE" dirty="0"/>
          </a:p>
        </p:txBody>
      </p:sp>
      <p:sp>
        <p:nvSpPr>
          <p:cNvPr id="10" name="Tijdelijke aanduiding voor inhoud 9"/>
          <p:cNvSpPr>
            <a:spLocks noGrp="1"/>
          </p:cNvSpPr>
          <p:nvPr>
            <p:ph idx="1"/>
          </p:nvPr>
        </p:nvSpPr>
        <p:spPr/>
        <p:txBody>
          <a:bodyPr>
            <a:normAutofit/>
          </a:bodyPr>
          <a:lstStyle/>
          <a:p>
            <a:pPr lvl="0"/>
            <a:r>
              <a:rPr lang="nl-BE" dirty="0" smtClean="0"/>
              <a:t>Er is evenveel </a:t>
            </a:r>
            <a:r>
              <a:rPr lang="nl-BE" b="1" dirty="0" smtClean="0"/>
              <a:t>nabijheid</a:t>
            </a:r>
            <a:r>
              <a:rPr lang="nl-BE" dirty="0" smtClean="0"/>
              <a:t> door opvoedingsfiguren als in andere verblijfsvorm in CANO</a:t>
            </a:r>
          </a:p>
          <a:p>
            <a:pPr lvl="0"/>
            <a:r>
              <a:rPr lang="nl-BE" dirty="0" smtClean="0"/>
              <a:t>Leerruimte, experimenteerruimte </a:t>
            </a:r>
            <a:r>
              <a:rPr lang="nl-BE" b="1" dirty="0" smtClean="0"/>
              <a:t>aangepast</a:t>
            </a:r>
            <a:r>
              <a:rPr lang="nl-BE" dirty="0" smtClean="0"/>
              <a:t> aan de ontwikkelingsmogelijkheden van de doelgroep</a:t>
            </a:r>
          </a:p>
          <a:p>
            <a:r>
              <a:rPr lang="nl-BE" b="1" dirty="0" smtClean="0"/>
              <a:t>Flexibel</a:t>
            </a:r>
            <a:r>
              <a:rPr lang="nl-BE" dirty="0" smtClean="0"/>
              <a:t> inzetbaar traject, geen eenheidsworst (-&gt; </a:t>
            </a:r>
            <a:r>
              <a:rPr lang="nl-BE" dirty="0" err="1" smtClean="0"/>
              <a:t>TCK-plukmappen</a:t>
            </a:r>
            <a:r>
              <a:rPr lang="nl-BE" dirty="0" smtClean="0"/>
              <a:t>)</a:t>
            </a:r>
          </a:p>
          <a:p>
            <a:pPr lvl="0"/>
            <a:r>
              <a:rPr lang="nl-BE" dirty="0" smtClean="0"/>
              <a:t>TCK is in de werking niet ‘de volgende stap’, niet van ‘hoger niveau’ dan andere verblijfsvormen</a:t>
            </a:r>
          </a:p>
          <a:p>
            <a:endParaRPr lang="nl-BE" i="1" dirty="0" smtClean="0"/>
          </a:p>
        </p:txBody>
      </p:sp>
      <p:sp>
        <p:nvSpPr>
          <p:cNvPr id="11" name="Tijdelijke aanduiding voor tekst 10"/>
          <p:cNvSpPr>
            <a:spLocks noGrp="1"/>
          </p:cNvSpPr>
          <p:nvPr>
            <p:ph type="body" sz="half" idx="2"/>
          </p:nvPr>
        </p:nvSpPr>
        <p:spPr/>
        <p:txBody>
          <a:bodyPr>
            <a:normAutofit/>
          </a:bodyPr>
          <a:lstStyle/>
          <a:p>
            <a:endParaRPr lang="nl-BE"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BE" dirty="0" smtClean="0"/>
              <a:t>TCK met </a:t>
            </a:r>
            <a:r>
              <a:rPr lang="nl-BE" dirty="0" err="1" smtClean="0"/>
              <a:t>CANO-doelgroep</a:t>
            </a:r>
            <a:r>
              <a:rPr lang="nl-BE" dirty="0" smtClean="0"/>
              <a:t>?</a:t>
            </a:r>
            <a:endParaRPr lang="nl-BE" dirty="0"/>
          </a:p>
        </p:txBody>
      </p:sp>
      <p:sp>
        <p:nvSpPr>
          <p:cNvPr id="10" name="Tijdelijke aanduiding voor inhoud 9"/>
          <p:cNvSpPr>
            <a:spLocks noGrp="1"/>
          </p:cNvSpPr>
          <p:nvPr>
            <p:ph idx="1"/>
          </p:nvPr>
        </p:nvSpPr>
        <p:spPr/>
        <p:txBody>
          <a:bodyPr>
            <a:normAutofit/>
          </a:bodyPr>
          <a:lstStyle/>
          <a:p>
            <a:pPr lvl="0"/>
            <a:r>
              <a:rPr lang="nl-BE" dirty="0" smtClean="0"/>
              <a:t>Er is evenveel </a:t>
            </a:r>
            <a:r>
              <a:rPr lang="nl-BE" b="1" dirty="0" smtClean="0"/>
              <a:t>nabijheid</a:t>
            </a:r>
            <a:r>
              <a:rPr lang="nl-BE" dirty="0" smtClean="0"/>
              <a:t> door opvoedingsfiguren als in andere verblijfsvorm in CANO</a:t>
            </a:r>
          </a:p>
          <a:p>
            <a:pPr lvl="0"/>
            <a:r>
              <a:rPr lang="nl-BE" dirty="0" smtClean="0"/>
              <a:t>Leerruimte, experimenteerruimte </a:t>
            </a:r>
            <a:r>
              <a:rPr lang="nl-BE" b="1" dirty="0" smtClean="0"/>
              <a:t>aangepast</a:t>
            </a:r>
            <a:r>
              <a:rPr lang="nl-BE" dirty="0" smtClean="0"/>
              <a:t> aan de ontwikkelingsmogelijkheden van de doelgroep</a:t>
            </a:r>
          </a:p>
          <a:p>
            <a:r>
              <a:rPr lang="nl-BE" b="1" dirty="0" smtClean="0"/>
              <a:t>Flexibel</a:t>
            </a:r>
            <a:r>
              <a:rPr lang="nl-BE" dirty="0" smtClean="0"/>
              <a:t> inzetbaar traject, geen eenheidsworst (-&gt; </a:t>
            </a:r>
            <a:r>
              <a:rPr lang="nl-BE" dirty="0" err="1" smtClean="0"/>
              <a:t>TCK-plukmappen</a:t>
            </a:r>
            <a:r>
              <a:rPr lang="nl-BE" dirty="0" smtClean="0"/>
              <a:t>)</a:t>
            </a:r>
          </a:p>
          <a:p>
            <a:pPr lvl="0"/>
            <a:r>
              <a:rPr lang="nl-BE" dirty="0" smtClean="0"/>
              <a:t>TCK is in de werking niet ‘de volgende stap’, niet van ‘hoger niveau’ dan andere verblijfsvormen</a:t>
            </a:r>
          </a:p>
          <a:p>
            <a:pPr lvl="0"/>
            <a:r>
              <a:rPr lang="nl-BE" dirty="0" smtClean="0"/>
              <a:t>TCK kan in- en uitgeschakeld worden binnen organisatiemodel</a:t>
            </a:r>
          </a:p>
          <a:p>
            <a:pPr lvl="0"/>
            <a:r>
              <a:rPr lang="nl-BE" dirty="0" smtClean="0"/>
              <a:t>Tijdelijk niet functioneren jongere kan worden ondervangen</a:t>
            </a:r>
          </a:p>
          <a:p>
            <a:endParaRPr lang="nl-BE" i="1" dirty="0" smtClean="0"/>
          </a:p>
        </p:txBody>
      </p:sp>
      <p:sp>
        <p:nvSpPr>
          <p:cNvPr id="11" name="Tijdelijke aanduiding voor tekst 10"/>
          <p:cNvSpPr>
            <a:spLocks noGrp="1"/>
          </p:cNvSpPr>
          <p:nvPr>
            <p:ph type="body" sz="half" idx="2"/>
          </p:nvPr>
        </p:nvSpPr>
        <p:spPr/>
        <p:txBody>
          <a:bodyPr>
            <a:normAutofit/>
          </a:bodyPr>
          <a:lstStyle/>
          <a:p>
            <a:endParaRPr lang="nl-BE"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uitwisseling</a:t>
            </a:r>
            <a:endParaRPr lang="nl-BE" dirty="0"/>
          </a:p>
        </p:txBody>
      </p:sp>
      <p:sp>
        <p:nvSpPr>
          <p:cNvPr id="3" name="Tijdelijke aanduiding voor tekst 2"/>
          <p:cNvSpPr>
            <a:spLocks noGrp="1"/>
          </p:cNvSpPr>
          <p:nvPr>
            <p:ph type="body" idx="1"/>
          </p:nvPr>
        </p:nvSpPr>
        <p:spPr/>
        <p:txBody>
          <a:bodyPr>
            <a:normAutofit/>
          </a:bodyPr>
          <a:lstStyle/>
          <a:p>
            <a:r>
              <a:rPr lang="nl-BE" sz="3200" dirty="0" smtClean="0">
                <a:solidFill>
                  <a:schemeClr val="accent6">
                    <a:lumMod val="75000"/>
                  </a:schemeClr>
                </a:solidFill>
              </a:rPr>
              <a:t>In kleine groepjes</a:t>
            </a:r>
            <a:endParaRPr lang="nl-BE" sz="3200"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BE" dirty="0" smtClean="0"/>
              <a:t>uitwisseling</a:t>
            </a:r>
            <a:endParaRPr lang="nl-BE" dirty="0"/>
          </a:p>
        </p:txBody>
      </p:sp>
      <p:sp>
        <p:nvSpPr>
          <p:cNvPr id="8" name="Tijdelijke aanduiding voor inhoud 7"/>
          <p:cNvSpPr>
            <a:spLocks noGrp="1"/>
          </p:cNvSpPr>
          <p:nvPr>
            <p:ph idx="1"/>
          </p:nvPr>
        </p:nvSpPr>
        <p:spPr/>
        <p:txBody>
          <a:bodyPr/>
          <a:lstStyle/>
          <a:p>
            <a:pPr>
              <a:buNone/>
            </a:pPr>
            <a:r>
              <a:rPr lang="nl-BE" dirty="0" smtClean="0"/>
              <a:t>Geef telkens methodieken, goeie praktijken, ideeën om concreet mee aan de slag te gaan</a:t>
            </a:r>
          </a:p>
          <a:p>
            <a:endParaRPr lang="nl-BE" dirty="0" smtClean="0"/>
          </a:p>
          <a:p>
            <a:r>
              <a:rPr lang="nl-BE" dirty="0" smtClean="0"/>
              <a:t>Hoe kan je de context betrekken net vanuit het gegeven dat TCK is ingeschakeld?</a:t>
            </a:r>
          </a:p>
          <a:p>
            <a:pPr>
              <a:buNone/>
            </a:pPr>
            <a:r>
              <a:rPr lang="nl-BE" dirty="0" smtClean="0"/>
              <a:t>		</a:t>
            </a:r>
          </a:p>
          <a:p>
            <a:r>
              <a:rPr lang="nl-BE" dirty="0" smtClean="0"/>
              <a:t>Hoe doe je TCK ook werken voor CANO doelgroep (focus op jongeren met laag SEO, psychiatrische problematiek, laag zelfbeeld, …?)</a:t>
            </a:r>
          </a:p>
          <a:p>
            <a:pPr>
              <a:buNone/>
            </a:pPr>
            <a:endParaRPr lang="nl-BE" dirty="0" smtClean="0"/>
          </a:p>
        </p:txBody>
      </p:sp>
      <p:sp>
        <p:nvSpPr>
          <p:cNvPr id="9" name="Tijdelijke aanduiding voor tekst 8"/>
          <p:cNvSpPr>
            <a:spLocks noGrp="1"/>
          </p:cNvSpPr>
          <p:nvPr>
            <p:ph type="body" sz="half" idx="2"/>
          </p:nvPr>
        </p:nvSpPr>
        <p:spPr/>
        <p:txBody>
          <a:bodyPr>
            <a:normAutofit/>
          </a:bodyPr>
          <a:lstStyle/>
          <a:p>
            <a:r>
              <a:rPr lang="nl-BE" sz="2400" dirty="0" smtClean="0"/>
              <a:t>Kies 1 of 2 vragen</a:t>
            </a:r>
          </a:p>
          <a:p>
            <a:r>
              <a:rPr lang="nl-BE" sz="2400" smtClean="0"/>
              <a:t>Schrijf 5 </a:t>
            </a:r>
            <a:r>
              <a:rPr lang="nl-BE" sz="2400" dirty="0" smtClean="0"/>
              <a:t>tips op papier</a:t>
            </a:r>
          </a:p>
          <a:p>
            <a:r>
              <a:rPr lang="nl-BE" sz="2400" dirty="0" smtClean="0"/>
              <a:t>Kies je beste tip en deel deze met de groep</a:t>
            </a:r>
          </a:p>
          <a:p>
            <a:endParaRPr lang="nl-BE"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smtClean="0"/>
              <a:t>opener</a:t>
            </a:r>
            <a:endParaRPr lang="nl-BE" dirty="0"/>
          </a:p>
        </p:txBody>
      </p:sp>
      <p:sp>
        <p:nvSpPr>
          <p:cNvPr id="5" name="Tijdelijke aanduiding voor tekst 4"/>
          <p:cNvSpPr>
            <a:spLocks noGrp="1"/>
          </p:cNvSpPr>
          <p:nvPr>
            <p:ph type="body" idx="1"/>
          </p:nvPr>
        </p:nvSpPr>
        <p:spPr/>
        <p:txBody>
          <a:bodyPr>
            <a:normAutofit/>
          </a:bodyPr>
          <a:lstStyle/>
          <a:p>
            <a:r>
              <a:rPr lang="nl-BE" sz="3200" dirty="0" smtClean="0">
                <a:solidFill>
                  <a:schemeClr val="accent6">
                    <a:lumMod val="75000"/>
                  </a:schemeClr>
                </a:solidFill>
              </a:rPr>
              <a:t>Kies stelling</a:t>
            </a:r>
            <a:endParaRPr lang="nl-BE" sz="3200" dirty="0">
              <a:solidFill>
                <a:schemeClr val="accent6">
                  <a:lumMod val="75000"/>
                </a:schemeClr>
              </a:solidFill>
            </a:endParaRPr>
          </a:p>
        </p:txBody>
      </p:sp>
    </p:spTree>
    <p:extLst>
      <p:ext uri="{BB962C8B-B14F-4D97-AF65-F5344CB8AC3E}">
        <p14:creationId xmlns:p14="http://schemas.microsoft.com/office/powerpoint/2010/main" val="38793463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BE" dirty="0" smtClean="0"/>
              <a:t>uitwisseling</a:t>
            </a:r>
            <a:endParaRPr lang="nl-BE" dirty="0"/>
          </a:p>
        </p:txBody>
      </p:sp>
      <p:sp>
        <p:nvSpPr>
          <p:cNvPr id="8" name="Tijdelijke aanduiding voor inhoud 7"/>
          <p:cNvSpPr>
            <a:spLocks noGrp="1"/>
          </p:cNvSpPr>
          <p:nvPr>
            <p:ph idx="1"/>
          </p:nvPr>
        </p:nvSpPr>
        <p:spPr/>
        <p:txBody>
          <a:bodyPr>
            <a:normAutofit lnSpcReduction="10000"/>
          </a:bodyPr>
          <a:lstStyle/>
          <a:p>
            <a:r>
              <a:rPr lang="nl-BE" dirty="0" smtClean="0"/>
              <a:t>Voorzie een startmoment met context/netwerk</a:t>
            </a:r>
          </a:p>
          <a:p>
            <a:pPr lvl="1">
              <a:buFont typeface="Wingdings" pitchFamily="2" charset="2"/>
              <a:buChar char="ü"/>
            </a:pPr>
            <a:r>
              <a:rPr lang="nl-BE" dirty="0" smtClean="0"/>
              <a:t>Een instuif bij ‘verhuis’ naar TCK</a:t>
            </a:r>
          </a:p>
          <a:p>
            <a:pPr lvl="1">
              <a:buFont typeface="Wingdings" pitchFamily="2" charset="2"/>
              <a:buChar char="ü"/>
            </a:pPr>
            <a:r>
              <a:rPr lang="nl-BE" dirty="0" smtClean="0"/>
              <a:t>(extra) netwerktafel, </a:t>
            </a:r>
            <a:r>
              <a:rPr lang="nl-BE" dirty="0" err="1" smtClean="0"/>
              <a:t>EigenKrachtConferentie</a:t>
            </a:r>
            <a:r>
              <a:rPr lang="nl-BE" dirty="0" smtClean="0"/>
              <a:t> bij opstart TCK</a:t>
            </a:r>
          </a:p>
          <a:p>
            <a:pPr lvl="1">
              <a:buFont typeface="Wingdings" pitchFamily="2" charset="2"/>
              <a:buChar char="ü"/>
            </a:pPr>
            <a:r>
              <a:rPr lang="nl-BE" dirty="0" smtClean="0"/>
              <a:t>Maak lijst wie wat doet (helpen koken, boodschappen doen, budgetteren, …)</a:t>
            </a:r>
          </a:p>
          <a:p>
            <a:pPr lvl="1">
              <a:buFont typeface="Wingdings" pitchFamily="2" charset="2"/>
              <a:buChar char="ü"/>
            </a:pPr>
            <a:r>
              <a:rPr lang="nl-BE" dirty="0" smtClean="0"/>
              <a:t>Verzamel materiaal (servies, …) in de context </a:t>
            </a:r>
          </a:p>
          <a:p>
            <a:pPr lvl="1">
              <a:buFont typeface="Wingdings" pitchFamily="2" charset="2"/>
              <a:buChar char="ü"/>
            </a:pPr>
            <a:endParaRPr lang="nl-BE" dirty="0" smtClean="0"/>
          </a:p>
          <a:p>
            <a:r>
              <a:rPr lang="nl-BE" dirty="0" smtClean="0"/>
              <a:t>Richt een oudergroep op in functie van TCK</a:t>
            </a:r>
          </a:p>
          <a:p>
            <a:pPr lvl="1">
              <a:buNone/>
            </a:pPr>
            <a:r>
              <a:rPr lang="nl-BE" dirty="0" smtClean="0"/>
              <a:t>(wat doet het met ouders dan hun kind instapt in een </a:t>
            </a:r>
            <a:r>
              <a:rPr lang="nl-BE" dirty="0" err="1" smtClean="0"/>
              <a:t>zelfstandigheidstraining</a:t>
            </a:r>
            <a:r>
              <a:rPr lang="nl-BE" dirty="0" smtClean="0"/>
              <a:t>?...)</a:t>
            </a:r>
          </a:p>
          <a:p>
            <a:pPr lvl="1">
              <a:buNone/>
            </a:pPr>
            <a:endParaRPr lang="nl-BE" dirty="0" smtClean="0"/>
          </a:p>
          <a:p>
            <a:r>
              <a:rPr lang="nl-BE" dirty="0" smtClean="0"/>
              <a:t>Start een kookclub met ouders en context</a:t>
            </a:r>
          </a:p>
          <a:p>
            <a:endParaRPr lang="nl-BE" dirty="0" smtClean="0"/>
          </a:p>
          <a:p>
            <a:r>
              <a:rPr lang="nl-BE" dirty="0" smtClean="0"/>
              <a:t>Laat de ouder een voorstel van een menu doorsturen</a:t>
            </a:r>
          </a:p>
          <a:p>
            <a:endParaRPr lang="nl-BE" dirty="0" smtClean="0"/>
          </a:p>
        </p:txBody>
      </p:sp>
      <p:sp>
        <p:nvSpPr>
          <p:cNvPr id="9" name="Tijdelijke aanduiding voor tekst 8"/>
          <p:cNvSpPr>
            <a:spLocks noGrp="1"/>
          </p:cNvSpPr>
          <p:nvPr>
            <p:ph type="body" sz="half" idx="2"/>
          </p:nvPr>
        </p:nvSpPr>
        <p:spPr/>
        <p:txBody>
          <a:bodyPr>
            <a:normAutofit/>
          </a:bodyPr>
          <a:lstStyle/>
          <a:p>
            <a:r>
              <a:rPr lang="nl-BE" sz="2400" dirty="0" smtClean="0"/>
              <a:t>Gebundelde resultaten van de uitwisseling in de 3 workshops</a:t>
            </a:r>
          </a:p>
          <a:p>
            <a:r>
              <a:rPr lang="nl-BE" sz="2400" dirty="0" smtClean="0"/>
              <a:t>* Gefilterd op specifieke link met </a:t>
            </a:r>
            <a:r>
              <a:rPr lang="nl-BE" sz="2400" dirty="0" err="1" smtClean="0"/>
              <a:t>TCK-gegeven</a:t>
            </a:r>
            <a:endParaRPr lang="nl-BE" sz="2400" dirty="0" smtClean="0"/>
          </a:p>
          <a:p>
            <a:endParaRPr lang="nl-BE"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BE" dirty="0" smtClean="0"/>
              <a:t>uitwisseling</a:t>
            </a:r>
            <a:endParaRPr lang="nl-BE" dirty="0"/>
          </a:p>
        </p:txBody>
      </p:sp>
      <p:sp>
        <p:nvSpPr>
          <p:cNvPr id="8" name="Tijdelijke aanduiding voor inhoud 7"/>
          <p:cNvSpPr>
            <a:spLocks noGrp="1"/>
          </p:cNvSpPr>
          <p:nvPr>
            <p:ph idx="1"/>
          </p:nvPr>
        </p:nvSpPr>
        <p:spPr/>
        <p:txBody>
          <a:bodyPr>
            <a:normAutofit/>
          </a:bodyPr>
          <a:lstStyle/>
          <a:p>
            <a:r>
              <a:rPr lang="nl-BE" dirty="0" smtClean="0"/>
              <a:t>Maak ook dienstverlening onderdeel van het netwerk (</a:t>
            </a:r>
            <a:r>
              <a:rPr lang="nl-BE" dirty="0" err="1" smtClean="0"/>
              <a:t>ocmw</a:t>
            </a:r>
            <a:r>
              <a:rPr lang="nl-BE" dirty="0" smtClean="0"/>
              <a:t>, …) in functie van ondersteuning </a:t>
            </a:r>
            <a:r>
              <a:rPr lang="nl-BE" dirty="0" err="1" smtClean="0"/>
              <a:t>TCK-traject</a:t>
            </a:r>
            <a:r>
              <a:rPr lang="nl-BE" dirty="0" smtClean="0"/>
              <a:t> </a:t>
            </a:r>
          </a:p>
          <a:p>
            <a:endParaRPr lang="nl-BE" dirty="0" smtClean="0"/>
          </a:p>
          <a:p>
            <a:r>
              <a:rPr lang="nl-BE" dirty="0" smtClean="0"/>
              <a:t>Zet ook in TCK in op </a:t>
            </a:r>
            <a:r>
              <a:rPr lang="nl-BE" dirty="0" err="1" smtClean="0"/>
              <a:t>psycho-educatie</a:t>
            </a:r>
            <a:r>
              <a:rPr lang="nl-BE" dirty="0" smtClean="0"/>
              <a:t>: hoe leg je uit aan een jongere/context dat bepaalde doelen niet haalbaar zijn? </a:t>
            </a:r>
            <a:r>
              <a:rPr lang="nl-BE" sz="1600" dirty="0" smtClean="0"/>
              <a:t>(voor expertise -&gt; Van </a:t>
            </a:r>
            <a:r>
              <a:rPr lang="nl-BE" sz="1600" dirty="0" err="1" smtClean="0"/>
              <a:t>Celst</a:t>
            </a:r>
            <a:r>
              <a:rPr lang="nl-BE" sz="1600" dirty="0" smtClean="0"/>
              <a:t>)</a:t>
            </a:r>
          </a:p>
          <a:p>
            <a:endParaRPr lang="nl-BE" sz="1600" dirty="0" smtClean="0"/>
          </a:p>
          <a:p>
            <a:r>
              <a:rPr lang="nl-BE" dirty="0" smtClean="0"/>
              <a:t>Belang praktische vaardigheden is relatief. Wat als je perfect kunt je huishouden ronddraaien, maar emotioneel niet zelfstandig bent?</a:t>
            </a:r>
          </a:p>
          <a:p>
            <a:endParaRPr lang="nl-BE" dirty="0" smtClean="0"/>
          </a:p>
          <a:p>
            <a:r>
              <a:rPr lang="nl-BE" dirty="0" smtClean="0"/>
              <a:t>Betrek de context voldoende op andere gebieden dan praktische vaardigheden</a:t>
            </a:r>
          </a:p>
          <a:p>
            <a:endParaRPr lang="nl-BE" dirty="0" smtClean="0"/>
          </a:p>
        </p:txBody>
      </p:sp>
      <p:sp>
        <p:nvSpPr>
          <p:cNvPr id="9" name="Tijdelijke aanduiding voor tekst 8"/>
          <p:cNvSpPr>
            <a:spLocks noGrp="1"/>
          </p:cNvSpPr>
          <p:nvPr>
            <p:ph type="body" sz="half" idx="2"/>
          </p:nvPr>
        </p:nvSpPr>
        <p:spPr/>
        <p:txBody>
          <a:bodyPr>
            <a:normAutofit/>
          </a:bodyPr>
          <a:lstStyle/>
          <a:p>
            <a:r>
              <a:rPr lang="nl-BE" sz="2400" dirty="0" smtClean="0"/>
              <a:t>Gebundelde resultaten van de uitwisseling in de 3 workshops</a:t>
            </a:r>
          </a:p>
          <a:p>
            <a:r>
              <a:rPr lang="nl-BE" sz="2400" dirty="0" smtClean="0"/>
              <a:t>* Gefilterd op specifieke link met </a:t>
            </a:r>
            <a:r>
              <a:rPr lang="nl-BE" sz="2400" dirty="0" err="1" smtClean="0"/>
              <a:t>TCK-gegeven</a:t>
            </a:r>
            <a:endParaRPr lang="nl-BE" sz="2400" dirty="0" smtClean="0"/>
          </a:p>
          <a:p>
            <a:endParaRPr lang="nl-BE"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BE" dirty="0" smtClean="0"/>
              <a:t>uitwisseling</a:t>
            </a:r>
            <a:endParaRPr lang="nl-BE" dirty="0"/>
          </a:p>
        </p:txBody>
      </p:sp>
      <p:sp>
        <p:nvSpPr>
          <p:cNvPr id="8" name="Tijdelijke aanduiding voor inhoud 7"/>
          <p:cNvSpPr>
            <a:spLocks noGrp="1"/>
          </p:cNvSpPr>
          <p:nvPr>
            <p:ph idx="1"/>
          </p:nvPr>
        </p:nvSpPr>
        <p:spPr/>
        <p:txBody>
          <a:bodyPr/>
          <a:lstStyle/>
          <a:p>
            <a:r>
              <a:rPr lang="nl-BE" dirty="0" smtClean="0"/>
              <a:t>Voorzie mogelijkheid voor de context om te verblijven dichtbij de jongere</a:t>
            </a:r>
          </a:p>
          <a:p>
            <a:endParaRPr lang="nl-BE" dirty="0" smtClean="0"/>
          </a:p>
          <a:p>
            <a:r>
              <a:rPr lang="nl-BE" dirty="0" smtClean="0"/>
              <a:t>Voorzie ontmoetingsplekken voor jongeren en hun context</a:t>
            </a:r>
          </a:p>
          <a:p>
            <a:endParaRPr lang="nl-BE" dirty="0" smtClean="0"/>
          </a:p>
          <a:p>
            <a:r>
              <a:rPr lang="nl-BE" dirty="0" smtClean="0"/>
              <a:t>Richt hobbyclubs op waarin context ‘lid’ kan worden</a:t>
            </a:r>
          </a:p>
          <a:p>
            <a:endParaRPr lang="nl-BE" dirty="0" smtClean="0"/>
          </a:p>
          <a:p>
            <a:r>
              <a:rPr lang="nl-BE" dirty="0" smtClean="0"/>
              <a:t>Betrek context bij inrichten van de kamer in de residentie</a:t>
            </a:r>
          </a:p>
          <a:p>
            <a:endParaRPr lang="nl-BE" dirty="0" smtClean="0"/>
          </a:p>
          <a:p>
            <a:r>
              <a:rPr lang="nl-BE" dirty="0" smtClean="0"/>
              <a:t>Autonomiegevoel creëer je ook door jongeren meer te betrekken bij casusbesprekingen</a:t>
            </a:r>
          </a:p>
          <a:p>
            <a:endParaRPr lang="nl-BE" dirty="0" smtClean="0"/>
          </a:p>
        </p:txBody>
      </p:sp>
      <p:sp>
        <p:nvSpPr>
          <p:cNvPr id="9" name="Tijdelijke aanduiding voor tekst 8"/>
          <p:cNvSpPr>
            <a:spLocks noGrp="1"/>
          </p:cNvSpPr>
          <p:nvPr>
            <p:ph type="body" sz="half" idx="2"/>
          </p:nvPr>
        </p:nvSpPr>
        <p:spPr/>
        <p:txBody>
          <a:bodyPr>
            <a:normAutofit/>
          </a:bodyPr>
          <a:lstStyle/>
          <a:p>
            <a:r>
              <a:rPr lang="nl-BE" sz="2400" dirty="0" smtClean="0"/>
              <a:t>Gebundelde resultaten van de uitwisseling in de 3 workshops</a:t>
            </a:r>
          </a:p>
          <a:p>
            <a:r>
              <a:rPr lang="nl-BE" sz="2400" dirty="0" smtClean="0"/>
              <a:t>* Algemenere tips</a:t>
            </a:r>
          </a:p>
          <a:p>
            <a:endParaRPr lang="nl-BE"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dank je </a:t>
            </a:r>
            <a:endParaRPr lang="nl-BE" dirty="0"/>
          </a:p>
        </p:txBody>
      </p:sp>
      <p:sp>
        <p:nvSpPr>
          <p:cNvPr id="3" name="Tijdelijke aanduiding voor tekst 2"/>
          <p:cNvSpPr>
            <a:spLocks noGrp="1"/>
          </p:cNvSpPr>
          <p:nvPr>
            <p:ph type="body" idx="1"/>
          </p:nvPr>
        </p:nvSpPr>
        <p:spPr/>
        <p:txBody>
          <a:bodyPr>
            <a:normAutofit/>
          </a:bodyPr>
          <a:lstStyle/>
          <a:p>
            <a:r>
              <a:rPr lang="nl-BE" sz="3200" dirty="0" smtClean="0">
                <a:solidFill>
                  <a:schemeClr val="accent6">
                    <a:lumMod val="75000"/>
                  </a:schemeClr>
                </a:solidFill>
              </a:rPr>
              <a:t>Sophie en Wouter</a:t>
            </a:r>
          </a:p>
          <a:p>
            <a:r>
              <a:rPr lang="nl-BE" sz="1600" dirty="0" err="1" smtClean="0">
                <a:solidFill>
                  <a:schemeClr val="accent6">
                    <a:lumMod val="75000"/>
                  </a:schemeClr>
                </a:solidFill>
                <a:hlinkClick r:id="rId3"/>
              </a:rPr>
              <a:t>sophie.vanhaverbeke</a:t>
            </a:r>
            <a:r>
              <a:rPr lang="nl-BE" sz="1600" dirty="0" smtClean="0">
                <a:solidFill>
                  <a:schemeClr val="accent6">
                    <a:lumMod val="75000"/>
                  </a:schemeClr>
                </a:solidFill>
                <a:hlinkClick r:id="rId3"/>
              </a:rPr>
              <a:t>@</a:t>
            </a:r>
            <a:r>
              <a:rPr lang="nl-BE" sz="1600" dirty="0" err="1" smtClean="0">
                <a:solidFill>
                  <a:schemeClr val="accent6">
                    <a:lumMod val="75000"/>
                  </a:schemeClr>
                </a:solidFill>
                <a:hlinkClick r:id="rId3"/>
              </a:rPr>
              <a:t>binnenstad.be</a:t>
            </a:r>
            <a:r>
              <a:rPr lang="nl-BE" sz="1600" dirty="0" smtClean="0">
                <a:solidFill>
                  <a:schemeClr val="accent6">
                    <a:lumMod val="75000"/>
                  </a:schemeClr>
                </a:solidFill>
              </a:rPr>
              <a:t>, </a:t>
            </a:r>
            <a:r>
              <a:rPr lang="nl-BE" sz="1600" dirty="0" err="1" smtClean="0">
                <a:solidFill>
                  <a:schemeClr val="accent6">
                    <a:lumMod val="75000"/>
                  </a:schemeClr>
                </a:solidFill>
                <a:hlinkClick r:id="rId4"/>
              </a:rPr>
              <a:t>wouter.vansteenkiste</a:t>
            </a:r>
            <a:r>
              <a:rPr lang="nl-BE" sz="1600" dirty="0" smtClean="0">
                <a:solidFill>
                  <a:schemeClr val="accent6">
                    <a:lumMod val="75000"/>
                  </a:schemeClr>
                </a:solidFill>
                <a:hlinkClick r:id="rId4"/>
              </a:rPr>
              <a:t>@</a:t>
            </a:r>
            <a:r>
              <a:rPr lang="nl-BE" sz="1600" dirty="0" err="1" smtClean="0">
                <a:solidFill>
                  <a:schemeClr val="accent6">
                    <a:lumMod val="75000"/>
                  </a:schemeClr>
                </a:solidFill>
                <a:hlinkClick r:id="rId4"/>
              </a:rPr>
              <a:t>binnenstad.be</a:t>
            </a:r>
            <a:r>
              <a:rPr lang="nl-BE" sz="1600" dirty="0" smtClean="0">
                <a:solidFill>
                  <a:schemeClr val="accent6">
                    <a:lumMod val="75000"/>
                  </a:schemeClr>
                </a:solidFill>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Opener		</a:t>
            </a:r>
            <a:endParaRPr lang="nl-BE" dirty="0"/>
          </a:p>
        </p:txBody>
      </p:sp>
      <p:sp>
        <p:nvSpPr>
          <p:cNvPr id="3" name="Tijdelijke aanduiding voor inhoud 2"/>
          <p:cNvSpPr>
            <a:spLocks noGrp="1"/>
          </p:cNvSpPr>
          <p:nvPr>
            <p:ph idx="1"/>
          </p:nvPr>
        </p:nvSpPr>
        <p:spPr/>
        <p:txBody>
          <a:bodyPr>
            <a:normAutofit lnSpcReduction="10000"/>
          </a:bodyPr>
          <a:lstStyle/>
          <a:p>
            <a:r>
              <a:rPr lang="nl-BE" sz="3200" dirty="0" smtClean="0"/>
              <a:t>Mijn organisatie heeft een </a:t>
            </a:r>
            <a:r>
              <a:rPr lang="nl-BE" sz="3200" dirty="0" err="1" smtClean="0"/>
              <a:t>TCK-aanbod</a:t>
            </a:r>
            <a:r>
              <a:rPr lang="nl-BE" sz="3200" dirty="0" smtClean="0"/>
              <a:t> </a:t>
            </a:r>
          </a:p>
          <a:p>
            <a:r>
              <a:rPr lang="nl-BE" sz="3200" dirty="0" smtClean="0"/>
              <a:t>De </a:t>
            </a:r>
            <a:r>
              <a:rPr lang="nl-BE" sz="3200" dirty="0" err="1" smtClean="0"/>
              <a:t>CANO-doelgroep</a:t>
            </a:r>
            <a:r>
              <a:rPr lang="nl-BE" sz="3200" dirty="0" smtClean="0"/>
              <a:t> functioneert niet binnen TCK</a:t>
            </a:r>
          </a:p>
          <a:p>
            <a:r>
              <a:rPr lang="nl-BE" sz="3200" dirty="0" smtClean="0"/>
              <a:t>We organiseren TCK om jongeren voor te bereiden op een zelfstandig leven</a:t>
            </a:r>
          </a:p>
          <a:p>
            <a:r>
              <a:rPr lang="nl-BE" sz="3200" dirty="0" smtClean="0"/>
              <a:t>op een bepaalde leeftijd gaan jongeren best naar TCK</a:t>
            </a:r>
          </a:p>
          <a:p>
            <a:r>
              <a:rPr lang="nl-BE" sz="3200" dirty="0" smtClean="0"/>
              <a:t>TCK is een vast programma waar best niet van af geweken wordt</a:t>
            </a:r>
          </a:p>
          <a:p>
            <a:endParaRPr lang="nl-BE" sz="3200" b="1" dirty="0" smtClean="0"/>
          </a:p>
          <a:p>
            <a:endParaRPr lang="nl-BE" sz="3200" dirty="0" smtClean="0"/>
          </a:p>
          <a:p>
            <a:endParaRPr lang="nl-BE" sz="3200" dirty="0" smtClean="0"/>
          </a:p>
          <a:p>
            <a:pPr>
              <a:buNone/>
            </a:pPr>
            <a:endParaRPr lang="nl-BE" dirty="0" smtClean="0"/>
          </a:p>
          <a:p>
            <a:endParaRPr lang="nl-BE" dirty="0" smtClean="0"/>
          </a:p>
          <a:p>
            <a:endParaRPr lang="nl-BE" dirty="0" smtClean="0"/>
          </a:p>
          <a:p>
            <a:endParaRPr lang="nl-BE" dirty="0"/>
          </a:p>
        </p:txBody>
      </p:sp>
      <p:sp>
        <p:nvSpPr>
          <p:cNvPr id="4" name="Tijdelijke aanduiding voor tekst 3"/>
          <p:cNvSpPr>
            <a:spLocks noGrp="1"/>
          </p:cNvSpPr>
          <p:nvPr>
            <p:ph type="body" sz="half" idx="2"/>
          </p:nvPr>
        </p:nvSpPr>
        <p:spPr/>
        <p:txBody>
          <a:bodyPr>
            <a:normAutofit/>
          </a:bodyPr>
          <a:lstStyle/>
          <a:p>
            <a:r>
              <a:rPr lang="nl-BE" sz="2400" dirty="0" smtClean="0"/>
              <a:t>Kies stelling!</a:t>
            </a:r>
            <a:endParaRPr lang="nl-BE"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Opener		</a:t>
            </a:r>
            <a:endParaRPr lang="nl-BE" dirty="0"/>
          </a:p>
        </p:txBody>
      </p:sp>
      <p:sp>
        <p:nvSpPr>
          <p:cNvPr id="3" name="Tijdelijke aanduiding voor inhoud 2"/>
          <p:cNvSpPr>
            <a:spLocks noGrp="1"/>
          </p:cNvSpPr>
          <p:nvPr>
            <p:ph idx="1"/>
          </p:nvPr>
        </p:nvSpPr>
        <p:spPr/>
        <p:txBody>
          <a:bodyPr>
            <a:normAutofit/>
          </a:bodyPr>
          <a:lstStyle/>
          <a:p>
            <a:r>
              <a:rPr lang="nl-BE" sz="3200" dirty="0" smtClean="0"/>
              <a:t>Zonder TCK is overstap naar CBAW moeilijker</a:t>
            </a:r>
          </a:p>
          <a:p>
            <a:r>
              <a:rPr lang="nl-BE" sz="3200" dirty="0" smtClean="0"/>
              <a:t>TCK heeft geen zin als perspectief terugkeer naar context is</a:t>
            </a:r>
          </a:p>
          <a:p>
            <a:r>
              <a:rPr lang="nl-BE" sz="3200" dirty="0" smtClean="0"/>
              <a:t>In TCK doet de jongere de was zelf, niet de ouders</a:t>
            </a:r>
          </a:p>
          <a:p>
            <a:r>
              <a:rPr lang="nl-BE" sz="3200" dirty="0" smtClean="0"/>
              <a:t>Om TCK te kunnen starten, moet een jongere al redelijk zelfstandig kunnen functioneren</a:t>
            </a:r>
          </a:p>
          <a:p>
            <a:endParaRPr lang="nl-BE" sz="3200" dirty="0" smtClean="0"/>
          </a:p>
          <a:p>
            <a:endParaRPr lang="nl-BE" sz="3200" dirty="0" smtClean="0"/>
          </a:p>
          <a:p>
            <a:endParaRPr lang="nl-BE" sz="3200" dirty="0" smtClean="0"/>
          </a:p>
          <a:p>
            <a:pPr>
              <a:buNone/>
            </a:pPr>
            <a:endParaRPr lang="nl-BE" dirty="0" smtClean="0"/>
          </a:p>
          <a:p>
            <a:endParaRPr lang="nl-BE" dirty="0" smtClean="0"/>
          </a:p>
          <a:p>
            <a:endParaRPr lang="nl-BE" dirty="0" smtClean="0"/>
          </a:p>
          <a:p>
            <a:endParaRPr lang="nl-BE" dirty="0"/>
          </a:p>
        </p:txBody>
      </p:sp>
      <p:sp>
        <p:nvSpPr>
          <p:cNvPr id="4" name="Tijdelijke aanduiding voor tekst 3"/>
          <p:cNvSpPr>
            <a:spLocks noGrp="1"/>
          </p:cNvSpPr>
          <p:nvPr>
            <p:ph type="body" sz="half" idx="2"/>
          </p:nvPr>
        </p:nvSpPr>
        <p:spPr/>
        <p:txBody>
          <a:bodyPr>
            <a:normAutofit/>
          </a:bodyPr>
          <a:lstStyle/>
          <a:p>
            <a:r>
              <a:rPr lang="nl-BE" sz="2400" dirty="0" smtClean="0"/>
              <a:t>Kies stelling!</a:t>
            </a:r>
            <a:endParaRPr lang="nl-BE"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TCK in CANO </a:t>
            </a:r>
            <a:r>
              <a:rPr lang="nl-BE" dirty="0" err="1" smtClean="0"/>
              <a:t>Goretti</a:t>
            </a:r>
            <a:endParaRPr lang="nl-BE" dirty="0"/>
          </a:p>
        </p:txBody>
      </p:sp>
      <p:sp>
        <p:nvSpPr>
          <p:cNvPr id="3" name="Tijdelijke aanduiding voor tekst 2"/>
          <p:cNvSpPr>
            <a:spLocks noGrp="1"/>
          </p:cNvSpPr>
          <p:nvPr>
            <p:ph type="body" idx="1"/>
          </p:nvPr>
        </p:nvSpPr>
        <p:spPr/>
        <p:txBody>
          <a:bodyPr>
            <a:normAutofit/>
          </a:bodyPr>
          <a:lstStyle/>
          <a:p>
            <a:r>
              <a:rPr lang="nl-BE" sz="3200" dirty="0" smtClean="0">
                <a:solidFill>
                  <a:schemeClr val="accent6">
                    <a:lumMod val="75000"/>
                  </a:schemeClr>
                </a:solidFill>
              </a:rPr>
              <a:t>Voorstelling van de werking</a:t>
            </a:r>
            <a:endParaRPr lang="nl-BE" sz="3200"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BE" dirty="0" smtClean="0"/>
              <a:t>CANO </a:t>
            </a:r>
            <a:r>
              <a:rPr lang="nl-BE" dirty="0" err="1" smtClean="0"/>
              <a:t>goretti</a:t>
            </a:r>
            <a:endParaRPr lang="nl-BE" dirty="0"/>
          </a:p>
        </p:txBody>
      </p:sp>
      <p:sp>
        <p:nvSpPr>
          <p:cNvPr id="10" name="Tijdelijke aanduiding voor inhoud 9"/>
          <p:cNvSpPr>
            <a:spLocks noGrp="1"/>
          </p:cNvSpPr>
          <p:nvPr>
            <p:ph idx="1"/>
          </p:nvPr>
        </p:nvSpPr>
        <p:spPr/>
        <p:txBody>
          <a:bodyPr>
            <a:normAutofit/>
          </a:bodyPr>
          <a:lstStyle/>
          <a:p>
            <a:r>
              <a:rPr lang="nl-BE" sz="2800" dirty="0" smtClean="0"/>
              <a:t>Leefgroep en kamertraining naar fasen </a:t>
            </a:r>
            <a:r>
              <a:rPr lang="nl-BE" sz="2800" dirty="0" err="1" smtClean="0"/>
              <a:t>zelfstandigheidstraining</a:t>
            </a:r>
            <a:endParaRPr lang="nl-BE" sz="2800" dirty="0" smtClean="0"/>
          </a:p>
          <a:p>
            <a:endParaRPr lang="nl-BE" sz="2800" dirty="0" smtClean="0"/>
          </a:p>
          <a:p>
            <a:r>
              <a:rPr lang="nl-BE" sz="2800" dirty="0" err="1" smtClean="0"/>
              <a:t>Fasenmodel</a:t>
            </a:r>
            <a:r>
              <a:rPr lang="nl-BE" sz="2800" dirty="0" smtClean="0"/>
              <a:t> werkt niet meer</a:t>
            </a:r>
          </a:p>
          <a:p>
            <a:endParaRPr lang="nl-BE" sz="2800" dirty="0" smtClean="0"/>
          </a:p>
          <a:p>
            <a:r>
              <a:rPr lang="nl-BE" sz="2800" dirty="0" smtClean="0"/>
              <a:t>Onthaalfase – verblijf – TCK</a:t>
            </a:r>
          </a:p>
          <a:p>
            <a:endParaRPr lang="nl-BE" sz="2800" dirty="0" smtClean="0"/>
          </a:p>
          <a:p>
            <a:r>
              <a:rPr lang="nl-BE" sz="2800" dirty="0" smtClean="0"/>
              <a:t>Veranderingsproces: waarom TCK behouden?</a:t>
            </a:r>
            <a:endParaRPr lang="nl-BE" sz="2800" dirty="0"/>
          </a:p>
        </p:txBody>
      </p:sp>
      <p:sp>
        <p:nvSpPr>
          <p:cNvPr id="11" name="Tijdelijke aanduiding voor tekst 10"/>
          <p:cNvSpPr>
            <a:spLocks noGrp="1"/>
          </p:cNvSpPr>
          <p:nvPr>
            <p:ph type="body" sz="half" idx="2"/>
          </p:nvPr>
        </p:nvSpPr>
        <p:spPr/>
        <p:txBody>
          <a:bodyPr>
            <a:normAutofit/>
          </a:bodyPr>
          <a:lstStyle/>
          <a:p>
            <a:r>
              <a:rPr lang="nl-BE" sz="2400" dirty="0" smtClean="0"/>
              <a:t>beetje geschiedenis</a:t>
            </a:r>
          </a:p>
          <a:p>
            <a:endParaRPr lang="nl-BE" sz="2400" dirty="0"/>
          </a:p>
        </p:txBody>
      </p:sp>
      <p:pic>
        <p:nvPicPr>
          <p:cNvPr id="1026" name="Picture 2" descr="\\SBS2011\UserShares\coordinatie2\CANO samenwerkingsverband\STUDIEDAGEN\181212 CANOlogie\d.jpg"/>
          <p:cNvPicPr>
            <a:picLocks noChangeAspect="1" noChangeArrowheads="1"/>
          </p:cNvPicPr>
          <p:nvPr/>
        </p:nvPicPr>
        <p:blipFill>
          <a:blip r:embed="rId3"/>
          <a:srcRect/>
          <a:stretch>
            <a:fillRect/>
          </a:stretch>
        </p:blipFill>
        <p:spPr bwMode="auto">
          <a:xfrm>
            <a:off x="9086217" y="3076575"/>
            <a:ext cx="1867532" cy="334327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BE" dirty="0" smtClean="0"/>
              <a:t>TCK waarom?</a:t>
            </a:r>
            <a:endParaRPr lang="nl-BE" dirty="0"/>
          </a:p>
        </p:txBody>
      </p:sp>
      <p:sp>
        <p:nvSpPr>
          <p:cNvPr id="10" name="Tijdelijke aanduiding voor inhoud 9"/>
          <p:cNvSpPr>
            <a:spLocks noGrp="1"/>
          </p:cNvSpPr>
          <p:nvPr>
            <p:ph idx="1"/>
          </p:nvPr>
        </p:nvSpPr>
        <p:spPr/>
        <p:txBody>
          <a:bodyPr>
            <a:normAutofit/>
          </a:bodyPr>
          <a:lstStyle/>
          <a:p>
            <a:r>
              <a:rPr lang="nl-BE" sz="3200" dirty="0" smtClean="0"/>
              <a:t>niet omdat ze zich moeten voorbereiden op alleen leven </a:t>
            </a:r>
          </a:p>
          <a:p>
            <a:pPr>
              <a:buNone/>
            </a:pPr>
            <a:r>
              <a:rPr lang="nl-BE" sz="3200" dirty="0" smtClean="0"/>
              <a:t> </a:t>
            </a:r>
          </a:p>
          <a:p>
            <a:r>
              <a:rPr lang="nl-BE" sz="3200" dirty="0" smtClean="0"/>
              <a:t>niet omdat ze zo zijn aangemeld</a:t>
            </a:r>
          </a:p>
          <a:p>
            <a:endParaRPr lang="nl-BE" sz="3200" dirty="0" smtClean="0"/>
          </a:p>
          <a:p>
            <a:r>
              <a:rPr lang="nl-BE" sz="3200" dirty="0" smtClean="0"/>
              <a:t>Niet omdat ze 16+ zijn</a:t>
            </a:r>
          </a:p>
          <a:p>
            <a:pPr>
              <a:buNone/>
            </a:pPr>
            <a:endParaRPr lang="nl-BE" sz="3200" dirty="0" smtClean="0"/>
          </a:p>
          <a:p>
            <a:pPr>
              <a:buNone/>
            </a:pPr>
            <a:endParaRPr lang="nl-BE" i="1" dirty="0" smtClean="0"/>
          </a:p>
        </p:txBody>
      </p:sp>
      <p:sp>
        <p:nvSpPr>
          <p:cNvPr id="11" name="Tijdelijke aanduiding voor tekst 10"/>
          <p:cNvSpPr>
            <a:spLocks noGrp="1"/>
          </p:cNvSpPr>
          <p:nvPr>
            <p:ph type="body" sz="half" idx="2"/>
          </p:nvPr>
        </p:nvSpPr>
        <p:spPr/>
        <p:txBody>
          <a:bodyPr>
            <a:normAutofit/>
          </a:bodyPr>
          <a:lstStyle/>
          <a:p>
            <a:endParaRPr lang="nl-BE"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BE" dirty="0" smtClean="0"/>
              <a:t>TCK waarom?</a:t>
            </a:r>
            <a:endParaRPr lang="nl-BE" dirty="0"/>
          </a:p>
        </p:txBody>
      </p:sp>
      <p:sp>
        <p:nvSpPr>
          <p:cNvPr id="10" name="Tijdelijke aanduiding voor inhoud 9"/>
          <p:cNvSpPr>
            <a:spLocks noGrp="1"/>
          </p:cNvSpPr>
          <p:nvPr>
            <p:ph idx="1"/>
          </p:nvPr>
        </p:nvSpPr>
        <p:spPr/>
        <p:txBody>
          <a:bodyPr>
            <a:normAutofit/>
          </a:bodyPr>
          <a:lstStyle/>
          <a:p>
            <a:r>
              <a:rPr lang="nl-BE" sz="2900" dirty="0" smtClean="0"/>
              <a:t>biedt perspectief</a:t>
            </a:r>
          </a:p>
          <a:p>
            <a:pPr>
              <a:buNone/>
            </a:pPr>
            <a:r>
              <a:rPr lang="nl-BE" sz="2900" i="1" dirty="0" smtClean="0"/>
              <a:t>		</a:t>
            </a:r>
            <a:r>
              <a:rPr lang="nl-BE" sz="2200" i="1" dirty="0" smtClean="0"/>
              <a:t>’ik kan me ergens anders op focussen’</a:t>
            </a:r>
          </a:p>
          <a:p>
            <a:pPr>
              <a:buNone/>
            </a:pPr>
            <a:endParaRPr lang="nl-BE" dirty="0" smtClean="0"/>
          </a:p>
          <a:p>
            <a:r>
              <a:rPr lang="nl-BE" sz="2900" dirty="0" smtClean="0"/>
              <a:t>biedt betekenis</a:t>
            </a:r>
          </a:p>
          <a:p>
            <a:pPr>
              <a:buNone/>
            </a:pPr>
            <a:r>
              <a:rPr lang="nl-BE" sz="2900" dirty="0" smtClean="0"/>
              <a:t>		</a:t>
            </a:r>
            <a:r>
              <a:rPr lang="nl-BE" i="1" dirty="0" smtClean="0"/>
              <a:t>‘ik heb iets te doen’ </a:t>
            </a:r>
          </a:p>
          <a:p>
            <a:pPr>
              <a:buNone/>
            </a:pPr>
            <a:r>
              <a:rPr lang="nl-BE" i="1" dirty="0" smtClean="0"/>
              <a:t>		‘ik zit wel in </a:t>
            </a:r>
            <a:r>
              <a:rPr lang="nl-BE" i="1" dirty="0" err="1" smtClean="0"/>
              <a:t>tck</a:t>
            </a:r>
            <a:r>
              <a:rPr lang="nl-BE" i="1" dirty="0" smtClean="0"/>
              <a:t>, hé’ </a:t>
            </a:r>
          </a:p>
          <a:p>
            <a:pPr>
              <a:buNone/>
            </a:pPr>
            <a:endParaRPr lang="nl-BE" dirty="0" smtClean="0"/>
          </a:p>
          <a:p>
            <a:r>
              <a:rPr lang="nl-BE" sz="2900" dirty="0" smtClean="0"/>
              <a:t>is een positief project</a:t>
            </a:r>
          </a:p>
          <a:p>
            <a:pPr>
              <a:buNone/>
            </a:pPr>
            <a:r>
              <a:rPr lang="nl-BE" sz="2900" dirty="0" smtClean="0"/>
              <a:t>		</a:t>
            </a:r>
            <a:r>
              <a:rPr lang="nl-BE" i="1" dirty="0" smtClean="0"/>
              <a:t>‘in </a:t>
            </a:r>
            <a:r>
              <a:rPr lang="nl-BE" i="1" dirty="0" err="1" smtClean="0"/>
              <a:t>tck</a:t>
            </a:r>
            <a:r>
              <a:rPr lang="nl-BE" i="1" dirty="0" smtClean="0"/>
              <a:t> gaat het over koken en budgetteren en niet 	over mijn problemen’</a:t>
            </a:r>
          </a:p>
          <a:p>
            <a:pPr>
              <a:buNone/>
            </a:pPr>
            <a:endParaRPr lang="nl-BE" i="1" dirty="0" smtClean="0"/>
          </a:p>
        </p:txBody>
      </p:sp>
      <p:sp>
        <p:nvSpPr>
          <p:cNvPr id="11" name="Tijdelijke aanduiding voor tekst 10"/>
          <p:cNvSpPr>
            <a:spLocks noGrp="1"/>
          </p:cNvSpPr>
          <p:nvPr>
            <p:ph type="body" sz="half" idx="2"/>
          </p:nvPr>
        </p:nvSpPr>
        <p:spPr/>
        <p:txBody>
          <a:bodyPr>
            <a:normAutofit/>
          </a:bodyPr>
          <a:lstStyle/>
          <a:p>
            <a:endParaRPr lang="nl-BE"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BE" dirty="0" smtClean="0"/>
              <a:t>TCK waarom?</a:t>
            </a:r>
            <a:endParaRPr lang="nl-BE" dirty="0"/>
          </a:p>
        </p:txBody>
      </p:sp>
      <p:sp>
        <p:nvSpPr>
          <p:cNvPr id="10" name="Tijdelijke aanduiding voor inhoud 9"/>
          <p:cNvSpPr>
            <a:spLocks noGrp="1"/>
          </p:cNvSpPr>
          <p:nvPr>
            <p:ph idx="1"/>
          </p:nvPr>
        </p:nvSpPr>
        <p:spPr/>
        <p:txBody>
          <a:bodyPr>
            <a:normAutofit lnSpcReduction="10000"/>
          </a:bodyPr>
          <a:lstStyle/>
          <a:p>
            <a:r>
              <a:rPr lang="nl-BE" sz="2900" dirty="0" smtClean="0"/>
              <a:t>creëert nieuwe aanknopingspunten</a:t>
            </a:r>
          </a:p>
          <a:p>
            <a:pPr>
              <a:buNone/>
            </a:pPr>
            <a:r>
              <a:rPr lang="nl-BE" sz="2900" i="1" dirty="0" smtClean="0"/>
              <a:t>		</a:t>
            </a:r>
            <a:r>
              <a:rPr lang="nl-BE" sz="2200" i="1" dirty="0" smtClean="0"/>
              <a:t>‘mijn tante komt mij leren kuisen?!’</a:t>
            </a:r>
          </a:p>
          <a:p>
            <a:pPr>
              <a:buNone/>
            </a:pPr>
            <a:endParaRPr lang="nl-BE" sz="3200" dirty="0" smtClean="0"/>
          </a:p>
          <a:p>
            <a:r>
              <a:rPr lang="nl-BE" sz="2900" dirty="0" smtClean="0"/>
              <a:t>geeft meer eigenaarschap</a:t>
            </a:r>
          </a:p>
          <a:p>
            <a:pPr>
              <a:buNone/>
            </a:pPr>
            <a:r>
              <a:rPr lang="nl-BE" sz="2200" dirty="0" smtClean="0"/>
              <a:t>		</a:t>
            </a:r>
            <a:r>
              <a:rPr lang="nl-BE" sz="2200" i="1" dirty="0" smtClean="0"/>
              <a:t>‘ik kan zelf beslissen over wat ik eet’</a:t>
            </a:r>
          </a:p>
          <a:p>
            <a:pPr>
              <a:buNone/>
            </a:pPr>
            <a:endParaRPr lang="nl-BE" sz="3200" i="1" dirty="0" smtClean="0"/>
          </a:p>
          <a:p>
            <a:r>
              <a:rPr lang="nl-BE" sz="2900" dirty="0" smtClean="0"/>
              <a:t>maakt succeservaringen mogelijk in ‘normale’ leefsituatie</a:t>
            </a:r>
          </a:p>
          <a:p>
            <a:pPr>
              <a:buNone/>
            </a:pPr>
            <a:r>
              <a:rPr lang="nl-BE" sz="2900" i="1" dirty="0" smtClean="0"/>
              <a:t>	</a:t>
            </a:r>
            <a:r>
              <a:rPr lang="nl-BE" sz="2200" i="1" dirty="0" smtClean="0"/>
              <a:t>	‘ik had nooit gedacht dat het me zou lukken 	voor een hele week te koken’</a:t>
            </a:r>
          </a:p>
          <a:p>
            <a:endParaRPr lang="nl-BE" sz="3200" dirty="0" smtClean="0"/>
          </a:p>
          <a:p>
            <a:pPr>
              <a:buNone/>
            </a:pPr>
            <a:endParaRPr lang="nl-BE" i="1" dirty="0" smtClean="0"/>
          </a:p>
        </p:txBody>
      </p:sp>
      <p:sp>
        <p:nvSpPr>
          <p:cNvPr id="11" name="Tijdelijke aanduiding voor tekst 10"/>
          <p:cNvSpPr>
            <a:spLocks noGrp="1"/>
          </p:cNvSpPr>
          <p:nvPr>
            <p:ph type="body" sz="half" idx="2"/>
          </p:nvPr>
        </p:nvSpPr>
        <p:spPr/>
        <p:txBody>
          <a:bodyPr>
            <a:normAutofit/>
          </a:bodyPr>
          <a:lstStyle/>
          <a:p>
            <a:endParaRPr lang="nl-BE"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cano studiedag 18">
      <a:dk1>
        <a:srgbClr val="000000"/>
      </a:dk1>
      <a:lt1>
        <a:sysClr val="window" lastClr="FFFFFF"/>
      </a:lt1>
      <a:dk2>
        <a:srgbClr val="1F497D"/>
      </a:dk2>
      <a:lt2>
        <a:srgbClr val="EEECE1"/>
      </a:lt2>
      <a:accent1>
        <a:srgbClr val="FFC000"/>
      </a:accent1>
      <a:accent2>
        <a:srgbClr val="8064A2"/>
      </a:accent2>
      <a:accent3>
        <a:srgbClr val="9BBB59"/>
      </a:accent3>
      <a:accent4>
        <a:srgbClr val="8064A2"/>
      </a:accent4>
      <a:accent5>
        <a:srgbClr val="4BACC6"/>
      </a:accent5>
      <a:accent6>
        <a:srgbClr val="F79646"/>
      </a:accent6>
      <a:hlink>
        <a:srgbClr val="0000FF"/>
      </a:hlink>
      <a:folHlink>
        <a:srgbClr val="800080"/>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485</TotalTime>
  <Words>1786</Words>
  <Application>Microsoft Office PowerPoint</Application>
  <PresentationFormat>Breedbeeld</PresentationFormat>
  <Paragraphs>262</Paragraphs>
  <Slides>23</Slides>
  <Notes>23</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23</vt:i4>
      </vt:variant>
    </vt:vector>
  </HeadingPairs>
  <TitlesOfParts>
    <vt:vector size="30" baseType="lpstr">
      <vt:lpstr>Aharoni</vt:lpstr>
      <vt:lpstr>Arial</vt:lpstr>
      <vt:lpstr>Calibri</vt:lpstr>
      <vt:lpstr>Rockwell</vt:lpstr>
      <vt:lpstr>Rockwell Condensed</vt:lpstr>
      <vt:lpstr>Wingdings</vt:lpstr>
      <vt:lpstr>Wood Type</vt:lpstr>
      <vt:lpstr>Is tck nog van deze cano-tijd?</vt:lpstr>
      <vt:lpstr>opener</vt:lpstr>
      <vt:lpstr>Opener  </vt:lpstr>
      <vt:lpstr>Opener  </vt:lpstr>
      <vt:lpstr>TCK in CANO Goretti</vt:lpstr>
      <vt:lpstr>CANO goretti</vt:lpstr>
      <vt:lpstr>TCK waarom?</vt:lpstr>
      <vt:lpstr>TCK waarom?</vt:lpstr>
      <vt:lpstr>TCK waarom?</vt:lpstr>
      <vt:lpstr>TCK voor wie?</vt:lpstr>
      <vt:lpstr>TCK met CANO-doelgroep?</vt:lpstr>
      <vt:lpstr>TCK met CANO-doelgroep?</vt:lpstr>
      <vt:lpstr>TCK met CANO-doelgroep?</vt:lpstr>
      <vt:lpstr>TCK met CANO-doelgroep?</vt:lpstr>
      <vt:lpstr>TCK met CANO-doelgroep?</vt:lpstr>
      <vt:lpstr>TCK met CANO-doelgroep?</vt:lpstr>
      <vt:lpstr>TCK met CANO-doelgroep?</vt:lpstr>
      <vt:lpstr>uitwisseling</vt:lpstr>
      <vt:lpstr>uitwisseling</vt:lpstr>
      <vt:lpstr>uitwisseling</vt:lpstr>
      <vt:lpstr>uitwisseling</vt:lpstr>
      <vt:lpstr>uitwisseling</vt:lpstr>
      <vt:lpstr>dank je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Wouter Vansteenkiste - Binnenstad</dc:creator>
  <cp:lastModifiedBy>medebewoner</cp:lastModifiedBy>
  <cp:revision>73</cp:revision>
  <dcterms:created xsi:type="dcterms:W3CDTF">2014-09-12T02:14:24Z</dcterms:created>
  <dcterms:modified xsi:type="dcterms:W3CDTF">2019-06-11T10:03:45Z</dcterms:modified>
</cp:coreProperties>
</file>