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5"/>
    <p:sldMasterId id="2147483683" r:id="rId6"/>
    <p:sldMasterId id="2147483692" r:id="rId7"/>
  </p:sldMasterIdLst>
  <p:notesMasterIdLst>
    <p:notesMasterId r:id="rId43"/>
  </p:notesMasterIdLst>
  <p:handoutMasterIdLst>
    <p:handoutMasterId r:id="rId44"/>
  </p:handoutMasterIdLst>
  <p:sldIdLst>
    <p:sldId id="279" r:id="rId8"/>
    <p:sldId id="322" r:id="rId9"/>
    <p:sldId id="401" r:id="rId10"/>
    <p:sldId id="403" r:id="rId11"/>
    <p:sldId id="410" r:id="rId12"/>
    <p:sldId id="396" r:id="rId13"/>
    <p:sldId id="405" r:id="rId14"/>
    <p:sldId id="411" r:id="rId15"/>
    <p:sldId id="412" r:id="rId16"/>
    <p:sldId id="413" r:id="rId17"/>
    <p:sldId id="414" r:id="rId18"/>
    <p:sldId id="415" r:id="rId19"/>
    <p:sldId id="416" r:id="rId20"/>
    <p:sldId id="408" r:id="rId21"/>
    <p:sldId id="422" r:id="rId22"/>
    <p:sldId id="348" r:id="rId23"/>
    <p:sldId id="349" r:id="rId24"/>
    <p:sldId id="350" r:id="rId25"/>
    <p:sldId id="351" r:id="rId26"/>
    <p:sldId id="417" r:id="rId27"/>
    <p:sldId id="418" r:id="rId28"/>
    <p:sldId id="406" r:id="rId29"/>
    <p:sldId id="398" r:id="rId30"/>
    <p:sldId id="375" r:id="rId31"/>
    <p:sldId id="400" r:id="rId32"/>
    <p:sldId id="407" r:id="rId33"/>
    <p:sldId id="369" r:id="rId34"/>
    <p:sldId id="372" r:id="rId35"/>
    <p:sldId id="419" r:id="rId36"/>
    <p:sldId id="376" r:id="rId37"/>
    <p:sldId id="377" r:id="rId38"/>
    <p:sldId id="420" r:id="rId39"/>
    <p:sldId id="421" r:id="rId40"/>
    <p:sldId id="379" r:id="rId41"/>
    <p:sldId id="381" r:id="rId42"/>
  </p:sldIdLst>
  <p:sldSz cx="12192000" cy="6858000"/>
  <p:notesSz cx="7010400" cy="92964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434" autoAdjust="0"/>
  </p:normalViewPr>
  <p:slideViewPr>
    <p:cSldViewPr snapToGrid="0">
      <p:cViewPr varScale="1">
        <p:scale>
          <a:sx n="86" d="100"/>
          <a:sy n="86" d="100"/>
        </p:scale>
        <p:origin x="138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6F7BF6-A79D-4E42-AE63-E9752B8683A1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BE"/>
        </a:p>
      </dgm:t>
    </dgm:pt>
    <dgm:pt modelId="{B8008002-B6D6-4DB1-A0F1-F4EAD0903F16}">
      <dgm:prSet phldrT="[Tekst]"/>
      <dgm:spPr/>
      <dgm:t>
        <a:bodyPr/>
        <a:lstStyle/>
        <a:p>
          <a:r>
            <a:rPr lang="nl-BE" dirty="0"/>
            <a:t>Afdeling GI-hoofdbestuur</a:t>
          </a:r>
        </a:p>
      </dgm:t>
    </dgm:pt>
    <dgm:pt modelId="{254B06AC-62E5-4EFB-943C-EDF3F41472A3}" type="parTrans" cxnId="{2E849CB1-35AC-442F-ACBA-BC0DDE43D156}">
      <dgm:prSet/>
      <dgm:spPr/>
      <dgm:t>
        <a:bodyPr/>
        <a:lstStyle/>
        <a:p>
          <a:endParaRPr lang="nl-BE"/>
        </a:p>
      </dgm:t>
    </dgm:pt>
    <dgm:pt modelId="{0F3E9D8C-9408-4063-905D-EAAF84AF7B05}" type="sibTrans" cxnId="{2E849CB1-35AC-442F-ACBA-BC0DDE43D156}">
      <dgm:prSet/>
      <dgm:spPr/>
      <dgm:t>
        <a:bodyPr/>
        <a:lstStyle/>
        <a:p>
          <a:endParaRPr lang="nl-BE"/>
        </a:p>
      </dgm:t>
    </dgm:pt>
    <dgm:pt modelId="{A002D7F0-128D-498F-A1D2-C25E3729D98B}">
      <dgm:prSet phldrT="[Tekst]"/>
      <dgm:spPr/>
      <dgm:t>
        <a:bodyPr/>
        <a:lstStyle/>
        <a:p>
          <a:r>
            <a:rPr lang="nl-BE" dirty="0"/>
            <a:t>GI De Kempen - Mol:</a:t>
          </a:r>
          <a:br>
            <a:rPr lang="nl-BE" dirty="0"/>
          </a:br>
          <a:r>
            <a:rPr lang="nl-BE" dirty="0"/>
            <a:t>De Markt | De Hutten</a:t>
          </a:r>
        </a:p>
      </dgm:t>
    </dgm:pt>
    <dgm:pt modelId="{447A55AC-99A8-4A61-8394-8F541D218EBA}" type="parTrans" cxnId="{ABEAF23D-1646-44E6-88B2-5B7011CEFA93}">
      <dgm:prSet/>
      <dgm:spPr/>
      <dgm:t>
        <a:bodyPr/>
        <a:lstStyle/>
        <a:p>
          <a:endParaRPr lang="nl-BE"/>
        </a:p>
      </dgm:t>
    </dgm:pt>
    <dgm:pt modelId="{18831723-49FD-48B0-A7C9-F9374AA29A19}" type="sibTrans" cxnId="{ABEAF23D-1646-44E6-88B2-5B7011CEFA93}">
      <dgm:prSet/>
      <dgm:spPr/>
      <dgm:t>
        <a:bodyPr/>
        <a:lstStyle/>
        <a:p>
          <a:endParaRPr lang="nl-BE"/>
        </a:p>
      </dgm:t>
    </dgm:pt>
    <dgm:pt modelId="{1A4E5A25-CA56-42A6-AAB1-9874552D71F7}">
      <dgm:prSet phldrT="[Tekst]"/>
      <dgm:spPr/>
      <dgm:t>
        <a:bodyPr/>
        <a:lstStyle/>
        <a:p>
          <a:r>
            <a:rPr lang="nl-BE" dirty="0"/>
            <a:t>GI De Zande:</a:t>
          </a:r>
          <a:br>
            <a:rPr lang="nl-BE" dirty="0"/>
          </a:br>
          <a:r>
            <a:rPr lang="nl-BE" dirty="0"/>
            <a:t>Ruiselede Beernem Wingene</a:t>
          </a:r>
        </a:p>
      </dgm:t>
    </dgm:pt>
    <dgm:pt modelId="{07FE3EBD-0FB4-4035-9550-1ABC2F578ECC}" type="parTrans" cxnId="{86892164-AF90-4856-B707-216DF1B400B9}">
      <dgm:prSet/>
      <dgm:spPr/>
      <dgm:t>
        <a:bodyPr/>
        <a:lstStyle/>
        <a:p>
          <a:endParaRPr lang="nl-BE"/>
        </a:p>
      </dgm:t>
    </dgm:pt>
    <dgm:pt modelId="{45A8374E-9AFE-46FE-805B-41EB0E74A3CA}" type="sibTrans" cxnId="{86892164-AF90-4856-B707-216DF1B400B9}">
      <dgm:prSet/>
      <dgm:spPr/>
      <dgm:t>
        <a:bodyPr/>
        <a:lstStyle/>
        <a:p>
          <a:endParaRPr lang="nl-BE"/>
        </a:p>
      </dgm:t>
    </dgm:pt>
    <dgm:pt modelId="{A95FE736-D3F6-4F6E-B3ED-F358BF7048A2}">
      <dgm:prSet phldrT="[Tekst]"/>
      <dgm:spPr/>
      <dgm:t>
        <a:bodyPr/>
        <a:lstStyle/>
        <a:p>
          <a:r>
            <a:rPr lang="nl-BE" dirty="0"/>
            <a:t>VDC Tongeren</a:t>
          </a:r>
        </a:p>
      </dgm:t>
    </dgm:pt>
    <dgm:pt modelId="{8D457293-FA25-419D-8630-5645A22BE2E5}" type="parTrans" cxnId="{B2DEFB26-0AA9-4418-A8AE-E5B62B6F4DEF}">
      <dgm:prSet/>
      <dgm:spPr/>
      <dgm:t>
        <a:bodyPr/>
        <a:lstStyle/>
        <a:p>
          <a:endParaRPr lang="nl-BE"/>
        </a:p>
      </dgm:t>
    </dgm:pt>
    <dgm:pt modelId="{BEEECE55-079D-475F-9FB4-47F4557BC304}" type="sibTrans" cxnId="{B2DEFB26-0AA9-4418-A8AE-E5B62B6F4DEF}">
      <dgm:prSet/>
      <dgm:spPr/>
      <dgm:t>
        <a:bodyPr/>
        <a:lstStyle/>
        <a:p>
          <a:endParaRPr lang="nl-BE"/>
        </a:p>
      </dgm:t>
    </dgm:pt>
    <dgm:pt modelId="{DB335050-C47D-4C1F-ACC6-2C34EC53B14A}">
      <dgm:prSet phldrT="[Tekst]"/>
      <dgm:spPr/>
      <dgm:t>
        <a:bodyPr/>
        <a:lstStyle/>
        <a:p>
          <a:r>
            <a:rPr lang="nl-BE" dirty="0"/>
            <a:t>GI De </a:t>
          </a:r>
          <a:r>
            <a:rPr lang="nl-BE" dirty="0" err="1"/>
            <a:t>Grubbe</a:t>
          </a:r>
          <a:r>
            <a:rPr lang="nl-BE" dirty="0"/>
            <a:t/>
          </a:r>
          <a:br>
            <a:rPr lang="nl-BE" dirty="0"/>
          </a:br>
          <a:r>
            <a:rPr lang="nl-BE" dirty="0" err="1"/>
            <a:t>Everberg</a:t>
          </a:r>
          <a:endParaRPr lang="nl-BE" dirty="0"/>
        </a:p>
      </dgm:t>
    </dgm:pt>
    <dgm:pt modelId="{F4263DD2-1069-4597-B889-571CE4B3980C}" type="parTrans" cxnId="{189419EE-FB1C-41A1-89E9-D049DECA744E}">
      <dgm:prSet/>
      <dgm:spPr/>
      <dgm:t>
        <a:bodyPr/>
        <a:lstStyle/>
        <a:p>
          <a:endParaRPr lang="nl-BE"/>
        </a:p>
      </dgm:t>
    </dgm:pt>
    <dgm:pt modelId="{12983975-3ABD-49DC-9612-509CCFF18A9F}" type="sibTrans" cxnId="{189419EE-FB1C-41A1-89E9-D049DECA744E}">
      <dgm:prSet/>
      <dgm:spPr/>
      <dgm:t>
        <a:bodyPr/>
        <a:lstStyle/>
        <a:p>
          <a:endParaRPr lang="nl-BE"/>
        </a:p>
      </dgm:t>
    </dgm:pt>
    <dgm:pt modelId="{A2076D5B-27F8-4D96-A32E-C998C85F3F5F}" type="pres">
      <dgm:prSet presAssocID="{686F7BF6-A79D-4E42-AE63-E9752B8683A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nl-BE"/>
        </a:p>
      </dgm:t>
    </dgm:pt>
    <dgm:pt modelId="{BA42AE6D-126C-4BF2-82B5-1184EBD32F15}" type="pres">
      <dgm:prSet presAssocID="{B8008002-B6D6-4DB1-A0F1-F4EAD0903F16}" presName="centerShape" presStyleLbl="node0" presStyleIdx="0" presStyleCnt="1"/>
      <dgm:spPr/>
      <dgm:t>
        <a:bodyPr/>
        <a:lstStyle/>
        <a:p>
          <a:endParaRPr lang="nl-BE"/>
        </a:p>
      </dgm:t>
    </dgm:pt>
    <dgm:pt modelId="{1B377350-290E-4235-8E04-8B17BFEA935B}" type="pres">
      <dgm:prSet presAssocID="{A002D7F0-128D-498F-A1D2-C25E3729D98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1757D01A-5C7B-45A0-A661-D430173FDB44}" type="pres">
      <dgm:prSet presAssocID="{A002D7F0-128D-498F-A1D2-C25E3729D98B}" presName="dummy" presStyleCnt="0"/>
      <dgm:spPr/>
    </dgm:pt>
    <dgm:pt modelId="{0CB26C64-817B-4420-92FC-B6C0258F5F1B}" type="pres">
      <dgm:prSet presAssocID="{18831723-49FD-48B0-A7C9-F9374AA29A19}" presName="sibTrans" presStyleLbl="sibTrans2D1" presStyleIdx="0" presStyleCnt="4"/>
      <dgm:spPr/>
      <dgm:t>
        <a:bodyPr/>
        <a:lstStyle/>
        <a:p>
          <a:endParaRPr lang="nl-BE"/>
        </a:p>
      </dgm:t>
    </dgm:pt>
    <dgm:pt modelId="{C58E5062-32D1-49C3-9C8A-0595C831F8B9}" type="pres">
      <dgm:prSet presAssocID="{1A4E5A25-CA56-42A6-AAB1-9874552D71F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ABDA581B-4E15-4EF8-B608-BFF473F3DB7A}" type="pres">
      <dgm:prSet presAssocID="{1A4E5A25-CA56-42A6-AAB1-9874552D71F7}" presName="dummy" presStyleCnt="0"/>
      <dgm:spPr/>
    </dgm:pt>
    <dgm:pt modelId="{E47A9A90-EA60-478C-B9FD-4FDAF9081C34}" type="pres">
      <dgm:prSet presAssocID="{45A8374E-9AFE-46FE-805B-41EB0E74A3CA}" presName="sibTrans" presStyleLbl="sibTrans2D1" presStyleIdx="1" presStyleCnt="4"/>
      <dgm:spPr/>
      <dgm:t>
        <a:bodyPr/>
        <a:lstStyle/>
        <a:p>
          <a:endParaRPr lang="nl-BE"/>
        </a:p>
      </dgm:t>
    </dgm:pt>
    <dgm:pt modelId="{5A906888-1E2F-4564-A7B7-AF81817D352A}" type="pres">
      <dgm:prSet presAssocID="{A95FE736-D3F6-4F6E-B3ED-F358BF7048A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6BEDC85F-B86B-4955-A89C-5302702C98E9}" type="pres">
      <dgm:prSet presAssocID="{A95FE736-D3F6-4F6E-B3ED-F358BF7048A2}" presName="dummy" presStyleCnt="0"/>
      <dgm:spPr/>
    </dgm:pt>
    <dgm:pt modelId="{73AB9313-E220-430E-8876-09F556900CCB}" type="pres">
      <dgm:prSet presAssocID="{BEEECE55-079D-475F-9FB4-47F4557BC304}" presName="sibTrans" presStyleLbl="sibTrans2D1" presStyleIdx="2" presStyleCnt="4"/>
      <dgm:spPr/>
      <dgm:t>
        <a:bodyPr/>
        <a:lstStyle/>
        <a:p>
          <a:endParaRPr lang="nl-BE"/>
        </a:p>
      </dgm:t>
    </dgm:pt>
    <dgm:pt modelId="{EBFF9D0D-081D-476E-AF02-29757C0E6D9B}" type="pres">
      <dgm:prSet presAssocID="{DB335050-C47D-4C1F-ACC6-2C34EC53B14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E00798CC-E75B-4A89-A359-94CAB70FD17E}" type="pres">
      <dgm:prSet presAssocID="{DB335050-C47D-4C1F-ACC6-2C34EC53B14A}" presName="dummy" presStyleCnt="0"/>
      <dgm:spPr/>
    </dgm:pt>
    <dgm:pt modelId="{44C7A778-13EC-4023-9AA8-C87B187B4023}" type="pres">
      <dgm:prSet presAssocID="{12983975-3ABD-49DC-9612-509CCFF18A9F}" presName="sibTrans" presStyleLbl="sibTrans2D1" presStyleIdx="3" presStyleCnt="4"/>
      <dgm:spPr/>
      <dgm:t>
        <a:bodyPr/>
        <a:lstStyle/>
        <a:p>
          <a:endParaRPr lang="nl-BE"/>
        </a:p>
      </dgm:t>
    </dgm:pt>
  </dgm:ptLst>
  <dgm:cxnLst>
    <dgm:cxn modelId="{ABEAF23D-1646-44E6-88B2-5B7011CEFA93}" srcId="{B8008002-B6D6-4DB1-A0F1-F4EAD0903F16}" destId="{A002D7F0-128D-498F-A1D2-C25E3729D98B}" srcOrd="0" destOrd="0" parTransId="{447A55AC-99A8-4A61-8394-8F541D218EBA}" sibTransId="{18831723-49FD-48B0-A7C9-F9374AA29A19}"/>
    <dgm:cxn modelId="{13D210D3-6B33-4458-A2AA-A68B5BCDDBD4}" type="presOf" srcId="{686F7BF6-A79D-4E42-AE63-E9752B8683A1}" destId="{A2076D5B-27F8-4D96-A32E-C998C85F3F5F}" srcOrd="0" destOrd="0" presId="urn:microsoft.com/office/officeart/2005/8/layout/radial6"/>
    <dgm:cxn modelId="{F45E5E0D-D902-412F-8CE3-BFED9B1397FC}" type="presOf" srcId="{BEEECE55-079D-475F-9FB4-47F4557BC304}" destId="{73AB9313-E220-430E-8876-09F556900CCB}" srcOrd="0" destOrd="0" presId="urn:microsoft.com/office/officeart/2005/8/layout/radial6"/>
    <dgm:cxn modelId="{8E149BAF-D61D-4369-B4FA-CF7DB8ED4E0C}" type="presOf" srcId="{B8008002-B6D6-4DB1-A0F1-F4EAD0903F16}" destId="{BA42AE6D-126C-4BF2-82B5-1184EBD32F15}" srcOrd="0" destOrd="0" presId="urn:microsoft.com/office/officeart/2005/8/layout/radial6"/>
    <dgm:cxn modelId="{9DDCB6F1-4B3A-4465-A7E7-67CF6A7CB72F}" type="presOf" srcId="{18831723-49FD-48B0-A7C9-F9374AA29A19}" destId="{0CB26C64-817B-4420-92FC-B6C0258F5F1B}" srcOrd="0" destOrd="0" presId="urn:microsoft.com/office/officeart/2005/8/layout/radial6"/>
    <dgm:cxn modelId="{1CCF1FFC-B1D9-43B3-B4BE-5255F4AEAE0E}" type="presOf" srcId="{45A8374E-9AFE-46FE-805B-41EB0E74A3CA}" destId="{E47A9A90-EA60-478C-B9FD-4FDAF9081C34}" srcOrd="0" destOrd="0" presId="urn:microsoft.com/office/officeart/2005/8/layout/radial6"/>
    <dgm:cxn modelId="{5C48B767-131B-421B-AD3F-631BFD73DAF7}" type="presOf" srcId="{A002D7F0-128D-498F-A1D2-C25E3729D98B}" destId="{1B377350-290E-4235-8E04-8B17BFEA935B}" srcOrd="0" destOrd="0" presId="urn:microsoft.com/office/officeart/2005/8/layout/radial6"/>
    <dgm:cxn modelId="{2E849CB1-35AC-442F-ACBA-BC0DDE43D156}" srcId="{686F7BF6-A79D-4E42-AE63-E9752B8683A1}" destId="{B8008002-B6D6-4DB1-A0F1-F4EAD0903F16}" srcOrd="0" destOrd="0" parTransId="{254B06AC-62E5-4EFB-943C-EDF3F41472A3}" sibTransId="{0F3E9D8C-9408-4063-905D-EAAF84AF7B05}"/>
    <dgm:cxn modelId="{86892164-AF90-4856-B707-216DF1B400B9}" srcId="{B8008002-B6D6-4DB1-A0F1-F4EAD0903F16}" destId="{1A4E5A25-CA56-42A6-AAB1-9874552D71F7}" srcOrd="1" destOrd="0" parTransId="{07FE3EBD-0FB4-4035-9550-1ABC2F578ECC}" sibTransId="{45A8374E-9AFE-46FE-805B-41EB0E74A3CA}"/>
    <dgm:cxn modelId="{1C3A1CA1-4CAF-4956-BE0E-DB6875D3C5AB}" type="presOf" srcId="{A95FE736-D3F6-4F6E-B3ED-F358BF7048A2}" destId="{5A906888-1E2F-4564-A7B7-AF81817D352A}" srcOrd="0" destOrd="0" presId="urn:microsoft.com/office/officeart/2005/8/layout/radial6"/>
    <dgm:cxn modelId="{7F5A4051-0885-484F-ABA7-07555C2A4236}" type="presOf" srcId="{12983975-3ABD-49DC-9612-509CCFF18A9F}" destId="{44C7A778-13EC-4023-9AA8-C87B187B4023}" srcOrd="0" destOrd="0" presId="urn:microsoft.com/office/officeart/2005/8/layout/radial6"/>
    <dgm:cxn modelId="{BA9A39C6-9826-4AF7-A229-FD9E8B32BDE1}" type="presOf" srcId="{DB335050-C47D-4C1F-ACC6-2C34EC53B14A}" destId="{EBFF9D0D-081D-476E-AF02-29757C0E6D9B}" srcOrd="0" destOrd="0" presId="urn:microsoft.com/office/officeart/2005/8/layout/radial6"/>
    <dgm:cxn modelId="{189419EE-FB1C-41A1-89E9-D049DECA744E}" srcId="{B8008002-B6D6-4DB1-A0F1-F4EAD0903F16}" destId="{DB335050-C47D-4C1F-ACC6-2C34EC53B14A}" srcOrd="3" destOrd="0" parTransId="{F4263DD2-1069-4597-B889-571CE4B3980C}" sibTransId="{12983975-3ABD-49DC-9612-509CCFF18A9F}"/>
    <dgm:cxn modelId="{B2DEFB26-0AA9-4418-A8AE-E5B62B6F4DEF}" srcId="{B8008002-B6D6-4DB1-A0F1-F4EAD0903F16}" destId="{A95FE736-D3F6-4F6E-B3ED-F358BF7048A2}" srcOrd="2" destOrd="0" parTransId="{8D457293-FA25-419D-8630-5645A22BE2E5}" sibTransId="{BEEECE55-079D-475F-9FB4-47F4557BC304}"/>
    <dgm:cxn modelId="{1B15C8B8-DCA8-4351-8F8C-0E2B5E4C593C}" type="presOf" srcId="{1A4E5A25-CA56-42A6-AAB1-9874552D71F7}" destId="{C58E5062-32D1-49C3-9C8A-0595C831F8B9}" srcOrd="0" destOrd="0" presId="urn:microsoft.com/office/officeart/2005/8/layout/radial6"/>
    <dgm:cxn modelId="{C1DB8079-FB1A-45C7-933A-BBFA2C0B3CB7}" type="presParOf" srcId="{A2076D5B-27F8-4D96-A32E-C998C85F3F5F}" destId="{BA42AE6D-126C-4BF2-82B5-1184EBD32F15}" srcOrd="0" destOrd="0" presId="urn:microsoft.com/office/officeart/2005/8/layout/radial6"/>
    <dgm:cxn modelId="{E1A57F91-6275-414F-A332-6850E0BE4C62}" type="presParOf" srcId="{A2076D5B-27F8-4D96-A32E-C998C85F3F5F}" destId="{1B377350-290E-4235-8E04-8B17BFEA935B}" srcOrd="1" destOrd="0" presId="urn:microsoft.com/office/officeart/2005/8/layout/radial6"/>
    <dgm:cxn modelId="{12EE818B-E7A3-4764-AD0A-674C53422E40}" type="presParOf" srcId="{A2076D5B-27F8-4D96-A32E-C998C85F3F5F}" destId="{1757D01A-5C7B-45A0-A661-D430173FDB44}" srcOrd="2" destOrd="0" presId="urn:microsoft.com/office/officeart/2005/8/layout/radial6"/>
    <dgm:cxn modelId="{A9919E34-D626-4A2E-AB27-11E5F9EB3F0B}" type="presParOf" srcId="{A2076D5B-27F8-4D96-A32E-C998C85F3F5F}" destId="{0CB26C64-817B-4420-92FC-B6C0258F5F1B}" srcOrd="3" destOrd="0" presId="urn:microsoft.com/office/officeart/2005/8/layout/radial6"/>
    <dgm:cxn modelId="{5A4DC78A-36D2-442E-9FA4-F5256C4E2BC9}" type="presParOf" srcId="{A2076D5B-27F8-4D96-A32E-C998C85F3F5F}" destId="{C58E5062-32D1-49C3-9C8A-0595C831F8B9}" srcOrd="4" destOrd="0" presId="urn:microsoft.com/office/officeart/2005/8/layout/radial6"/>
    <dgm:cxn modelId="{1D679D7D-E332-4331-ABDB-69F48621CA3C}" type="presParOf" srcId="{A2076D5B-27F8-4D96-A32E-C998C85F3F5F}" destId="{ABDA581B-4E15-4EF8-B608-BFF473F3DB7A}" srcOrd="5" destOrd="0" presId="urn:microsoft.com/office/officeart/2005/8/layout/radial6"/>
    <dgm:cxn modelId="{EA2EE960-EDF0-49BC-92B3-F1B2A5D113AE}" type="presParOf" srcId="{A2076D5B-27F8-4D96-A32E-C998C85F3F5F}" destId="{E47A9A90-EA60-478C-B9FD-4FDAF9081C34}" srcOrd="6" destOrd="0" presId="urn:microsoft.com/office/officeart/2005/8/layout/radial6"/>
    <dgm:cxn modelId="{1C470683-8C1A-4932-B0A1-83977D44E807}" type="presParOf" srcId="{A2076D5B-27F8-4D96-A32E-C998C85F3F5F}" destId="{5A906888-1E2F-4564-A7B7-AF81817D352A}" srcOrd="7" destOrd="0" presId="urn:microsoft.com/office/officeart/2005/8/layout/radial6"/>
    <dgm:cxn modelId="{0479B845-DAE2-45CE-A672-C1E59785A1D9}" type="presParOf" srcId="{A2076D5B-27F8-4D96-A32E-C998C85F3F5F}" destId="{6BEDC85F-B86B-4955-A89C-5302702C98E9}" srcOrd="8" destOrd="0" presId="urn:microsoft.com/office/officeart/2005/8/layout/radial6"/>
    <dgm:cxn modelId="{2B50B4D5-2A0A-464E-85EB-87DBAEB30873}" type="presParOf" srcId="{A2076D5B-27F8-4D96-A32E-C998C85F3F5F}" destId="{73AB9313-E220-430E-8876-09F556900CCB}" srcOrd="9" destOrd="0" presId="urn:microsoft.com/office/officeart/2005/8/layout/radial6"/>
    <dgm:cxn modelId="{411EFFFF-42E9-4972-B0A6-FA56AD8B84B4}" type="presParOf" srcId="{A2076D5B-27F8-4D96-A32E-C998C85F3F5F}" destId="{EBFF9D0D-081D-476E-AF02-29757C0E6D9B}" srcOrd="10" destOrd="0" presId="urn:microsoft.com/office/officeart/2005/8/layout/radial6"/>
    <dgm:cxn modelId="{2D414E55-6700-4E34-AC75-CCF7834B0A9F}" type="presParOf" srcId="{A2076D5B-27F8-4D96-A32E-C998C85F3F5F}" destId="{E00798CC-E75B-4A89-A359-94CAB70FD17E}" srcOrd="11" destOrd="0" presId="urn:microsoft.com/office/officeart/2005/8/layout/radial6"/>
    <dgm:cxn modelId="{801C8924-0A34-46F1-8279-B64F41B37DD2}" type="presParOf" srcId="{A2076D5B-27F8-4D96-A32E-C998C85F3F5F}" destId="{44C7A778-13EC-4023-9AA8-C87B187B4023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="" xmlns:a16="http://schemas.microsoft.com/office/drawing/2014/main" id="{6D3BBB7A-7345-4090-8257-83DF750CC6A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="" xmlns:a16="http://schemas.microsoft.com/office/drawing/2014/main" id="{DD8F2668-E0F8-469C-914C-0EF5ACBB769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7CF2FF-A6E2-4855-9273-BEB06E06BEFD}" type="datetimeFigureOut">
              <a:rPr lang="nl-BE" smtClean="0"/>
              <a:t>11/06/2019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="" xmlns:a16="http://schemas.microsoft.com/office/drawing/2014/main" id="{65010E77-6E20-4162-B14A-3879CF3CA6E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="" xmlns:a16="http://schemas.microsoft.com/office/drawing/2014/main" id="{C4BAD2E5-DC64-4A1C-B283-DBF0EEEC74E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8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1FADCF-6A11-4CDC-B7EF-DDBF75CB0E4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734633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0E48B6-E2B8-45F3-932C-D84C74394CEF}" type="datetimeFigureOut">
              <a:rPr lang="nl-BE" smtClean="0"/>
              <a:t>11/06/2019</a:t>
            </a:fld>
            <a:endParaRPr lang="nl-BE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01041" y="4473892"/>
            <a:ext cx="560832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6EE18-58CC-4F8E-9CC9-F4528761AA23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532384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STEFAAN VAN MULDERS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3201F1-2E01-47CC-80D8-CC6C11423D06}" type="slidenum">
              <a:rPr kumimoji="0" lang="nl-BE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nl-BE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3099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STEFAAN VAN MULDERS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3201F1-2E01-47CC-80D8-CC6C11423D06}" type="slidenum">
              <a:rPr kumimoji="0" lang="nl-BE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l-BE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34744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STEFAAN VAN MULDERS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3201F1-2E01-47CC-80D8-CC6C11423D06}" type="slidenum">
              <a:rPr kumimoji="0" lang="nl-BE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l-BE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14749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STEFAAN VAN MULDERS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3201F1-2E01-47CC-80D8-CC6C11423D06}" type="slidenum">
              <a:rPr kumimoji="0" lang="nl-BE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l-BE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27255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STEFAAN VAN MULDERS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3201F1-2E01-47CC-80D8-CC6C11423D06}" type="slidenum">
              <a:rPr kumimoji="0" lang="nl-BE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nl-BE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08178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STEFAAN VAN MULDERS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3201F1-2E01-47CC-80D8-CC6C11423D06}" type="slidenum">
              <a:rPr kumimoji="0" lang="nl-BE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nl-BE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35599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STEFAAN VAN MULDERS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3201F1-2E01-47CC-80D8-CC6C11423D06}" type="slidenum">
              <a:rPr kumimoji="0" lang="nl-BE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nl-BE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5273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met kleurvl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hoek 1"/>
          <p:cNvSpPr/>
          <p:nvPr userDrawn="1"/>
        </p:nvSpPr>
        <p:spPr>
          <a:xfrm>
            <a:off x="1" y="0"/>
            <a:ext cx="6228000" cy="6858000"/>
          </a:xfrm>
          <a:custGeom>
            <a:avLst/>
            <a:gdLst>
              <a:gd name="connsiteX0" fmla="*/ 0 w 4380539"/>
              <a:gd name="connsiteY0" fmla="*/ 0 h 6858000"/>
              <a:gd name="connsiteX1" fmla="*/ 4380539 w 4380539"/>
              <a:gd name="connsiteY1" fmla="*/ 0 h 6858000"/>
              <a:gd name="connsiteX2" fmla="*/ 4380539 w 4380539"/>
              <a:gd name="connsiteY2" fmla="*/ 6858000 h 6858000"/>
              <a:gd name="connsiteX3" fmla="*/ 0 w 4380539"/>
              <a:gd name="connsiteY3" fmla="*/ 6858000 h 6858000"/>
              <a:gd name="connsiteX4" fmla="*/ 0 w 4380539"/>
              <a:gd name="connsiteY4" fmla="*/ 0 h 6858000"/>
              <a:gd name="connsiteX0" fmla="*/ 0 w 6249095"/>
              <a:gd name="connsiteY0" fmla="*/ 13252 h 6871252"/>
              <a:gd name="connsiteX1" fmla="*/ 6249095 w 6249095"/>
              <a:gd name="connsiteY1" fmla="*/ 0 h 6871252"/>
              <a:gd name="connsiteX2" fmla="*/ 4380539 w 6249095"/>
              <a:gd name="connsiteY2" fmla="*/ 6871252 h 6871252"/>
              <a:gd name="connsiteX3" fmla="*/ 0 w 6249095"/>
              <a:gd name="connsiteY3" fmla="*/ 6871252 h 6871252"/>
              <a:gd name="connsiteX4" fmla="*/ 0 w 6249095"/>
              <a:gd name="connsiteY4" fmla="*/ 13252 h 6871252"/>
              <a:gd name="connsiteX0" fmla="*/ 0 w 6249095"/>
              <a:gd name="connsiteY0" fmla="*/ 13252 h 6871252"/>
              <a:gd name="connsiteX1" fmla="*/ 6249095 w 6249095"/>
              <a:gd name="connsiteY1" fmla="*/ 0 h 6871252"/>
              <a:gd name="connsiteX2" fmla="*/ 4400778 w 6249095"/>
              <a:gd name="connsiteY2" fmla="*/ 6871252 h 6871252"/>
              <a:gd name="connsiteX3" fmla="*/ 0 w 6249095"/>
              <a:gd name="connsiteY3" fmla="*/ 6871252 h 6871252"/>
              <a:gd name="connsiteX4" fmla="*/ 0 w 6249095"/>
              <a:gd name="connsiteY4" fmla="*/ 13252 h 6871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49095" h="6871252">
                <a:moveTo>
                  <a:pt x="0" y="13252"/>
                </a:moveTo>
                <a:lnTo>
                  <a:pt x="6249095" y="0"/>
                </a:lnTo>
                <a:lnTo>
                  <a:pt x="4400778" y="6871252"/>
                </a:lnTo>
                <a:lnTo>
                  <a:pt x="0" y="6871252"/>
                </a:lnTo>
                <a:lnTo>
                  <a:pt x="0" y="13252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096000" y="1122363"/>
            <a:ext cx="5035827" cy="2747272"/>
          </a:xfrm>
          <a:prstGeom prst="rect">
            <a:avLst/>
          </a:prstGeom>
        </p:spPr>
        <p:txBody>
          <a:bodyPr anchor="t"/>
          <a:lstStyle>
            <a:lvl1pPr algn="l">
              <a:defRPr sz="3300"/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096000" y="4147930"/>
            <a:ext cx="5035827" cy="216010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dirty="0"/>
              <a:t>Klik om de ondertitelstijl van het model te bewerken</a:t>
            </a:r>
            <a:endParaRPr lang="nl-BE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723" y="353424"/>
            <a:ext cx="2855357" cy="654623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724" y="5850137"/>
            <a:ext cx="2851513" cy="8328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15364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zonder kleurbal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1306286" y="1272210"/>
            <a:ext cx="9601199" cy="4315791"/>
          </a:xfrm>
          <a:prstGeom prst="rect">
            <a:avLst/>
          </a:prstGeom>
        </p:spPr>
        <p:txBody>
          <a:bodyPr/>
          <a:lstStyle>
            <a:lvl5pPr marL="1371600" indent="0">
              <a:buNone/>
              <a:defRPr/>
            </a:lvl5pPr>
          </a:lstStyle>
          <a:p>
            <a:pPr lvl="4"/>
            <a:endParaRPr lang="nl-BE" dirty="0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615542" y="6000307"/>
            <a:ext cx="6291943" cy="712089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27912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 zonder kleurbal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95400" y="1272209"/>
            <a:ext cx="4702176" cy="59786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8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272209"/>
            <a:ext cx="4724400" cy="59786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11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1295400" y="2092897"/>
            <a:ext cx="4702176" cy="34951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12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092897"/>
            <a:ext cx="4724400" cy="34951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0"/>
          </p:nvPr>
        </p:nvSpPr>
        <p:spPr>
          <a:xfrm>
            <a:off x="4615542" y="6000307"/>
            <a:ext cx="6291943" cy="712089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255236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 zonder kleurbal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306285" y="1277298"/>
            <a:ext cx="3476625" cy="714789"/>
          </a:xfrm>
          <a:prstGeom prst="rect">
            <a:avLst/>
          </a:prstGeom>
        </p:spPr>
        <p:txBody>
          <a:bodyPr anchor="t"/>
          <a:lstStyle>
            <a:lvl1pPr>
              <a:defRPr sz="1800">
                <a:latin typeface="+mn-lt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12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4943062" y="1277299"/>
            <a:ext cx="5964423" cy="4318016"/>
          </a:xfrm>
          <a:prstGeom prst="rect">
            <a:avLst/>
          </a:prstGeom>
        </p:spPr>
        <p:txBody>
          <a:bodyPr/>
          <a:lstStyle>
            <a:lvl1pPr marL="0" indent="0">
              <a:buNone/>
              <a:tabLst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nl-BE" dirty="0"/>
          </a:p>
        </p:txBody>
      </p:sp>
      <p:sp>
        <p:nvSpPr>
          <p:cNvPr id="13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306285" y="2049236"/>
            <a:ext cx="3476625" cy="3543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>
                <a:latin typeface="+mn-lt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615542" y="6000307"/>
            <a:ext cx="6291943" cy="712089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5948214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met kleurvl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hoek 1"/>
          <p:cNvSpPr/>
          <p:nvPr userDrawn="1"/>
        </p:nvSpPr>
        <p:spPr>
          <a:xfrm>
            <a:off x="1" y="0"/>
            <a:ext cx="6228000" cy="6858000"/>
          </a:xfrm>
          <a:custGeom>
            <a:avLst/>
            <a:gdLst>
              <a:gd name="connsiteX0" fmla="*/ 0 w 4380539"/>
              <a:gd name="connsiteY0" fmla="*/ 0 h 6858000"/>
              <a:gd name="connsiteX1" fmla="*/ 4380539 w 4380539"/>
              <a:gd name="connsiteY1" fmla="*/ 0 h 6858000"/>
              <a:gd name="connsiteX2" fmla="*/ 4380539 w 4380539"/>
              <a:gd name="connsiteY2" fmla="*/ 6858000 h 6858000"/>
              <a:gd name="connsiteX3" fmla="*/ 0 w 4380539"/>
              <a:gd name="connsiteY3" fmla="*/ 6858000 h 6858000"/>
              <a:gd name="connsiteX4" fmla="*/ 0 w 4380539"/>
              <a:gd name="connsiteY4" fmla="*/ 0 h 6858000"/>
              <a:gd name="connsiteX0" fmla="*/ 0 w 6249095"/>
              <a:gd name="connsiteY0" fmla="*/ 13252 h 6871252"/>
              <a:gd name="connsiteX1" fmla="*/ 6249095 w 6249095"/>
              <a:gd name="connsiteY1" fmla="*/ 0 h 6871252"/>
              <a:gd name="connsiteX2" fmla="*/ 4380539 w 6249095"/>
              <a:gd name="connsiteY2" fmla="*/ 6871252 h 6871252"/>
              <a:gd name="connsiteX3" fmla="*/ 0 w 6249095"/>
              <a:gd name="connsiteY3" fmla="*/ 6871252 h 6871252"/>
              <a:gd name="connsiteX4" fmla="*/ 0 w 6249095"/>
              <a:gd name="connsiteY4" fmla="*/ 13252 h 6871252"/>
              <a:gd name="connsiteX0" fmla="*/ 0 w 6249095"/>
              <a:gd name="connsiteY0" fmla="*/ 13252 h 6871252"/>
              <a:gd name="connsiteX1" fmla="*/ 6249095 w 6249095"/>
              <a:gd name="connsiteY1" fmla="*/ 0 h 6871252"/>
              <a:gd name="connsiteX2" fmla="*/ 4400778 w 6249095"/>
              <a:gd name="connsiteY2" fmla="*/ 6871252 h 6871252"/>
              <a:gd name="connsiteX3" fmla="*/ 0 w 6249095"/>
              <a:gd name="connsiteY3" fmla="*/ 6871252 h 6871252"/>
              <a:gd name="connsiteX4" fmla="*/ 0 w 6249095"/>
              <a:gd name="connsiteY4" fmla="*/ 13252 h 6871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49095" h="6871252">
                <a:moveTo>
                  <a:pt x="0" y="13252"/>
                </a:moveTo>
                <a:lnTo>
                  <a:pt x="6249095" y="0"/>
                </a:lnTo>
                <a:lnTo>
                  <a:pt x="4400778" y="6871252"/>
                </a:lnTo>
                <a:lnTo>
                  <a:pt x="0" y="6871252"/>
                </a:lnTo>
                <a:lnTo>
                  <a:pt x="0" y="13252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nl-BE" sz="1350" dirty="0">
              <a:solidFill>
                <a:srgbClr val="FFFFFF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096000" y="1122363"/>
            <a:ext cx="5035827" cy="2747272"/>
          </a:xfrm>
          <a:prstGeom prst="rect">
            <a:avLst/>
          </a:prstGeom>
        </p:spPr>
        <p:txBody>
          <a:bodyPr anchor="t"/>
          <a:lstStyle>
            <a:lvl1pPr algn="l">
              <a:defRPr sz="3300"/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096000" y="4147930"/>
            <a:ext cx="5035827" cy="216010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dirty="0"/>
              <a:t>Klik om de ondertitelstijl van het model te bewerken</a:t>
            </a:r>
            <a:endParaRPr lang="nl-BE" dirty="0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61" y="353425"/>
            <a:ext cx="2141519" cy="654623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61" y="5850137"/>
            <a:ext cx="2138635" cy="8328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643331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pagina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 userDrawn="1"/>
        </p:nvSpPr>
        <p:spPr>
          <a:xfrm>
            <a:off x="1" y="0"/>
            <a:ext cx="6228000" cy="6858000"/>
          </a:xfrm>
          <a:custGeom>
            <a:avLst/>
            <a:gdLst>
              <a:gd name="connsiteX0" fmla="*/ 0 w 4380539"/>
              <a:gd name="connsiteY0" fmla="*/ 0 h 6858000"/>
              <a:gd name="connsiteX1" fmla="*/ 4380539 w 4380539"/>
              <a:gd name="connsiteY1" fmla="*/ 0 h 6858000"/>
              <a:gd name="connsiteX2" fmla="*/ 4380539 w 4380539"/>
              <a:gd name="connsiteY2" fmla="*/ 6858000 h 6858000"/>
              <a:gd name="connsiteX3" fmla="*/ 0 w 4380539"/>
              <a:gd name="connsiteY3" fmla="*/ 6858000 h 6858000"/>
              <a:gd name="connsiteX4" fmla="*/ 0 w 4380539"/>
              <a:gd name="connsiteY4" fmla="*/ 0 h 6858000"/>
              <a:gd name="connsiteX0" fmla="*/ 0 w 6249095"/>
              <a:gd name="connsiteY0" fmla="*/ 13252 h 6871252"/>
              <a:gd name="connsiteX1" fmla="*/ 6249095 w 6249095"/>
              <a:gd name="connsiteY1" fmla="*/ 0 h 6871252"/>
              <a:gd name="connsiteX2" fmla="*/ 4380539 w 6249095"/>
              <a:gd name="connsiteY2" fmla="*/ 6871252 h 6871252"/>
              <a:gd name="connsiteX3" fmla="*/ 0 w 6249095"/>
              <a:gd name="connsiteY3" fmla="*/ 6871252 h 6871252"/>
              <a:gd name="connsiteX4" fmla="*/ 0 w 6249095"/>
              <a:gd name="connsiteY4" fmla="*/ 13252 h 6871252"/>
              <a:gd name="connsiteX0" fmla="*/ 0 w 6249095"/>
              <a:gd name="connsiteY0" fmla="*/ 13252 h 6871252"/>
              <a:gd name="connsiteX1" fmla="*/ 6249095 w 6249095"/>
              <a:gd name="connsiteY1" fmla="*/ 0 h 6871252"/>
              <a:gd name="connsiteX2" fmla="*/ 4400778 w 6249095"/>
              <a:gd name="connsiteY2" fmla="*/ 6871252 h 6871252"/>
              <a:gd name="connsiteX3" fmla="*/ 0 w 6249095"/>
              <a:gd name="connsiteY3" fmla="*/ 6871252 h 6871252"/>
              <a:gd name="connsiteX4" fmla="*/ 0 w 6249095"/>
              <a:gd name="connsiteY4" fmla="*/ 13252 h 6871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49095" h="6871252">
                <a:moveTo>
                  <a:pt x="0" y="13252"/>
                </a:moveTo>
                <a:lnTo>
                  <a:pt x="6249095" y="0"/>
                </a:lnTo>
                <a:lnTo>
                  <a:pt x="4400778" y="6871252"/>
                </a:lnTo>
                <a:lnTo>
                  <a:pt x="0" y="6871252"/>
                </a:lnTo>
                <a:lnTo>
                  <a:pt x="0" y="13252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nl-BE" sz="1350" dirty="0">
              <a:solidFill>
                <a:srgbClr val="FFFFFF"/>
              </a:solidFill>
            </a:endParaRPr>
          </a:p>
        </p:txBody>
      </p:sp>
      <p:sp>
        <p:nvSpPr>
          <p:cNvPr id="7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4380540" y="2"/>
            <a:ext cx="7811461" cy="6857999"/>
          </a:xfrm>
          <a:custGeom>
            <a:avLst/>
            <a:gdLst>
              <a:gd name="connsiteX0" fmla="*/ 0 w 12192000"/>
              <a:gd name="connsiteY0" fmla="*/ 0 h 6857999"/>
              <a:gd name="connsiteX1" fmla="*/ 12192000 w 12192000"/>
              <a:gd name="connsiteY1" fmla="*/ 0 h 6857999"/>
              <a:gd name="connsiteX2" fmla="*/ 12192000 w 12192000"/>
              <a:gd name="connsiteY2" fmla="*/ 6857999 h 6857999"/>
              <a:gd name="connsiteX3" fmla="*/ 0 w 12192000"/>
              <a:gd name="connsiteY3" fmla="*/ 6857999 h 6857999"/>
              <a:gd name="connsiteX4" fmla="*/ 0 w 12192000"/>
              <a:gd name="connsiteY4" fmla="*/ 0 h 6857999"/>
              <a:gd name="connsiteX0" fmla="*/ 6228522 w 12192000"/>
              <a:gd name="connsiteY0" fmla="*/ 0 h 6857999"/>
              <a:gd name="connsiteX1" fmla="*/ 12192000 w 12192000"/>
              <a:gd name="connsiteY1" fmla="*/ 0 h 6857999"/>
              <a:gd name="connsiteX2" fmla="*/ 12192000 w 12192000"/>
              <a:gd name="connsiteY2" fmla="*/ 6857999 h 6857999"/>
              <a:gd name="connsiteX3" fmla="*/ 0 w 12192000"/>
              <a:gd name="connsiteY3" fmla="*/ 6857999 h 6857999"/>
              <a:gd name="connsiteX4" fmla="*/ 6228522 w 12192000"/>
              <a:gd name="connsiteY4" fmla="*/ 0 h 6857999"/>
              <a:gd name="connsiteX0" fmla="*/ 1828800 w 7792278"/>
              <a:gd name="connsiteY0" fmla="*/ 0 h 6857999"/>
              <a:gd name="connsiteX1" fmla="*/ 7792278 w 7792278"/>
              <a:gd name="connsiteY1" fmla="*/ 0 h 6857999"/>
              <a:gd name="connsiteX2" fmla="*/ 7792278 w 7792278"/>
              <a:gd name="connsiteY2" fmla="*/ 6857999 h 6857999"/>
              <a:gd name="connsiteX3" fmla="*/ 0 w 7792278"/>
              <a:gd name="connsiteY3" fmla="*/ 6857999 h 6857999"/>
              <a:gd name="connsiteX4" fmla="*/ 1828800 w 7792278"/>
              <a:gd name="connsiteY4" fmla="*/ 0 h 6857999"/>
              <a:gd name="connsiteX0" fmla="*/ 1847983 w 7811461"/>
              <a:gd name="connsiteY0" fmla="*/ 0 h 6857999"/>
              <a:gd name="connsiteX1" fmla="*/ 7811461 w 7811461"/>
              <a:gd name="connsiteY1" fmla="*/ 0 h 6857999"/>
              <a:gd name="connsiteX2" fmla="*/ 7811461 w 7811461"/>
              <a:gd name="connsiteY2" fmla="*/ 6857999 h 6857999"/>
              <a:gd name="connsiteX3" fmla="*/ 0 w 7811461"/>
              <a:gd name="connsiteY3" fmla="*/ 6857999 h 6857999"/>
              <a:gd name="connsiteX4" fmla="*/ 1847983 w 7811461"/>
              <a:gd name="connsiteY4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1461" h="6857999">
                <a:moveTo>
                  <a:pt x="1847983" y="0"/>
                </a:moveTo>
                <a:lnTo>
                  <a:pt x="7811461" y="0"/>
                </a:lnTo>
                <a:lnTo>
                  <a:pt x="7811461" y="6857999"/>
                </a:lnTo>
                <a:lnTo>
                  <a:pt x="0" y="6857999"/>
                </a:lnTo>
                <a:lnTo>
                  <a:pt x="1847983" y="0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tabLst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nl-BE" dirty="0"/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61" y="353425"/>
            <a:ext cx="2141519" cy="654623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61" y="5850137"/>
            <a:ext cx="2138635" cy="8328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31489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pagina grote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 userDrawn="1"/>
        </p:nvSpPr>
        <p:spPr>
          <a:xfrm>
            <a:off x="-9056" y="-9895"/>
            <a:ext cx="5369872" cy="6872910"/>
          </a:xfrm>
          <a:custGeom>
            <a:avLst/>
            <a:gdLst>
              <a:gd name="connsiteX0" fmla="*/ 0 w 4380539"/>
              <a:gd name="connsiteY0" fmla="*/ 0 h 6858000"/>
              <a:gd name="connsiteX1" fmla="*/ 4380539 w 4380539"/>
              <a:gd name="connsiteY1" fmla="*/ 0 h 6858000"/>
              <a:gd name="connsiteX2" fmla="*/ 4380539 w 4380539"/>
              <a:gd name="connsiteY2" fmla="*/ 6858000 h 6858000"/>
              <a:gd name="connsiteX3" fmla="*/ 0 w 4380539"/>
              <a:gd name="connsiteY3" fmla="*/ 6858000 h 6858000"/>
              <a:gd name="connsiteX4" fmla="*/ 0 w 4380539"/>
              <a:gd name="connsiteY4" fmla="*/ 0 h 6858000"/>
              <a:gd name="connsiteX0" fmla="*/ 0 w 6249095"/>
              <a:gd name="connsiteY0" fmla="*/ 13252 h 6871252"/>
              <a:gd name="connsiteX1" fmla="*/ 6249095 w 6249095"/>
              <a:gd name="connsiteY1" fmla="*/ 0 h 6871252"/>
              <a:gd name="connsiteX2" fmla="*/ 4380539 w 6249095"/>
              <a:gd name="connsiteY2" fmla="*/ 6871252 h 6871252"/>
              <a:gd name="connsiteX3" fmla="*/ 0 w 6249095"/>
              <a:gd name="connsiteY3" fmla="*/ 6871252 h 6871252"/>
              <a:gd name="connsiteX4" fmla="*/ 0 w 6249095"/>
              <a:gd name="connsiteY4" fmla="*/ 13252 h 6871252"/>
              <a:gd name="connsiteX0" fmla="*/ 0 w 6249095"/>
              <a:gd name="connsiteY0" fmla="*/ 13252 h 6871252"/>
              <a:gd name="connsiteX1" fmla="*/ 6249095 w 6249095"/>
              <a:gd name="connsiteY1" fmla="*/ 0 h 6871252"/>
              <a:gd name="connsiteX2" fmla="*/ 4400778 w 6249095"/>
              <a:gd name="connsiteY2" fmla="*/ 6871252 h 6871252"/>
              <a:gd name="connsiteX3" fmla="*/ 0 w 6249095"/>
              <a:gd name="connsiteY3" fmla="*/ 6871252 h 6871252"/>
              <a:gd name="connsiteX4" fmla="*/ 0 w 6249095"/>
              <a:gd name="connsiteY4" fmla="*/ 13252 h 6871252"/>
              <a:gd name="connsiteX0" fmla="*/ 0 w 6249095"/>
              <a:gd name="connsiteY0" fmla="*/ 13252 h 6871252"/>
              <a:gd name="connsiteX1" fmla="*/ 6249095 w 6249095"/>
              <a:gd name="connsiteY1" fmla="*/ 0 h 6871252"/>
              <a:gd name="connsiteX2" fmla="*/ 4400778 w 6249095"/>
              <a:gd name="connsiteY2" fmla="*/ 6871252 h 6871252"/>
              <a:gd name="connsiteX3" fmla="*/ 0 w 6249095"/>
              <a:gd name="connsiteY3" fmla="*/ 6871252 h 6871252"/>
              <a:gd name="connsiteX4" fmla="*/ 0 w 6249095"/>
              <a:gd name="connsiteY4" fmla="*/ 13252 h 6871252"/>
              <a:gd name="connsiteX0" fmla="*/ 846920 w 6249095"/>
              <a:gd name="connsiteY0" fmla="*/ 13252 h 6871252"/>
              <a:gd name="connsiteX1" fmla="*/ 6249095 w 6249095"/>
              <a:gd name="connsiteY1" fmla="*/ 0 h 6871252"/>
              <a:gd name="connsiteX2" fmla="*/ 4400778 w 6249095"/>
              <a:gd name="connsiteY2" fmla="*/ 6871252 h 6871252"/>
              <a:gd name="connsiteX3" fmla="*/ 0 w 6249095"/>
              <a:gd name="connsiteY3" fmla="*/ 6871252 h 6871252"/>
              <a:gd name="connsiteX4" fmla="*/ 846920 w 6249095"/>
              <a:gd name="connsiteY4" fmla="*/ 13252 h 6871252"/>
              <a:gd name="connsiteX0" fmla="*/ 56461 w 5458636"/>
              <a:gd name="connsiteY0" fmla="*/ 13252 h 6871252"/>
              <a:gd name="connsiteX1" fmla="*/ 5458636 w 5458636"/>
              <a:gd name="connsiteY1" fmla="*/ 0 h 6871252"/>
              <a:gd name="connsiteX2" fmla="*/ 3610319 w 5458636"/>
              <a:gd name="connsiteY2" fmla="*/ 6871252 h 6871252"/>
              <a:gd name="connsiteX3" fmla="*/ 0 w 5458636"/>
              <a:gd name="connsiteY3" fmla="*/ 6800778 h 6871252"/>
              <a:gd name="connsiteX4" fmla="*/ 56461 w 5458636"/>
              <a:gd name="connsiteY4" fmla="*/ 13252 h 6871252"/>
              <a:gd name="connsiteX0" fmla="*/ 0 w 5402175"/>
              <a:gd name="connsiteY0" fmla="*/ 13252 h 6885347"/>
              <a:gd name="connsiteX1" fmla="*/ 5402175 w 5402175"/>
              <a:gd name="connsiteY1" fmla="*/ 0 h 6885347"/>
              <a:gd name="connsiteX2" fmla="*/ 3553858 w 5402175"/>
              <a:gd name="connsiteY2" fmla="*/ 6871252 h 6885347"/>
              <a:gd name="connsiteX3" fmla="*/ 28231 w 5402175"/>
              <a:gd name="connsiteY3" fmla="*/ 6885347 h 6885347"/>
              <a:gd name="connsiteX4" fmla="*/ 0 w 5402175"/>
              <a:gd name="connsiteY4" fmla="*/ 13252 h 6885347"/>
              <a:gd name="connsiteX0" fmla="*/ 0 w 5388060"/>
              <a:gd name="connsiteY0" fmla="*/ 0 h 6886191"/>
              <a:gd name="connsiteX1" fmla="*/ 5388060 w 5388060"/>
              <a:gd name="connsiteY1" fmla="*/ 844 h 6886191"/>
              <a:gd name="connsiteX2" fmla="*/ 3539743 w 5388060"/>
              <a:gd name="connsiteY2" fmla="*/ 6872096 h 6886191"/>
              <a:gd name="connsiteX3" fmla="*/ 14116 w 5388060"/>
              <a:gd name="connsiteY3" fmla="*/ 6886191 h 6886191"/>
              <a:gd name="connsiteX4" fmla="*/ 0 w 5388060"/>
              <a:gd name="connsiteY4" fmla="*/ 0 h 6886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8060" h="6886191">
                <a:moveTo>
                  <a:pt x="0" y="0"/>
                </a:moveTo>
                <a:lnTo>
                  <a:pt x="5388060" y="844"/>
                </a:lnTo>
                <a:lnTo>
                  <a:pt x="3539743" y="6872096"/>
                </a:lnTo>
                <a:lnTo>
                  <a:pt x="14116" y="6886191"/>
                </a:lnTo>
                <a:cubicBezTo>
                  <a:pt x="9411" y="4590794"/>
                  <a:pt x="4705" y="2295397"/>
                  <a:pt x="0" y="0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nl-BE" sz="1350" dirty="0">
              <a:solidFill>
                <a:srgbClr val="FFFFFF"/>
              </a:solidFill>
            </a:endParaRPr>
          </a:p>
        </p:txBody>
      </p:sp>
      <p:sp>
        <p:nvSpPr>
          <p:cNvPr id="7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520473" y="1"/>
            <a:ext cx="8698700" cy="6876106"/>
          </a:xfrm>
          <a:custGeom>
            <a:avLst/>
            <a:gdLst>
              <a:gd name="connsiteX0" fmla="*/ 0 w 12192000"/>
              <a:gd name="connsiteY0" fmla="*/ 0 h 6857999"/>
              <a:gd name="connsiteX1" fmla="*/ 12192000 w 12192000"/>
              <a:gd name="connsiteY1" fmla="*/ 0 h 6857999"/>
              <a:gd name="connsiteX2" fmla="*/ 12192000 w 12192000"/>
              <a:gd name="connsiteY2" fmla="*/ 6857999 h 6857999"/>
              <a:gd name="connsiteX3" fmla="*/ 0 w 12192000"/>
              <a:gd name="connsiteY3" fmla="*/ 6857999 h 6857999"/>
              <a:gd name="connsiteX4" fmla="*/ 0 w 12192000"/>
              <a:gd name="connsiteY4" fmla="*/ 0 h 6857999"/>
              <a:gd name="connsiteX0" fmla="*/ 6228522 w 12192000"/>
              <a:gd name="connsiteY0" fmla="*/ 0 h 6857999"/>
              <a:gd name="connsiteX1" fmla="*/ 12192000 w 12192000"/>
              <a:gd name="connsiteY1" fmla="*/ 0 h 6857999"/>
              <a:gd name="connsiteX2" fmla="*/ 12192000 w 12192000"/>
              <a:gd name="connsiteY2" fmla="*/ 6857999 h 6857999"/>
              <a:gd name="connsiteX3" fmla="*/ 0 w 12192000"/>
              <a:gd name="connsiteY3" fmla="*/ 6857999 h 6857999"/>
              <a:gd name="connsiteX4" fmla="*/ 6228522 w 12192000"/>
              <a:gd name="connsiteY4" fmla="*/ 0 h 6857999"/>
              <a:gd name="connsiteX0" fmla="*/ 1828800 w 7792278"/>
              <a:gd name="connsiteY0" fmla="*/ 0 h 6857999"/>
              <a:gd name="connsiteX1" fmla="*/ 7792278 w 7792278"/>
              <a:gd name="connsiteY1" fmla="*/ 0 h 6857999"/>
              <a:gd name="connsiteX2" fmla="*/ 7792278 w 7792278"/>
              <a:gd name="connsiteY2" fmla="*/ 6857999 h 6857999"/>
              <a:gd name="connsiteX3" fmla="*/ 0 w 7792278"/>
              <a:gd name="connsiteY3" fmla="*/ 6857999 h 6857999"/>
              <a:gd name="connsiteX4" fmla="*/ 1828800 w 7792278"/>
              <a:gd name="connsiteY4" fmla="*/ 0 h 6857999"/>
              <a:gd name="connsiteX0" fmla="*/ 1847983 w 7811461"/>
              <a:gd name="connsiteY0" fmla="*/ 0 h 6857999"/>
              <a:gd name="connsiteX1" fmla="*/ 7811461 w 7811461"/>
              <a:gd name="connsiteY1" fmla="*/ 0 h 6857999"/>
              <a:gd name="connsiteX2" fmla="*/ 7811461 w 7811461"/>
              <a:gd name="connsiteY2" fmla="*/ 6857999 h 6857999"/>
              <a:gd name="connsiteX3" fmla="*/ 0 w 7811461"/>
              <a:gd name="connsiteY3" fmla="*/ 6857999 h 6857999"/>
              <a:gd name="connsiteX4" fmla="*/ 1847983 w 7811461"/>
              <a:gd name="connsiteY4" fmla="*/ 0 h 6857999"/>
              <a:gd name="connsiteX0" fmla="*/ 1847983 w 8698700"/>
              <a:gd name="connsiteY0" fmla="*/ 0 h 6876106"/>
              <a:gd name="connsiteX1" fmla="*/ 7811461 w 8698700"/>
              <a:gd name="connsiteY1" fmla="*/ 0 h 6876106"/>
              <a:gd name="connsiteX2" fmla="*/ 8698700 w 8698700"/>
              <a:gd name="connsiteY2" fmla="*/ 6876106 h 6876106"/>
              <a:gd name="connsiteX3" fmla="*/ 0 w 8698700"/>
              <a:gd name="connsiteY3" fmla="*/ 6857999 h 6876106"/>
              <a:gd name="connsiteX4" fmla="*/ 1847983 w 8698700"/>
              <a:gd name="connsiteY4" fmla="*/ 0 h 6876106"/>
              <a:gd name="connsiteX0" fmla="*/ 1847983 w 8698700"/>
              <a:gd name="connsiteY0" fmla="*/ 18107 h 6894213"/>
              <a:gd name="connsiteX1" fmla="*/ 8689647 w 8698700"/>
              <a:gd name="connsiteY1" fmla="*/ 0 h 6894213"/>
              <a:gd name="connsiteX2" fmla="*/ 8698700 w 8698700"/>
              <a:gd name="connsiteY2" fmla="*/ 6894213 h 6894213"/>
              <a:gd name="connsiteX3" fmla="*/ 0 w 8698700"/>
              <a:gd name="connsiteY3" fmla="*/ 6876106 h 6894213"/>
              <a:gd name="connsiteX4" fmla="*/ 1847983 w 8698700"/>
              <a:gd name="connsiteY4" fmla="*/ 18107 h 6894213"/>
              <a:gd name="connsiteX0" fmla="*/ 1847983 w 8698700"/>
              <a:gd name="connsiteY0" fmla="*/ 0 h 6876106"/>
              <a:gd name="connsiteX1" fmla="*/ 8689647 w 8698700"/>
              <a:gd name="connsiteY1" fmla="*/ 0 h 6876106"/>
              <a:gd name="connsiteX2" fmla="*/ 8698700 w 8698700"/>
              <a:gd name="connsiteY2" fmla="*/ 6876106 h 6876106"/>
              <a:gd name="connsiteX3" fmla="*/ 0 w 8698700"/>
              <a:gd name="connsiteY3" fmla="*/ 6857999 h 6876106"/>
              <a:gd name="connsiteX4" fmla="*/ 1847983 w 8698700"/>
              <a:gd name="connsiteY4" fmla="*/ 0 h 6876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98700" h="6876106">
                <a:moveTo>
                  <a:pt x="1847983" y="0"/>
                </a:moveTo>
                <a:lnTo>
                  <a:pt x="8689647" y="0"/>
                </a:lnTo>
                <a:cubicBezTo>
                  <a:pt x="8692665" y="2298071"/>
                  <a:pt x="8695682" y="4578035"/>
                  <a:pt x="8698700" y="6876106"/>
                </a:cubicBezTo>
                <a:lnTo>
                  <a:pt x="0" y="6857999"/>
                </a:lnTo>
                <a:lnTo>
                  <a:pt x="1847983" y="0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tabLst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nl-BE" dirty="0"/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61" y="353425"/>
            <a:ext cx="2141519" cy="654623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61" y="5850137"/>
            <a:ext cx="2138635" cy="8328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675381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 of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02027" y="1272211"/>
            <a:ext cx="9594573" cy="1140855"/>
          </a:xfrm>
          <a:prstGeom prst="rect">
            <a:avLst/>
          </a:prstGeom>
        </p:spPr>
        <p:txBody>
          <a:bodyPr/>
          <a:lstStyle>
            <a:lvl1pPr>
              <a:defRPr sz="3300" b="1"/>
            </a:lvl1pPr>
          </a:lstStyle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02027" y="2706624"/>
            <a:ext cx="9594573" cy="2881376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50"/>
            </a:lvl2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615542" y="6000307"/>
            <a:ext cx="6291943" cy="712089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8949504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302027" y="1272211"/>
            <a:ext cx="9594573" cy="1140855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10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302027" y="2706624"/>
            <a:ext cx="9594573" cy="28813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>
                <a:latin typeface="+mn-lt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615542" y="6000307"/>
            <a:ext cx="6291943" cy="712089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7977383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1306285" y="1272210"/>
            <a:ext cx="9601200" cy="4315791"/>
          </a:xfrm>
          <a:prstGeom prst="rect">
            <a:avLst/>
          </a:prstGeom>
        </p:spPr>
        <p:txBody>
          <a:bodyPr/>
          <a:lstStyle>
            <a:lvl5pPr marL="13716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615542" y="6000307"/>
            <a:ext cx="6291943" cy="712089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4727991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306285" y="1272209"/>
            <a:ext cx="4691291" cy="59786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1306285" y="2092897"/>
            <a:ext cx="4691291" cy="34951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272209"/>
            <a:ext cx="4735285" cy="59786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092897"/>
            <a:ext cx="4735285" cy="34951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0"/>
          </p:nvPr>
        </p:nvSpPr>
        <p:spPr>
          <a:xfrm>
            <a:off x="4615542" y="6000307"/>
            <a:ext cx="6291943" cy="712089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456858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pagina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 userDrawn="1"/>
        </p:nvSpPr>
        <p:spPr>
          <a:xfrm>
            <a:off x="1" y="0"/>
            <a:ext cx="6228000" cy="6858000"/>
          </a:xfrm>
          <a:custGeom>
            <a:avLst/>
            <a:gdLst>
              <a:gd name="connsiteX0" fmla="*/ 0 w 4380539"/>
              <a:gd name="connsiteY0" fmla="*/ 0 h 6858000"/>
              <a:gd name="connsiteX1" fmla="*/ 4380539 w 4380539"/>
              <a:gd name="connsiteY1" fmla="*/ 0 h 6858000"/>
              <a:gd name="connsiteX2" fmla="*/ 4380539 w 4380539"/>
              <a:gd name="connsiteY2" fmla="*/ 6858000 h 6858000"/>
              <a:gd name="connsiteX3" fmla="*/ 0 w 4380539"/>
              <a:gd name="connsiteY3" fmla="*/ 6858000 h 6858000"/>
              <a:gd name="connsiteX4" fmla="*/ 0 w 4380539"/>
              <a:gd name="connsiteY4" fmla="*/ 0 h 6858000"/>
              <a:gd name="connsiteX0" fmla="*/ 0 w 6249095"/>
              <a:gd name="connsiteY0" fmla="*/ 13252 h 6871252"/>
              <a:gd name="connsiteX1" fmla="*/ 6249095 w 6249095"/>
              <a:gd name="connsiteY1" fmla="*/ 0 h 6871252"/>
              <a:gd name="connsiteX2" fmla="*/ 4380539 w 6249095"/>
              <a:gd name="connsiteY2" fmla="*/ 6871252 h 6871252"/>
              <a:gd name="connsiteX3" fmla="*/ 0 w 6249095"/>
              <a:gd name="connsiteY3" fmla="*/ 6871252 h 6871252"/>
              <a:gd name="connsiteX4" fmla="*/ 0 w 6249095"/>
              <a:gd name="connsiteY4" fmla="*/ 13252 h 6871252"/>
              <a:gd name="connsiteX0" fmla="*/ 0 w 6249095"/>
              <a:gd name="connsiteY0" fmla="*/ 13252 h 6871252"/>
              <a:gd name="connsiteX1" fmla="*/ 6249095 w 6249095"/>
              <a:gd name="connsiteY1" fmla="*/ 0 h 6871252"/>
              <a:gd name="connsiteX2" fmla="*/ 4400778 w 6249095"/>
              <a:gd name="connsiteY2" fmla="*/ 6871252 h 6871252"/>
              <a:gd name="connsiteX3" fmla="*/ 0 w 6249095"/>
              <a:gd name="connsiteY3" fmla="*/ 6871252 h 6871252"/>
              <a:gd name="connsiteX4" fmla="*/ 0 w 6249095"/>
              <a:gd name="connsiteY4" fmla="*/ 13252 h 6871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49095" h="6871252">
                <a:moveTo>
                  <a:pt x="0" y="13252"/>
                </a:moveTo>
                <a:lnTo>
                  <a:pt x="6249095" y="0"/>
                </a:lnTo>
                <a:lnTo>
                  <a:pt x="4400778" y="6871252"/>
                </a:lnTo>
                <a:lnTo>
                  <a:pt x="0" y="6871252"/>
                </a:lnTo>
                <a:lnTo>
                  <a:pt x="0" y="13252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 dirty="0"/>
          </a:p>
        </p:txBody>
      </p:sp>
      <p:sp>
        <p:nvSpPr>
          <p:cNvPr id="7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4380540" y="2"/>
            <a:ext cx="7811461" cy="6857999"/>
          </a:xfrm>
          <a:custGeom>
            <a:avLst/>
            <a:gdLst>
              <a:gd name="connsiteX0" fmla="*/ 0 w 12192000"/>
              <a:gd name="connsiteY0" fmla="*/ 0 h 6857999"/>
              <a:gd name="connsiteX1" fmla="*/ 12192000 w 12192000"/>
              <a:gd name="connsiteY1" fmla="*/ 0 h 6857999"/>
              <a:gd name="connsiteX2" fmla="*/ 12192000 w 12192000"/>
              <a:gd name="connsiteY2" fmla="*/ 6857999 h 6857999"/>
              <a:gd name="connsiteX3" fmla="*/ 0 w 12192000"/>
              <a:gd name="connsiteY3" fmla="*/ 6857999 h 6857999"/>
              <a:gd name="connsiteX4" fmla="*/ 0 w 12192000"/>
              <a:gd name="connsiteY4" fmla="*/ 0 h 6857999"/>
              <a:gd name="connsiteX0" fmla="*/ 6228522 w 12192000"/>
              <a:gd name="connsiteY0" fmla="*/ 0 h 6857999"/>
              <a:gd name="connsiteX1" fmla="*/ 12192000 w 12192000"/>
              <a:gd name="connsiteY1" fmla="*/ 0 h 6857999"/>
              <a:gd name="connsiteX2" fmla="*/ 12192000 w 12192000"/>
              <a:gd name="connsiteY2" fmla="*/ 6857999 h 6857999"/>
              <a:gd name="connsiteX3" fmla="*/ 0 w 12192000"/>
              <a:gd name="connsiteY3" fmla="*/ 6857999 h 6857999"/>
              <a:gd name="connsiteX4" fmla="*/ 6228522 w 12192000"/>
              <a:gd name="connsiteY4" fmla="*/ 0 h 6857999"/>
              <a:gd name="connsiteX0" fmla="*/ 1828800 w 7792278"/>
              <a:gd name="connsiteY0" fmla="*/ 0 h 6857999"/>
              <a:gd name="connsiteX1" fmla="*/ 7792278 w 7792278"/>
              <a:gd name="connsiteY1" fmla="*/ 0 h 6857999"/>
              <a:gd name="connsiteX2" fmla="*/ 7792278 w 7792278"/>
              <a:gd name="connsiteY2" fmla="*/ 6857999 h 6857999"/>
              <a:gd name="connsiteX3" fmla="*/ 0 w 7792278"/>
              <a:gd name="connsiteY3" fmla="*/ 6857999 h 6857999"/>
              <a:gd name="connsiteX4" fmla="*/ 1828800 w 7792278"/>
              <a:gd name="connsiteY4" fmla="*/ 0 h 6857999"/>
              <a:gd name="connsiteX0" fmla="*/ 1847983 w 7811461"/>
              <a:gd name="connsiteY0" fmla="*/ 0 h 6857999"/>
              <a:gd name="connsiteX1" fmla="*/ 7811461 w 7811461"/>
              <a:gd name="connsiteY1" fmla="*/ 0 h 6857999"/>
              <a:gd name="connsiteX2" fmla="*/ 7811461 w 7811461"/>
              <a:gd name="connsiteY2" fmla="*/ 6857999 h 6857999"/>
              <a:gd name="connsiteX3" fmla="*/ 0 w 7811461"/>
              <a:gd name="connsiteY3" fmla="*/ 6857999 h 6857999"/>
              <a:gd name="connsiteX4" fmla="*/ 1847983 w 7811461"/>
              <a:gd name="connsiteY4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1461" h="6857999">
                <a:moveTo>
                  <a:pt x="1847983" y="0"/>
                </a:moveTo>
                <a:lnTo>
                  <a:pt x="7811461" y="0"/>
                </a:lnTo>
                <a:lnTo>
                  <a:pt x="7811461" y="6857999"/>
                </a:lnTo>
                <a:lnTo>
                  <a:pt x="0" y="6857999"/>
                </a:lnTo>
                <a:lnTo>
                  <a:pt x="1847983" y="0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tabLst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nl-BE" dirty="0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723" y="353424"/>
            <a:ext cx="2855357" cy="654623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724" y="5850137"/>
            <a:ext cx="2851513" cy="8328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900368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ussenpagina grote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 userDrawn="1"/>
        </p:nvSpPr>
        <p:spPr>
          <a:xfrm>
            <a:off x="-9056" y="-9895"/>
            <a:ext cx="5369872" cy="6872910"/>
          </a:xfrm>
          <a:custGeom>
            <a:avLst/>
            <a:gdLst>
              <a:gd name="connsiteX0" fmla="*/ 0 w 4380539"/>
              <a:gd name="connsiteY0" fmla="*/ 0 h 6858000"/>
              <a:gd name="connsiteX1" fmla="*/ 4380539 w 4380539"/>
              <a:gd name="connsiteY1" fmla="*/ 0 h 6858000"/>
              <a:gd name="connsiteX2" fmla="*/ 4380539 w 4380539"/>
              <a:gd name="connsiteY2" fmla="*/ 6858000 h 6858000"/>
              <a:gd name="connsiteX3" fmla="*/ 0 w 4380539"/>
              <a:gd name="connsiteY3" fmla="*/ 6858000 h 6858000"/>
              <a:gd name="connsiteX4" fmla="*/ 0 w 4380539"/>
              <a:gd name="connsiteY4" fmla="*/ 0 h 6858000"/>
              <a:gd name="connsiteX0" fmla="*/ 0 w 6249095"/>
              <a:gd name="connsiteY0" fmla="*/ 13252 h 6871252"/>
              <a:gd name="connsiteX1" fmla="*/ 6249095 w 6249095"/>
              <a:gd name="connsiteY1" fmla="*/ 0 h 6871252"/>
              <a:gd name="connsiteX2" fmla="*/ 4380539 w 6249095"/>
              <a:gd name="connsiteY2" fmla="*/ 6871252 h 6871252"/>
              <a:gd name="connsiteX3" fmla="*/ 0 w 6249095"/>
              <a:gd name="connsiteY3" fmla="*/ 6871252 h 6871252"/>
              <a:gd name="connsiteX4" fmla="*/ 0 w 6249095"/>
              <a:gd name="connsiteY4" fmla="*/ 13252 h 6871252"/>
              <a:gd name="connsiteX0" fmla="*/ 0 w 6249095"/>
              <a:gd name="connsiteY0" fmla="*/ 13252 h 6871252"/>
              <a:gd name="connsiteX1" fmla="*/ 6249095 w 6249095"/>
              <a:gd name="connsiteY1" fmla="*/ 0 h 6871252"/>
              <a:gd name="connsiteX2" fmla="*/ 4400778 w 6249095"/>
              <a:gd name="connsiteY2" fmla="*/ 6871252 h 6871252"/>
              <a:gd name="connsiteX3" fmla="*/ 0 w 6249095"/>
              <a:gd name="connsiteY3" fmla="*/ 6871252 h 6871252"/>
              <a:gd name="connsiteX4" fmla="*/ 0 w 6249095"/>
              <a:gd name="connsiteY4" fmla="*/ 13252 h 6871252"/>
              <a:gd name="connsiteX0" fmla="*/ 0 w 6249095"/>
              <a:gd name="connsiteY0" fmla="*/ 13252 h 6871252"/>
              <a:gd name="connsiteX1" fmla="*/ 6249095 w 6249095"/>
              <a:gd name="connsiteY1" fmla="*/ 0 h 6871252"/>
              <a:gd name="connsiteX2" fmla="*/ 4400778 w 6249095"/>
              <a:gd name="connsiteY2" fmla="*/ 6871252 h 6871252"/>
              <a:gd name="connsiteX3" fmla="*/ 0 w 6249095"/>
              <a:gd name="connsiteY3" fmla="*/ 6871252 h 6871252"/>
              <a:gd name="connsiteX4" fmla="*/ 0 w 6249095"/>
              <a:gd name="connsiteY4" fmla="*/ 13252 h 6871252"/>
              <a:gd name="connsiteX0" fmla="*/ 846920 w 6249095"/>
              <a:gd name="connsiteY0" fmla="*/ 13252 h 6871252"/>
              <a:gd name="connsiteX1" fmla="*/ 6249095 w 6249095"/>
              <a:gd name="connsiteY1" fmla="*/ 0 h 6871252"/>
              <a:gd name="connsiteX2" fmla="*/ 4400778 w 6249095"/>
              <a:gd name="connsiteY2" fmla="*/ 6871252 h 6871252"/>
              <a:gd name="connsiteX3" fmla="*/ 0 w 6249095"/>
              <a:gd name="connsiteY3" fmla="*/ 6871252 h 6871252"/>
              <a:gd name="connsiteX4" fmla="*/ 846920 w 6249095"/>
              <a:gd name="connsiteY4" fmla="*/ 13252 h 6871252"/>
              <a:gd name="connsiteX0" fmla="*/ 56461 w 5458636"/>
              <a:gd name="connsiteY0" fmla="*/ 13252 h 6871252"/>
              <a:gd name="connsiteX1" fmla="*/ 5458636 w 5458636"/>
              <a:gd name="connsiteY1" fmla="*/ 0 h 6871252"/>
              <a:gd name="connsiteX2" fmla="*/ 3610319 w 5458636"/>
              <a:gd name="connsiteY2" fmla="*/ 6871252 h 6871252"/>
              <a:gd name="connsiteX3" fmla="*/ 0 w 5458636"/>
              <a:gd name="connsiteY3" fmla="*/ 6800778 h 6871252"/>
              <a:gd name="connsiteX4" fmla="*/ 56461 w 5458636"/>
              <a:gd name="connsiteY4" fmla="*/ 13252 h 6871252"/>
              <a:gd name="connsiteX0" fmla="*/ 0 w 5402175"/>
              <a:gd name="connsiteY0" fmla="*/ 13252 h 6885347"/>
              <a:gd name="connsiteX1" fmla="*/ 5402175 w 5402175"/>
              <a:gd name="connsiteY1" fmla="*/ 0 h 6885347"/>
              <a:gd name="connsiteX2" fmla="*/ 3553858 w 5402175"/>
              <a:gd name="connsiteY2" fmla="*/ 6871252 h 6885347"/>
              <a:gd name="connsiteX3" fmla="*/ 28231 w 5402175"/>
              <a:gd name="connsiteY3" fmla="*/ 6885347 h 6885347"/>
              <a:gd name="connsiteX4" fmla="*/ 0 w 5402175"/>
              <a:gd name="connsiteY4" fmla="*/ 13252 h 6885347"/>
              <a:gd name="connsiteX0" fmla="*/ 0 w 5388060"/>
              <a:gd name="connsiteY0" fmla="*/ 0 h 6886191"/>
              <a:gd name="connsiteX1" fmla="*/ 5388060 w 5388060"/>
              <a:gd name="connsiteY1" fmla="*/ 844 h 6886191"/>
              <a:gd name="connsiteX2" fmla="*/ 3539743 w 5388060"/>
              <a:gd name="connsiteY2" fmla="*/ 6872096 h 6886191"/>
              <a:gd name="connsiteX3" fmla="*/ 14116 w 5388060"/>
              <a:gd name="connsiteY3" fmla="*/ 6886191 h 6886191"/>
              <a:gd name="connsiteX4" fmla="*/ 0 w 5388060"/>
              <a:gd name="connsiteY4" fmla="*/ 0 h 6886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8060" h="6886191">
                <a:moveTo>
                  <a:pt x="0" y="0"/>
                </a:moveTo>
                <a:lnTo>
                  <a:pt x="5388060" y="844"/>
                </a:lnTo>
                <a:lnTo>
                  <a:pt x="3539743" y="6872096"/>
                </a:lnTo>
                <a:lnTo>
                  <a:pt x="14116" y="6886191"/>
                </a:lnTo>
                <a:cubicBezTo>
                  <a:pt x="9411" y="4590794"/>
                  <a:pt x="4705" y="2295397"/>
                  <a:pt x="0" y="0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nl-BE" sz="1350" dirty="0">
              <a:solidFill>
                <a:srgbClr val="FFFFFF"/>
              </a:solidFill>
            </a:endParaRPr>
          </a:p>
        </p:txBody>
      </p:sp>
      <p:sp>
        <p:nvSpPr>
          <p:cNvPr id="7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520473" y="1"/>
            <a:ext cx="8698700" cy="6876106"/>
          </a:xfrm>
          <a:custGeom>
            <a:avLst/>
            <a:gdLst>
              <a:gd name="connsiteX0" fmla="*/ 0 w 12192000"/>
              <a:gd name="connsiteY0" fmla="*/ 0 h 6857999"/>
              <a:gd name="connsiteX1" fmla="*/ 12192000 w 12192000"/>
              <a:gd name="connsiteY1" fmla="*/ 0 h 6857999"/>
              <a:gd name="connsiteX2" fmla="*/ 12192000 w 12192000"/>
              <a:gd name="connsiteY2" fmla="*/ 6857999 h 6857999"/>
              <a:gd name="connsiteX3" fmla="*/ 0 w 12192000"/>
              <a:gd name="connsiteY3" fmla="*/ 6857999 h 6857999"/>
              <a:gd name="connsiteX4" fmla="*/ 0 w 12192000"/>
              <a:gd name="connsiteY4" fmla="*/ 0 h 6857999"/>
              <a:gd name="connsiteX0" fmla="*/ 6228522 w 12192000"/>
              <a:gd name="connsiteY0" fmla="*/ 0 h 6857999"/>
              <a:gd name="connsiteX1" fmla="*/ 12192000 w 12192000"/>
              <a:gd name="connsiteY1" fmla="*/ 0 h 6857999"/>
              <a:gd name="connsiteX2" fmla="*/ 12192000 w 12192000"/>
              <a:gd name="connsiteY2" fmla="*/ 6857999 h 6857999"/>
              <a:gd name="connsiteX3" fmla="*/ 0 w 12192000"/>
              <a:gd name="connsiteY3" fmla="*/ 6857999 h 6857999"/>
              <a:gd name="connsiteX4" fmla="*/ 6228522 w 12192000"/>
              <a:gd name="connsiteY4" fmla="*/ 0 h 6857999"/>
              <a:gd name="connsiteX0" fmla="*/ 1828800 w 7792278"/>
              <a:gd name="connsiteY0" fmla="*/ 0 h 6857999"/>
              <a:gd name="connsiteX1" fmla="*/ 7792278 w 7792278"/>
              <a:gd name="connsiteY1" fmla="*/ 0 h 6857999"/>
              <a:gd name="connsiteX2" fmla="*/ 7792278 w 7792278"/>
              <a:gd name="connsiteY2" fmla="*/ 6857999 h 6857999"/>
              <a:gd name="connsiteX3" fmla="*/ 0 w 7792278"/>
              <a:gd name="connsiteY3" fmla="*/ 6857999 h 6857999"/>
              <a:gd name="connsiteX4" fmla="*/ 1828800 w 7792278"/>
              <a:gd name="connsiteY4" fmla="*/ 0 h 6857999"/>
              <a:gd name="connsiteX0" fmla="*/ 1847983 w 7811461"/>
              <a:gd name="connsiteY0" fmla="*/ 0 h 6857999"/>
              <a:gd name="connsiteX1" fmla="*/ 7811461 w 7811461"/>
              <a:gd name="connsiteY1" fmla="*/ 0 h 6857999"/>
              <a:gd name="connsiteX2" fmla="*/ 7811461 w 7811461"/>
              <a:gd name="connsiteY2" fmla="*/ 6857999 h 6857999"/>
              <a:gd name="connsiteX3" fmla="*/ 0 w 7811461"/>
              <a:gd name="connsiteY3" fmla="*/ 6857999 h 6857999"/>
              <a:gd name="connsiteX4" fmla="*/ 1847983 w 7811461"/>
              <a:gd name="connsiteY4" fmla="*/ 0 h 6857999"/>
              <a:gd name="connsiteX0" fmla="*/ 1847983 w 8698700"/>
              <a:gd name="connsiteY0" fmla="*/ 0 h 6876106"/>
              <a:gd name="connsiteX1" fmla="*/ 7811461 w 8698700"/>
              <a:gd name="connsiteY1" fmla="*/ 0 h 6876106"/>
              <a:gd name="connsiteX2" fmla="*/ 8698700 w 8698700"/>
              <a:gd name="connsiteY2" fmla="*/ 6876106 h 6876106"/>
              <a:gd name="connsiteX3" fmla="*/ 0 w 8698700"/>
              <a:gd name="connsiteY3" fmla="*/ 6857999 h 6876106"/>
              <a:gd name="connsiteX4" fmla="*/ 1847983 w 8698700"/>
              <a:gd name="connsiteY4" fmla="*/ 0 h 6876106"/>
              <a:gd name="connsiteX0" fmla="*/ 1847983 w 8698700"/>
              <a:gd name="connsiteY0" fmla="*/ 18107 h 6894213"/>
              <a:gd name="connsiteX1" fmla="*/ 8689647 w 8698700"/>
              <a:gd name="connsiteY1" fmla="*/ 0 h 6894213"/>
              <a:gd name="connsiteX2" fmla="*/ 8698700 w 8698700"/>
              <a:gd name="connsiteY2" fmla="*/ 6894213 h 6894213"/>
              <a:gd name="connsiteX3" fmla="*/ 0 w 8698700"/>
              <a:gd name="connsiteY3" fmla="*/ 6876106 h 6894213"/>
              <a:gd name="connsiteX4" fmla="*/ 1847983 w 8698700"/>
              <a:gd name="connsiteY4" fmla="*/ 18107 h 6894213"/>
              <a:gd name="connsiteX0" fmla="*/ 1847983 w 8698700"/>
              <a:gd name="connsiteY0" fmla="*/ 0 h 6876106"/>
              <a:gd name="connsiteX1" fmla="*/ 8689647 w 8698700"/>
              <a:gd name="connsiteY1" fmla="*/ 0 h 6876106"/>
              <a:gd name="connsiteX2" fmla="*/ 8698700 w 8698700"/>
              <a:gd name="connsiteY2" fmla="*/ 6876106 h 6876106"/>
              <a:gd name="connsiteX3" fmla="*/ 0 w 8698700"/>
              <a:gd name="connsiteY3" fmla="*/ 6857999 h 6876106"/>
              <a:gd name="connsiteX4" fmla="*/ 1847983 w 8698700"/>
              <a:gd name="connsiteY4" fmla="*/ 0 h 6876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98700" h="6876106">
                <a:moveTo>
                  <a:pt x="1847983" y="0"/>
                </a:moveTo>
                <a:lnTo>
                  <a:pt x="8689647" y="0"/>
                </a:lnTo>
                <a:cubicBezTo>
                  <a:pt x="8692665" y="2298071"/>
                  <a:pt x="8695682" y="4578035"/>
                  <a:pt x="8698700" y="6876106"/>
                </a:cubicBezTo>
                <a:lnTo>
                  <a:pt x="0" y="6857999"/>
                </a:lnTo>
                <a:lnTo>
                  <a:pt x="1847983" y="0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tabLst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nl-BE" dirty="0"/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61" y="353425"/>
            <a:ext cx="2141519" cy="654623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61" y="5850137"/>
            <a:ext cx="2138635" cy="8328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45950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ussenpagina grote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 userDrawn="1"/>
        </p:nvSpPr>
        <p:spPr>
          <a:xfrm>
            <a:off x="-9056" y="-9895"/>
            <a:ext cx="5369872" cy="6872910"/>
          </a:xfrm>
          <a:custGeom>
            <a:avLst/>
            <a:gdLst>
              <a:gd name="connsiteX0" fmla="*/ 0 w 4380539"/>
              <a:gd name="connsiteY0" fmla="*/ 0 h 6858000"/>
              <a:gd name="connsiteX1" fmla="*/ 4380539 w 4380539"/>
              <a:gd name="connsiteY1" fmla="*/ 0 h 6858000"/>
              <a:gd name="connsiteX2" fmla="*/ 4380539 w 4380539"/>
              <a:gd name="connsiteY2" fmla="*/ 6858000 h 6858000"/>
              <a:gd name="connsiteX3" fmla="*/ 0 w 4380539"/>
              <a:gd name="connsiteY3" fmla="*/ 6858000 h 6858000"/>
              <a:gd name="connsiteX4" fmla="*/ 0 w 4380539"/>
              <a:gd name="connsiteY4" fmla="*/ 0 h 6858000"/>
              <a:gd name="connsiteX0" fmla="*/ 0 w 6249095"/>
              <a:gd name="connsiteY0" fmla="*/ 13252 h 6871252"/>
              <a:gd name="connsiteX1" fmla="*/ 6249095 w 6249095"/>
              <a:gd name="connsiteY1" fmla="*/ 0 h 6871252"/>
              <a:gd name="connsiteX2" fmla="*/ 4380539 w 6249095"/>
              <a:gd name="connsiteY2" fmla="*/ 6871252 h 6871252"/>
              <a:gd name="connsiteX3" fmla="*/ 0 w 6249095"/>
              <a:gd name="connsiteY3" fmla="*/ 6871252 h 6871252"/>
              <a:gd name="connsiteX4" fmla="*/ 0 w 6249095"/>
              <a:gd name="connsiteY4" fmla="*/ 13252 h 6871252"/>
              <a:gd name="connsiteX0" fmla="*/ 0 w 6249095"/>
              <a:gd name="connsiteY0" fmla="*/ 13252 h 6871252"/>
              <a:gd name="connsiteX1" fmla="*/ 6249095 w 6249095"/>
              <a:gd name="connsiteY1" fmla="*/ 0 h 6871252"/>
              <a:gd name="connsiteX2" fmla="*/ 4400778 w 6249095"/>
              <a:gd name="connsiteY2" fmla="*/ 6871252 h 6871252"/>
              <a:gd name="connsiteX3" fmla="*/ 0 w 6249095"/>
              <a:gd name="connsiteY3" fmla="*/ 6871252 h 6871252"/>
              <a:gd name="connsiteX4" fmla="*/ 0 w 6249095"/>
              <a:gd name="connsiteY4" fmla="*/ 13252 h 6871252"/>
              <a:gd name="connsiteX0" fmla="*/ 0 w 6249095"/>
              <a:gd name="connsiteY0" fmla="*/ 13252 h 6871252"/>
              <a:gd name="connsiteX1" fmla="*/ 6249095 w 6249095"/>
              <a:gd name="connsiteY1" fmla="*/ 0 h 6871252"/>
              <a:gd name="connsiteX2" fmla="*/ 4400778 w 6249095"/>
              <a:gd name="connsiteY2" fmla="*/ 6871252 h 6871252"/>
              <a:gd name="connsiteX3" fmla="*/ 0 w 6249095"/>
              <a:gd name="connsiteY3" fmla="*/ 6871252 h 6871252"/>
              <a:gd name="connsiteX4" fmla="*/ 0 w 6249095"/>
              <a:gd name="connsiteY4" fmla="*/ 13252 h 6871252"/>
              <a:gd name="connsiteX0" fmla="*/ 846920 w 6249095"/>
              <a:gd name="connsiteY0" fmla="*/ 13252 h 6871252"/>
              <a:gd name="connsiteX1" fmla="*/ 6249095 w 6249095"/>
              <a:gd name="connsiteY1" fmla="*/ 0 h 6871252"/>
              <a:gd name="connsiteX2" fmla="*/ 4400778 w 6249095"/>
              <a:gd name="connsiteY2" fmla="*/ 6871252 h 6871252"/>
              <a:gd name="connsiteX3" fmla="*/ 0 w 6249095"/>
              <a:gd name="connsiteY3" fmla="*/ 6871252 h 6871252"/>
              <a:gd name="connsiteX4" fmla="*/ 846920 w 6249095"/>
              <a:gd name="connsiteY4" fmla="*/ 13252 h 6871252"/>
              <a:gd name="connsiteX0" fmla="*/ 56461 w 5458636"/>
              <a:gd name="connsiteY0" fmla="*/ 13252 h 6871252"/>
              <a:gd name="connsiteX1" fmla="*/ 5458636 w 5458636"/>
              <a:gd name="connsiteY1" fmla="*/ 0 h 6871252"/>
              <a:gd name="connsiteX2" fmla="*/ 3610319 w 5458636"/>
              <a:gd name="connsiteY2" fmla="*/ 6871252 h 6871252"/>
              <a:gd name="connsiteX3" fmla="*/ 0 w 5458636"/>
              <a:gd name="connsiteY3" fmla="*/ 6800778 h 6871252"/>
              <a:gd name="connsiteX4" fmla="*/ 56461 w 5458636"/>
              <a:gd name="connsiteY4" fmla="*/ 13252 h 6871252"/>
              <a:gd name="connsiteX0" fmla="*/ 0 w 5402175"/>
              <a:gd name="connsiteY0" fmla="*/ 13252 h 6885347"/>
              <a:gd name="connsiteX1" fmla="*/ 5402175 w 5402175"/>
              <a:gd name="connsiteY1" fmla="*/ 0 h 6885347"/>
              <a:gd name="connsiteX2" fmla="*/ 3553858 w 5402175"/>
              <a:gd name="connsiteY2" fmla="*/ 6871252 h 6885347"/>
              <a:gd name="connsiteX3" fmla="*/ 28231 w 5402175"/>
              <a:gd name="connsiteY3" fmla="*/ 6885347 h 6885347"/>
              <a:gd name="connsiteX4" fmla="*/ 0 w 5402175"/>
              <a:gd name="connsiteY4" fmla="*/ 13252 h 6885347"/>
              <a:gd name="connsiteX0" fmla="*/ 0 w 5388060"/>
              <a:gd name="connsiteY0" fmla="*/ 0 h 6886191"/>
              <a:gd name="connsiteX1" fmla="*/ 5388060 w 5388060"/>
              <a:gd name="connsiteY1" fmla="*/ 844 h 6886191"/>
              <a:gd name="connsiteX2" fmla="*/ 3539743 w 5388060"/>
              <a:gd name="connsiteY2" fmla="*/ 6872096 h 6886191"/>
              <a:gd name="connsiteX3" fmla="*/ 14116 w 5388060"/>
              <a:gd name="connsiteY3" fmla="*/ 6886191 h 6886191"/>
              <a:gd name="connsiteX4" fmla="*/ 0 w 5388060"/>
              <a:gd name="connsiteY4" fmla="*/ 0 h 6886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8060" h="6886191">
                <a:moveTo>
                  <a:pt x="0" y="0"/>
                </a:moveTo>
                <a:lnTo>
                  <a:pt x="5388060" y="844"/>
                </a:lnTo>
                <a:lnTo>
                  <a:pt x="3539743" y="6872096"/>
                </a:lnTo>
                <a:lnTo>
                  <a:pt x="14116" y="6886191"/>
                </a:lnTo>
                <a:cubicBezTo>
                  <a:pt x="9411" y="4590794"/>
                  <a:pt x="4705" y="2295397"/>
                  <a:pt x="0" y="0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nl-BE" sz="1350" dirty="0">
              <a:solidFill>
                <a:srgbClr val="FFFFFF"/>
              </a:solidFill>
            </a:endParaRPr>
          </a:p>
        </p:txBody>
      </p:sp>
      <p:sp>
        <p:nvSpPr>
          <p:cNvPr id="7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520473" y="1"/>
            <a:ext cx="8698700" cy="6876106"/>
          </a:xfrm>
          <a:custGeom>
            <a:avLst/>
            <a:gdLst>
              <a:gd name="connsiteX0" fmla="*/ 0 w 12192000"/>
              <a:gd name="connsiteY0" fmla="*/ 0 h 6857999"/>
              <a:gd name="connsiteX1" fmla="*/ 12192000 w 12192000"/>
              <a:gd name="connsiteY1" fmla="*/ 0 h 6857999"/>
              <a:gd name="connsiteX2" fmla="*/ 12192000 w 12192000"/>
              <a:gd name="connsiteY2" fmla="*/ 6857999 h 6857999"/>
              <a:gd name="connsiteX3" fmla="*/ 0 w 12192000"/>
              <a:gd name="connsiteY3" fmla="*/ 6857999 h 6857999"/>
              <a:gd name="connsiteX4" fmla="*/ 0 w 12192000"/>
              <a:gd name="connsiteY4" fmla="*/ 0 h 6857999"/>
              <a:gd name="connsiteX0" fmla="*/ 6228522 w 12192000"/>
              <a:gd name="connsiteY0" fmla="*/ 0 h 6857999"/>
              <a:gd name="connsiteX1" fmla="*/ 12192000 w 12192000"/>
              <a:gd name="connsiteY1" fmla="*/ 0 h 6857999"/>
              <a:gd name="connsiteX2" fmla="*/ 12192000 w 12192000"/>
              <a:gd name="connsiteY2" fmla="*/ 6857999 h 6857999"/>
              <a:gd name="connsiteX3" fmla="*/ 0 w 12192000"/>
              <a:gd name="connsiteY3" fmla="*/ 6857999 h 6857999"/>
              <a:gd name="connsiteX4" fmla="*/ 6228522 w 12192000"/>
              <a:gd name="connsiteY4" fmla="*/ 0 h 6857999"/>
              <a:gd name="connsiteX0" fmla="*/ 1828800 w 7792278"/>
              <a:gd name="connsiteY0" fmla="*/ 0 h 6857999"/>
              <a:gd name="connsiteX1" fmla="*/ 7792278 w 7792278"/>
              <a:gd name="connsiteY1" fmla="*/ 0 h 6857999"/>
              <a:gd name="connsiteX2" fmla="*/ 7792278 w 7792278"/>
              <a:gd name="connsiteY2" fmla="*/ 6857999 h 6857999"/>
              <a:gd name="connsiteX3" fmla="*/ 0 w 7792278"/>
              <a:gd name="connsiteY3" fmla="*/ 6857999 h 6857999"/>
              <a:gd name="connsiteX4" fmla="*/ 1828800 w 7792278"/>
              <a:gd name="connsiteY4" fmla="*/ 0 h 6857999"/>
              <a:gd name="connsiteX0" fmla="*/ 1847983 w 7811461"/>
              <a:gd name="connsiteY0" fmla="*/ 0 h 6857999"/>
              <a:gd name="connsiteX1" fmla="*/ 7811461 w 7811461"/>
              <a:gd name="connsiteY1" fmla="*/ 0 h 6857999"/>
              <a:gd name="connsiteX2" fmla="*/ 7811461 w 7811461"/>
              <a:gd name="connsiteY2" fmla="*/ 6857999 h 6857999"/>
              <a:gd name="connsiteX3" fmla="*/ 0 w 7811461"/>
              <a:gd name="connsiteY3" fmla="*/ 6857999 h 6857999"/>
              <a:gd name="connsiteX4" fmla="*/ 1847983 w 7811461"/>
              <a:gd name="connsiteY4" fmla="*/ 0 h 6857999"/>
              <a:gd name="connsiteX0" fmla="*/ 1847983 w 8698700"/>
              <a:gd name="connsiteY0" fmla="*/ 0 h 6876106"/>
              <a:gd name="connsiteX1" fmla="*/ 7811461 w 8698700"/>
              <a:gd name="connsiteY1" fmla="*/ 0 h 6876106"/>
              <a:gd name="connsiteX2" fmla="*/ 8698700 w 8698700"/>
              <a:gd name="connsiteY2" fmla="*/ 6876106 h 6876106"/>
              <a:gd name="connsiteX3" fmla="*/ 0 w 8698700"/>
              <a:gd name="connsiteY3" fmla="*/ 6857999 h 6876106"/>
              <a:gd name="connsiteX4" fmla="*/ 1847983 w 8698700"/>
              <a:gd name="connsiteY4" fmla="*/ 0 h 6876106"/>
              <a:gd name="connsiteX0" fmla="*/ 1847983 w 8698700"/>
              <a:gd name="connsiteY0" fmla="*/ 18107 h 6894213"/>
              <a:gd name="connsiteX1" fmla="*/ 8689647 w 8698700"/>
              <a:gd name="connsiteY1" fmla="*/ 0 h 6894213"/>
              <a:gd name="connsiteX2" fmla="*/ 8698700 w 8698700"/>
              <a:gd name="connsiteY2" fmla="*/ 6894213 h 6894213"/>
              <a:gd name="connsiteX3" fmla="*/ 0 w 8698700"/>
              <a:gd name="connsiteY3" fmla="*/ 6876106 h 6894213"/>
              <a:gd name="connsiteX4" fmla="*/ 1847983 w 8698700"/>
              <a:gd name="connsiteY4" fmla="*/ 18107 h 6894213"/>
              <a:gd name="connsiteX0" fmla="*/ 1847983 w 8698700"/>
              <a:gd name="connsiteY0" fmla="*/ 0 h 6876106"/>
              <a:gd name="connsiteX1" fmla="*/ 8689647 w 8698700"/>
              <a:gd name="connsiteY1" fmla="*/ 0 h 6876106"/>
              <a:gd name="connsiteX2" fmla="*/ 8698700 w 8698700"/>
              <a:gd name="connsiteY2" fmla="*/ 6876106 h 6876106"/>
              <a:gd name="connsiteX3" fmla="*/ 0 w 8698700"/>
              <a:gd name="connsiteY3" fmla="*/ 6857999 h 6876106"/>
              <a:gd name="connsiteX4" fmla="*/ 1847983 w 8698700"/>
              <a:gd name="connsiteY4" fmla="*/ 0 h 6876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98700" h="6876106">
                <a:moveTo>
                  <a:pt x="1847983" y="0"/>
                </a:moveTo>
                <a:lnTo>
                  <a:pt x="8689647" y="0"/>
                </a:lnTo>
                <a:cubicBezTo>
                  <a:pt x="8692665" y="2298071"/>
                  <a:pt x="8695682" y="4578035"/>
                  <a:pt x="8698700" y="6876106"/>
                </a:cubicBezTo>
                <a:lnTo>
                  <a:pt x="0" y="6857999"/>
                </a:lnTo>
                <a:lnTo>
                  <a:pt x="1847983" y="0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tabLst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nl-BE" dirty="0"/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61" y="353425"/>
            <a:ext cx="2141519" cy="654623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61" y="5850137"/>
            <a:ext cx="2138635" cy="8328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73429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 of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02027" y="1272211"/>
            <a:ext cx="9594573" cy="1140855"/>
          </a:xfrm>
          <a:prstGeom prst="rect">
            <a:avLst/>
          </a:prstGeom>
        </p:spPr>
        <p:txBody>
          <a:bodyPr/>
          <a:lstStyle>
            <a:lvl1pPr>
              <a:defRPr sz="3300" b="1"/>
            </a:lvl1pPr>
          </a:lstStyle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02027" y="2706624"/>
            <a:ext cx="9594573" cy="2881376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50"/>
            </a:lvl2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615542" y="6000307"/>
            <a:ext cx="6291943" cy="712089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213678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kst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19201" y="849314"/>
            <a:ext cx="10485967" cy="72548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1202267" y="1854201"/>
            <a:ext cx="5149851" cy="429736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55318" y="1854201"/>
            <a:ext cx="5151967" cy="429736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327883-A748-4660-914B-F7289C896AA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57280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met kleurvl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DCB2BBA-075A-4061-98CE-CCE0013B7C0C}" type="slidenum">
              <a:rPr lang="nl-BE" smtClean="0"/>
              <a:t>‹nr.›</a:t>
            </a:fld>
            <a:endParaRPr lang="nl-BE" dirty="0"/>
          </a:p>
        </p:txBody>
      </p:sp>
      <p:grpSp>
        <p:nvGrpSpPr>
          <p:cNvPr id="7" name="Groep 6"/>
          <p:cNvGrpSpPr/>
          <p:nvPr userDrawn="1"/>
        </p:nvGrpSpPr>
        <p:grpSpPr>
          <a:xfrm flipH="1">
            <a:off x="6095477" y="0"/>
            <a:ext cx="6096523" cy="6858000"/>
            <a:chOff x="288001" y="288000"/>
            <a:chExt cx="6033505" cy="6265475"/>
          </a:xfrm>
        </p:grpSpPr>
        <p:sp>
          <p:nvSpPr>
            <p:cNvPr id="8" name="Rechthoek 7"/>
            <p:cNvSpPr>
              <a:spLocks/>
            </p:cNvSpPr>
            <p:nvPr/>
          </p:nvSpPr>
          <p:spPr>
            <a:xfrm flipV="1">
              <a:off x="288001" y="288000"/>
              <a:ext cx="4248000" cy="6265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 dirty="0"/>
            </a:p>
          </p:txBody>
        </p:sp>
        <p:sp>
          <p:nvSpPr>
            <p:cNvPr id="9" name="Rechthoekige driehoek 8"/>
            <p:cNvSpPr/>
            <p:nvPr/>
          </p:nvSpPr>
          <p:spPr>
            <a:xfrm flipV="1">
              <a:off x="4536000" y="288000"/>
              <a:ext cx="1785506" cy="6264000"/>
            </a:xfrm>
            <a:prstGeom prst="rt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 dirty="0"/>
            </a:p>
          </p:txBody>
        </p:sp>
      </p:grpSp>
      <p:sp>
        <p:nvSpPr>
          <p:cNvPr id="12" name="Titel 1"/>
          <p:cNvSpPr>
            <a:spLocks noGrp="1"/>
          </p:cNvSpPr>
          <p:nvPr>
            <p:ph type="ctrTitle"/>
          </p:nvPr>
        </p:nvSpPr>
        <p:spPr>
          <a:xfrm>
            <a:off x="1306285" y="1278467"/>
            <a:ext cx="4797139" cy="2591168"/>
          </a:xfrm>
          <a:prstGeom prst="rect">
            <a:avLst/>
          </a:prstGeom>
        </p:spPr>
        <p:txBody>
          <a:bodyPr anchor="t"/>
          <a:lstStyle>
            <a:lvl1pPr algn="l">
              <a:defRPr sz="3300"/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13" name="Ondertitel 2"/>
          <p:cNvSpPr>
            <a:spLocks noGrp="1"/>
          </p:cNvSpPr>
          <p:nvPr>
            <p:ph type="subTitle" idx="1"/>
          </p:nvPr>
        </p:nvSpPr>
        <p:spPr>
          <a:xfrm>
            <a:off x="1306285" y="4147932"/>
            <a:ext cx="4797139" cy="144853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dirty="0"/>
              <a:t>Klik om de ondertitelstijl van het model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393295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met subtekst zonder kleurbal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1306285" y="1272209"/>
            <a:ext cx="9601201" cy="1431234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4050" b="1">
                <a:latin typeface="+mj-lt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/>
          </p:nvPr>
        </p:nvSpPr>
        <p:spPr>
          <a:xfrm>
            <a:off x="1306285" y="2955237"/>
            <a:ext cx="9601201" cy="26327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100">
                <a:latin typeface="+mn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dirty="0"/>
              <a:t>Klik om de ondertitelstijl van het model te bewerken</a:t>
            </a:r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615542" y="6000307"/>
            <a:ext cx="6291943" cy="712089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52256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 of opsomming zonder kleurbal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1306286" y="1272211"/>
            <a:ext cx="9601199" cy="1140855"/>
          </a:xfrm>
          <a:prstGeom prst="rect">
            <a:avLst/>
          </a:prstGeom>
        </p:spPr>
        <p:txBody>
          <a:bodyPr/>
          <a:lstStyle>
            <a:lvl1pPr>
              <a:defRPr sz="3300" b="1"/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306286" y="2706624"/>
            <a:ext cx="9601199" cy="2881376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50"/>
            </a:lvl2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615542" y="6000307"/>
            <a:ext cx="6291943" cy="712089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000792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 zonder kleurbal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306286" y="1272211"/>
            <a:ext cx="9601199" cy="1140855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11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306286" y="2706624"/>
            <a:ext cx="9601199" cy="28813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>
                <a:latin typeface="+mn-lt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615542" y="6000307"/>
            <a:ext cx="6291943" cy="712089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4508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10" Type="http://schemas.openxmlformats.org/officeDocument/2006/relationships/image" Target="../media/image5.jpeg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2335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82" r:id="rId2"/>
    <p:sldLayoutId id="2147483709" r:id="rId3"/>
    <p:sldLayoutId id="2147483710" r:id="rId4"/>
    <p:sldLayoutId id="2147483711" r:id="rId5"/>
  </p:sldLayoutIdLst>
  <p:hf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724" y="353423"/>
            <a:ext cx="2851513" cy="653742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724" y="5812385"/>
            <a:ext cx="2851513" cy="90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866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1" r:id="rId7"/>
  </p:sldLayoutIdLst>
  <p:hf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0123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707" r:id="rId4"/>
    <p:sldLayoutId id="2147483701" r:id="rId5"/>
    <p:sldLayoutId id="2147483702" r:id="rId6"/>
    <p:sldLayoutId id="2147483703" r:id="rId7"/>
    <p:sldLayoutId id="2147483706" r:id="rId8"/>
  </p:sldLayoutIdLst>
  <p:hf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51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raymondjames.com/vandenboschcapitalmanagement/pdfs/Your_Plan-Reality.pdf" TargetMode="External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google.com/url?sa=i&amp;rct=j&amp;q=&amp;esrc=s&amp;source=images&amp;cd=&amp;cad=rja&amp;uact=8&amp;ved=2ahUKEwiGserb0pjfAhULbFAKHZL7AHUQjRx6BAgBEAU&amp;url=http://theconversation.com/trump-and-clinton-debate-strategies-that-can-make-anyone-a-better-public-speaker-65197&amp;psig=AOvVaw3hdUfZ_Hu5Or7o7T-kR6HL&amp;ust=1544647552324640" TargetMode="Externa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0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014648" y="786847"/>
            <a:ext cx="5205927" cy="51435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800">
              <a:defRPr/>
            </a:pPr>
            <a:r>
              <a:rPr lang="nl-BE" dirty="0" err="1">
                <a:solidFill>
                  <a:srgbClr val="E6007E"/>
                </a:solidFill>
                <a:latin typeface="FlandersArtSerif-Regular"/>
              </a:rPr>
              <a:t>CANOlogie</a:t>
            </a:r>
            <a:r>
              <a:rPr lang="nl-BE" dirty="0">
                <a:solidFill>
                  <a:srgbClr val="E6007E"/>
                </a:solidFill>
                <a:latin typeface="FlandersArtSerif-Regular"/>
              </a:rPr>
              <a:t> 2018 </a:t>
            </a:r>
            <a:endParaRPr lang="nl-BE" sz="3600" dirty="0">
              <a:solidFill>
                <a:srgbClr val="E6007E"/>
              </a:solidFill>
              <a:latin typeface="FlandersArtSerif-Regular"/>
            </a:endParaRPr>
          </a:p>
          <a:p>
            <a:pPr algn="ctr" defTabSz="685800">
              <a:defRPr/>
            </a:pPr>
            <a:endParaRPr lang="nl-BE" sz="3600" dirty="0">
              <a:solidFill>
                <a:srgbClr val="E6007E"/>
              </a:solidFill>
              <a:latin typeface="FlandersArtSerif-Regular"/>
            </a:endParaRPr>
          </a:p>
          <a:p>
            <a:pPr algn="ctr" defTabSz="685800">
              <a:defRPr/>
            </a:pPr>
            <a:endParaRPr lang="nl-BE" sz="1600" dirty="0">
              <a:solidFill>
                <a:prstClr val="black"/>
              </a:solidFill>
              <a:latin typeface="FlandersArtSerif-Regular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5039498" y="3968198"/>
            <a:ext cx="4927631" cy="1620078"/>
          </a:xfrm>
          <a:custGeom>
            <a:avLst/>
            <a:gdLst>
              <a:gd name="connsiteX0" fmla="*/ 0 w 12192000"/>
              <a:gd name="connsiteY0" fmla="*/ 0 h 6857999"/>
              <a:gd name="connsiteX1" fmla="*/ 12192000 w 12192000"/>
              <a:gd name="connsiteY1" fmla="*/ 0 h 6857999"/>
              <a:gd name="connsiteX2" fmla="*/ 12192000 w 12192000"/>
              <a:gd name="connsiteY2" fmla="*/ 6857999 h 6857999"/>
              <a:gd name="connsiteX3" fmla="*/ 0 w 12192000"/>
              <a:gd name="connsiteY3" fmla="*/ 6857999 h 6857999"/>
              <a:gd name="connsiteX4" fmla="*/ 0 w 12192000"/>
              <a:gd name="connsiteY4" fmla="*/ 0 h 6857999"/>
              <a:gd name="connsiteX0" fmla="*/ 6228522 w 12192000"/>
              <a:gd name="connsiteY0" fmla="*/ 0 h 6857999"/>
              <a:gd name="connsiteX1" fmla="*/ 12192000 w 12192000"/>
              <a:gd name="connsiteY1" fmla="*/ 0 h 6857999"/>
              <a:gd name="connsiteX2" fmla="*/ 12192000 w 12192000"/>
              <a:gd name="connsiteY2" fmla="*/ 6857999 h 6857999"/>
              <a:gd name="connsiteX3" fmla="*/ 0 w 12192000"/>
              <a:gd name="connsiteY3" fmla="*/ 6857999 h 6857999"/>
              <a:gd name="connsiteX4" fmla="*/ 6228522 w 12192000"/>
              <a:gd name="connsiteY4" fmla="*/ 0 h 6857999"/>
              <a:gd name="connsiteX0" fmla="*/ 1828800 w 7792278"/>
              <a:gd name="connsiteY0" fmla="*/ 0 h 6857999"/>
              <a:gd name="connsiteX1" fmla="*/ 7792278 w 7792278"/>
              <a:gd name="connsiteY1" fmla="*/ 0 h 6857999"/>
              <a:gd name="connsiteX2" fmla="*/ 7792278 w 7792278"/>
              <a:gd name="connsiteY2" fmla="*/ 6857999 h 6857999"/>
              <a:gd name="connsiteX3" fmla="*/ 0 w 7792278"/>
              <a:gd name="connsiteY3" fmla="*/ 6857999 h 6857999"/>
              <a:gd name="connsiteX4" fmla="*/ 1828800 w 7792278"/>
              <a:gd name="connsiteY4" fmla="*/ 0 h 6857999"/>
              <a:gd name="connsiteX0" fmla="*/ 1847983 w 7811461"/>
              <a:gd name="connsiteY0" fmla="*/ 0 h 6857999"/>
              <a:gd name="connsiteX1" fmla="*/ 7811461 w 7811461"/>
              <a:gd name="connsiteY1" fmla="*/ 0 h 6857999"/>
              <a:gd name="connsiteX2" fmla="*/ 7811461 w 7811461"/>
              <a:gd name="connsiteY2" fmla="*/ 6857999 h 6857999"/>
              <a:gd name="connsiteX3" fmla="*/ 0 w 7811461"/>
              <a:gd name="connsiteY3" fmla="*/ 6857999 h 6857999"/>
              <a:gd name="connsiteX4" fmla="*/ 1847983 w 7811461"/>
              <a:gd name="connsiteY4" fmla="*/ 0 h 6857999"/>
              <a:gd name="connsiteX0" fmla="*/ 1847983 w 8698700"/>
              <a:gd name="connsiteY0" fmla="*/ 0 h 6876106"/>
              <a:gd name="connsiteX1" fmla="*/ 7811461 w 8698700"/>
              <a:gd name="connsiteY1" fmla="*/ 0 h 6876106"/>
              <a:gd name="connsiteX2" fmla="*/ 8698700 w 8698700"/>
              <a:gd name="connsiteY2" fmla="*/ 6876106 h 6876106"/>
              <a:gd name="connsiteX3" fmla="*/ 0 w 8698700"/>
              <a:gd name="connsiteY3" fmla="*/ 6857999 h 6876106"/>
              <a:gd name="connsiteX4" fmla="*/ 1847983 w 8698700"/>
              <a:gd name="connsiteY4" fmla="*/ 0 h 6876106"/>
              <a:gd name="connsiteX0" fmla="*/ 1847983 w 8698700"/>
              <a:gd name="connsiteY0" fmla="*/ 18107 h 6894213"/>
              <a:gd name="connsiteX1" fmla="*/ 8689647 w 8698700"/>
              <a:gd name="connsiteY1" fmla="*/ 0 h 6894213"/>
              <a:gd name="connsiteX2" fmla="*/ 8698700 w 8698700"/>
              <a:gd name="connsiteY2" fmla="*/ 6894213 h 6894213"/>
              <a:gd name="connsiteX3" fmla="*/ 0 w 8698700"/>
              <a:gd name="connsiteY3" fmla="*/ 6876106 h 6894213"/>
              <a:gd name="connsiteX4" fmla="*/ 1847983 w 8698700"/>
              <a:gd name="connsiteY4" fmla="*/ 18107 h 6894213"/>
              <a:gd name="connsiteX0" fmla="*/ 1847983 w 8698700"/>
              <a:gd name="connsiteY0" fmla="*/ 0 h 6876106"/>
              <a:gd name="connsiteX1" fmla="*/ 8689647 w 8698700"/>
              <a:gd name="connsiteY1" fmla="*/ 0 h 6876106"/>
              <a:gd name="connsiteX2" fmla="*/ 8698700 w 8698700"/>
              <a:gd name="connsiteY2" fmla="*/ 6876106 h 6876106"/>
              <a:gd name="connsiteX3" fmla="*/ 0 w 8698700"/>
              <a:gd name="connsiteY3" fmla="*/ 6857999 h 6876106"/>
              <a:gd name="connsiteX4" fmla="*/ 1847983 w 8698700"/>
              <a:gd name="connsiteY4" fmla="*/ 0 h 6876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98700" h="6876106">
                <a:moveTo>
                  <a:pt x="1847983" y="0"/>
                </a:moveTo>
                <a:lnTo>
                  <a:pt x="8689647" y="0"/>
                </a:lnTo>
                <a:cubicBezTo>
                  <a:pt x="8692665" y="2298071"/>
                  <a:pt x="8695682" y="4578035"/>
                  <a:pt x="8698700" y="6876106"/>
                </a:cubicBezTo>
                <a:lnTo>
                  <a:pt x="0" y="6857999"/>
                </a:lnTo>
                <a:lnTo>
                  <a:pt x="1847983" y="0"/>
                </a:lnTo>
                <a:close/>
              </a:path>
            </a:pathLst>
          </a:cu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685800">
              <a:spcBef>
                <a:spcPct val="0"/>
              </a:spcBef>
              <a:defRPr/>
            </a:pPr>
            <a:endParaRPr lang="nl-BE" sz="1500" dirty="0">
              <a:solidFill>
                <a:srgbClr val="373636"/>
              </a:solidFill>
              <a:latin typeface="FlandersArtSerif-Regular"/>
            </a:endParaRPr>
          </a:p>
        </p:txBody>
      </p:sp>
      <p:sp>
        <p:nvSpPr>
          <p:cNvPr id="5" name="Rechthoek 4">
            <a:extLst>
              <a:ext uri="{FF2B5EF4-FFF2-40B4-BE49-F238E27FC236}">
                <a16:creationId xmlns="" xmlns:a16="http://schemas.microsoft.com/office/drawing/2014/main" id="{A82B9CC1-166E-4A31-8C01-DD42AB9CF6D3}"/>
              </a:ext>
            </a:extLst>
          </p:cNvPr>
          <p:cNvSpPr/>
          <p:nvPr/>
        </p:nvSpPr>
        <p:spPr>
          <a:xfrm>
            <a:off x="6640829" y="4789815"/>
            <a:ext cx="4301449" cy="1302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spcBef>
                <a:spcPts val="750"/>
              </a:spcBef>
            </a:pPr>
            <a:r>
              <a:rPr lang="nl-BE" sz="2400" b="1" i="1" dirty="0">
                <a:solidFill>
                  <a:prstClr val="black"/>
                </a:solidFill>
              </a:rPr>
              <a:t>Het decreet jeugddelinquentie: </a:t>
            </a:r>
          </a:p>
          <a:p>
            <a:pPr defTabSz="685800">
              <a:spcBef>
                <a:spcPts val="750"/>
              </a:spcBef>
            </a:pPr>
            <a:r>
              <a:rPr lang="nl-BE" sz="2400" b="1" i="1" dirty="0">
                <a:solidFill>
                  <a:prstClr val="black"/>
                </a:solidFill>
              </a:rPr>
              <a:t>Een nieuw kader en nieuwe werking voor de GI</a:t>
            </a:r>
            <a:endParaRPr lang="nl-BE" sz="2400" dirty="0">
              <a:solidFill>
                <a:prstClr val="black"/>
              </a:solidFill>
              <a:latin typeface="FlandersArtSerif-Regular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="" xmlns:a16="http://schemas.microsoft.com/office/drawing/2014/main" id="{3EE746B3-3051-4C60-B659-CF60C25FA31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692" y="1595777"/>
            <a:ext cx="3854892" cy="2960557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4001687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1"/>
          <p:cNvSpPr>
            <a:spLocks noChangeArrowheads="1"/>
          </p:cNvSpPr>
          <p:nvPr/>
        </p:nvSpPr>
        <p:spPr bwMode="auto">
          <a:xfrm>
            <a:off x="2217383" y="1599385"/>
            <a:ext cx="8874687" cy="4724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179388" lvl="1">
              <a:spcBef>
                <a:spcPct val="45000"/>
              </a:spcBef>
              <a:spcAft>
                <a:spcPct val="20000"/>
              </a:spcAft>
            </a:pPr>
            <a:endParaRPr lang="nl-BE" sz="2000" b="1" dirty="0"/>
          </a:p>
          <a:p>
            <a:pPr marL="179388" lvl="1">
              <a:spcBef>
                <a:spcPct val="45000"/>
              </a:spcBef>
              <a:spcAft>
                <a:spcPct val="20000"/>
              </a:spcAft>
            </a:pPr>
            <a:endParaRPr lang="nl-BE" sz="2000" b="1" dirty="0"/>
          </a:p>
          <a:p>
            <a:pPr marL="179388" lvl="1">
              <a:spcBef>
                <a:spcPct val="45000"/>
              </a:spcBef>
              <a:spcAft>
                <a:spcPct val="20000"/>
              </a:spcAft>
            </a:pPr>
            <a:endParaRPr lang="nl-BE" sz="2000" b="1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2217383" y="808038"/>
            <a:ext cx="8360130" cy="698500"/>
          </a:xfrm>
        </p:spPr>
        <p:txBody>
          <a:bodyPr/>
          <a:lstStyle/>
          <a:p>
            <a:r>
              <a:rPr lang="en-US" altLang="nl-BE" sz="3600" dirty="0">
                <a:solidFill>
                  <a:schemeClr val="tx2"/>
                </a:solidFill>
              </a:rPr>
              <a:t>Op de </a:t>
            </a:r>
            <a:r>
              <a:rPr lang="en-US" altLang="nl-BE" sz="3600" dirty="0" err="1">
                <a:solidFill>
                  <a:schemeClr val="tx2"/>
                </a:solidFill>
              </a:rPr>
              <a:t>scheidingslijn</a:t>
            </a:r>
            <a:endParaRPr lang="nl-BE" sz="3600" dirty="0">
              <a:solidFill>
                <a:schemeClr val="tx2"/>
              </a:solidFill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="" xmlns:a16="http://schemas.microsoft.com/office/drawing/2014/main" id="{1FA31F4F-BA1D-4DDB-BA53-A8F6E9A3DDB5}"/>
              </a:ext>
            </a:extLst>
          </p:cNvPr>
          <p:cNvSpPr/>
          <p:nvPr/>
        </p:nvSpPr>
        <p:spPr>
          <a:xfrm>
            <a:off x="0" y="0"/>
            <a:ext cx="51683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Tijdelijke aanduiding voor inhoud 2">
            <a:extLst>
              <a:ext uri="{FF2B5EF4-FFF2-40B4-BE49-F238E27FC236}">
                <a16:creationId xmlns="" xmlns:a16="http://schemas.microsoft.com/office/drawing/2014/main" id="{05C03BF7-0C54-4D83-B5B3-18FEB1B42705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2100470" y="1753499"/>
            <a:ext cx="49530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nl-BE" altLang="nl-BE" sz="2800" dirty="0"/>
              <a:t>Hulpverlening</a:t>
            </a:r>
          </a:p>
          <a:p>
            <a:r>
              <a:rPr lang="nl-BE" altLang="nl-BE" sz="2800" dirty="0"/>
              <a:t>In dialoog</a:t>
            </a:r>
          </a:p>
          <a:p>
            <a:r>
              <a:rPr lang="nl-BE" altLang="nl-BE" sz="2800" dirty="0"/>
              <a:t>Emancipatorisch</a:t>
            </a:r>
          </a:p>
          <a:p>
            <a:endParaRPr lang="nl-BE" altLang="nl-BE" sz="2800" dirty="0"/>
          </a:p>
          <a:p>
            <a:pPr>
              <a:buFont typeface="Courier New" panose="02070309020205020404" pitchFamily="49" charset="0"/>
              <a:buChar char="o"/>
            </a:pPr>
            <a:r>
              <a:rPr lang="nl-BE" altLang="nl-BE" sz="2800" i="1" dirty="0"/>
              <a:t> Samen problemen oplossen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nl-BE" altLang="nl-BE" sz="2800" i="1" dirty="0"/>
              <a:t> Ervaringsgericht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nl-BE" altLang="nl-BE" sz="2800" i="1" dirty="0"/>
              <a:t> Contextgericht</a:t>
            </a:r>
          </a:p>
        </p:txBody>
      </p:sp>
      <p:cxnSp>
        <p:nvCxnSpPr>
          <p:cNvPr id="10" name="Rechte verbindingslijn 9">
            <a:extLst>
              <a:ext uri="{FF2B5EF4-FFF2-40B4-BE49-F238E27FC236}">
                <a16:creationId xmlns="" xmlns:a16="http://schemas.microsoft.com/office/drawing/2014/main" id="{3B402D48-676C-439B-A14C-77948878165C}"/>
              </a:ext>
            </a:extLst>
          </p:cNvPr>
          <p:cNvCxnSpPr>
            <a:cxnSpLocks/>
          </p:cNvCxnSpPr>
          <p:nvPr/>
        </p:nvCxnSpPr>
        <p:spPr>
          <a:xfrm>
            <a:off x="6711048" y="1736726"/>
            <a:ext cx="0" cy="404122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jdelijke aanduiding voor inhoud 3">
            <a:extLst>
              <a:ext uri="{FF2B5EF4-FFF2-40B4-BE49-F238E27FC236}">
                <a16:creationId xmlns="" xmlns:a16="http://schemas.microsoft.com/office/drawing/2014/main" id="{9BEBA2B0-DF12-44C4-ADDF-38C1283A6721}"/>
              </a:ext>
            </a:extLst>
          </p:cNvPr>
          <p:cNvSpPr txBox="1">
            <a:spLocks/>
          </p:cNvSpPr>
          <p:nvPr/>
        </p:nvSpPr>
        <p:spPr>
          <a:xfrm>
            <a:off x="7170383" y="1736726"/>
            <a:ext cx="4038600" cy="433070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nl-BE" sz="2800" dirty="0"/>
              <a:t>Dwang</a:t>
            </a:r>
          </a:p>
          <a:p>
            <a:pPr>
              <a:defRPr/>
            </a:pPr>
            <a:r>
              <a:rPr lang="nl-BE" sz="2800" dirty="0"/>
              <a:t>Structuurverlening</a:t>
            </a:r>
          </a:p>
          <a:p>
            <a:pPr>
              <a:defRPr/>
            </a:pPr>
            <a:r>
              <a:rPr lang="nl-BE" sz="2800" dirty="0"/>
              <a:t>Vrijheids</a:t>
            </a:r>
            <a:r>
              <a:rPr lang="nl-BE" sz="2800" i="1" dirty="0"/>
              <a:t>inperking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nl-BE" sz="2800" dirty="0"/>
          </a:p>
          <a:p>
            <a:pPr>
              <a:buFont typeface="Courier New" pitchFamily="49" charset="0"/>
              <a:buChar char="o"/>
              <a:defRPr/>
            </a:pPr>
            <a:r>
              <a:rPr lang="nl-BE" sz="2800" i="1" dirty="0"/>
              <a:t> Discipline</a:t>
            </a:r>
          </a:p>
          <a:p>
            <a:pPr>
              <a:buFont typeface="Courier New" pitchFamily="49" charset="0"/>
              <a:buChar char="o"/>
              <a:defRPr/>
            </a:pPr>
            <a:r>
              <a:rPr lang="nl-BE" sz="2800" i="1" dirty="0"/>
              <a:t> Neen-functies</a:t>
            </a:r>
          </a:p>
          <a:p>
            <a:pPr>
              <a:buFont typeface="Courier New" pitchFamily="49" charset="0"/>
              <a:buChar char="o"/>
              <a:defRPr/>
            </a:pPr>
            <a:r>
              <a:rPr lang="nl-BE" sz="2800" i="1" dirty="0"/>
              <a:t> Structurering</a:t>
            </a:r>
          </a:p>
        </p:txBody>
      </p:sp>
    </p:spTree>
    <p:extLst>
      <p:ext uri="{BB962C8B-B14F-4D97-AF65-F5344CB8AC3E}">
        <p14:creationId xmlns:p14="http://schemas.microsoft.com/office/powerpoint/2010/main" val="4460944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1"/>
          <p:cNvSpPr>
            <a:spLocks noChangeArrowheads="1"/>
          </p:cNvSpPr>
          <p:nvPr/>
        </p:nvSpPr>
        <p:spPr bwMode="auto">
          <a:xfrm>
            <a:off x="2217383" y="1599385"/>
            <a:ext cx="8874687" cy="4724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179388" lvl="1">
              <a:spcBef>
                <a:spcPct val="45000"/>
              </a:spcBef>
              <a:spcAft>
                <a:spcPct val="20000"/>
              </a:spcAft>
            </a:pPr>
            <a:endParaRPr lang="nl-BE" sz="2000" b="1" dirty="0"/>
          </a:p>
          <a:p>
            <a:pPr marL="179388" lvl="1">
              <a:spcBef>
                <a:spcPct val="45000"/>
              </a:spcBef>
              <a:spcAft>
                <a:spcPct val="20000"/>
              </a:spcAft>
            </a:pPr>
            <a:endParaRPr lang="nl-BE" sz="2000" b="1" dirty="0"/>
          </a:p>
          <a:p>
            <a:pPr marL="179388" lvl="1">
              <a:spcBef>
                <a:spcPct val="45000"/>
              </a:spcBef>
              <a:spcAft>
                <a:spcPct val="20000"/>
              </a:spcAft>
            </a:pPr>
            <a:endParaRPr lang="nl-BE" sz="2000" b="1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2217383" y="808038"/>
            <a:ext cx="8360130" cy="698500"/>
          </a:xfrm>
        </p:spPr>
        <p:txBody>
          <a:bodyPr/>
          <a:lstStyle/>
          <a:p>
            <a:r>
              <a:rPr lang="en-US" altLang="nl-BE" sz="3600" dirty="0" err="1">
                <a:solidFill>
                  <a:schemeClr val="tx2"/>
                </a:solidFill>
              </a:rPr>
              <a:t>Onze</a:t>
            </a:r>
            <a:r>
              <a:rPr lang="en-US" altLang="nl-BE" sz="3600" dirty="0">
                <a:solidFill>
                  <a:schemeClr val="tx2"/>
                </a:solidFill>
              </a:rPr>
              <a:t> </a:t>
            </a:r>
            <a:r>
              <a:rPr lang="en-US" altLang="nl-BE" sz="3600" dirty="0" err="1">
                <a:solidFill>
                  <a:schemeClr val="tx2"/>
                </a:solidFill>
              </a:rPr>
              <a:t>eigenheid</a:t>
            </a:r>
            <a:endParaRPr lang="nl-BE" sz="3600" dirty="0">
              <a:solidFill>
                <a:schemeClr val="tx2"/>
              </a:solidFill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="" xmlns:a16="http://schemas.microsoft.com/office/drawing/2014/main" id="{1FA31F4F-BA1D-4DDB-BA53-A8F6E9A3DDB5}"/>
              </a:ext>
            </a:extLst>
          </p:cNvPr>
          <p:cNvSpPr/>
          <p:nvPr/>
        </p:nvSpPr>
        <p:spPr>
          <a:xfrm>
            <a:off x="0" y="0"/>
            <a:ext cx="51683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Rechthoek 1">
            <a:extLst>
              <a:ext uri="{FF2B5EF4-FFF2-40B4-BE49-F238E27FC236}">
                <a16:creationId xmlns="" xmlns:a16="http://schemas.microsoft.com/office/drawing/2014/main" id="{A6603E36-B4B6-4673-8A27-FB673660D246}"/>
              </a:ext>
            </a:extLst>
          </p:cNvPr>
          <p:cNvSpPr/>
          <p:nvPr/>
        </p:nvSpPr>
        <p:spPr>
          <a:xfrm>
            <a:off x="2073763" y="1599385"/>
            <a:ext cx="9018307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nl-BE" sz="2200" dirty="0"/>
              <a:t>Duidelijke doelgroep: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altLang="nl-BE" dirty="0"/>
              <a:t>Op </a:t>
            </a:r>
            <a:r>
              <a:rPr lang="en-US" altLang="nl-BE" dirty="0" err="1"/>
              <a:t>heden</a:t>
            </a:r>
            <a:r>
              <a:rPr lang="en-US" altLang="nl-BE" dirty="0"/>
              <a:t>: MOF of ernstige VOS 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altLang="nl-BE" dirty="0" err="1"/>
              <a:t>Nood</a:t>
            </a:r>
            <a:r>
              <a:rPr lang="en-US" altLang="nl-BE" dirty="0"/>
              <a:t> </a:t>
            </a:r>
            <a:r>
              <a:rPr lang="en-US" altLang="nl-BE" dirty="0" err="1"/>
              <a:t>aan</a:t>
            </a:r>
            <a:r>
              <a:rPr lang="en-US" altLang="nl-BE" dirty="0"/>
              <a:t> gesloten </a:t>
            </a:r>
            <a:r>
              <a:rPr lang="en-US" altLang="nl-BE" dirty="0" err="1"/>
              <a:t>beveiligde</a:t>
            </a:r>
            <a:r>
              <a:rPr lang="en-US" altLang="nl-BE" dirty="0"/>
              <a:t> </a:t>
            </a:r>
            <a:r>
              <a:rPr lang="en-US" altLang="nl-BE" dirty="0" err="1"/>
              <a:t>opvang</a:t>
            </a:r>
            <a:r>
              <a:rPr lang="en-US" altLang="nl-BE" dirty="0"/>
              <a:t> 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altLang="nl-BE" dirty="0" err="1"/>
              <a:t>Onderliggend</a:t>
            </a:r>
            <a:r>
              <a:rPr lang="en-US" altLang="nl-BE" dirty="0"/>
              <a:t> </a:t>
            </a:r>
            <a:r>
              <a:rPr lang="en-US" altLang="nl-BE" dirty="0" err="1"/>
              <a:t>complexe</a:t>
            </a:r>
            <a:r>
              <a:rPr lang="en-US" altLang="nl-BE" dirty="0"/>
              <a:t> </a:t>
            </a:r>
            <a:r>
              <a:rPr lang="en-US" altLang="nl-BE" dirty="0" err="1"/>
              <a:t>en</a:t>
            </a:r>
            <a:r>
              <a:rPr lang="en-US" altLang="nl-BE" dirty="0"/>
              <a:t> </a:t>
            </a:r>
            <a:r>
              <a:rPr lang="en-US" altLang="nl-BE" dirty="0" err="1"/>
              <a:t>multipele</a:t>
            </a:r>
            <a:r>
              <a:rPr lang="en-US" altLang="nl-BE" dirty="0"/>
              <a:t>/</a:t>
            </a:r>
            <a:r>
              <a:rPr lang="en-US" altLang="nl-BE" dirty="0" err="1"/>
              <a:t>chronische</a:t>
            </a:r>
            <a:r>
              <a:rPr lang="en-US" altLang="nl-BE" dirty="0"/>
              <a:t> problematieken</a:t>
            </a:r>
            <a:endParaRPr lang="en-US" altLang="nl-B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nl-B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nl-BE" sz="2200" u="sng" dirty="0" err="1"/>
              <a:t>Niet</a:t>
            </a:r>
            <a:r>
              <a:rPr lang="en-US" altLang="nl-BE" sz="2200" u="sng" dirty="0"/>
              <a:t> </a:t>
            </a:r>
            <a:r>
              <a:rPr lang="en-US" altLang="nl-BE" sz="2200" u="sng" dirty="0" err="1"/>
              <a:t>vrij</a:t>
            </a:r>
            <a:r>
              <a:rPr lang="en-US" altLang="nl-BE" sz="2200" u="sng" dirty="0"/>
              <a:t> </a:t>
            </a:r>
            <a:r>
              <a:rPr lang="en-US" altLang="nl-BE" sz="2200" u="sng" dirty="0" err="1"/>
              <a:t>toegankelijk</a:t>
            </a:r>
            <a:r>
              <a:rPr lang="en-US" altLang="nl-BE" sz="2200" u="sng" dirty="0"/>
              <a:t>: </a:t>
            </a:r>
            <a:r>
              <a:rPr lang="en-US" altLang="nl-BE" sz="2200" dirty="0" err="1"/>
              <a:t>Enkel</a:t>
            </a:r>
            <a:r>
              <a:rPr lang="en-US" altLang="nl-BE" sz="2200" dirty="0"/>
              <a:t> </a:t>
            </a:r>
            <a:r>
              <a:rPr lang="en-US" altLang="nl-BE" sz="2200" dirty="0" err="1"/>
              <a:t>jongeren</a:t>
            </a:r>
            <a:r>
              <a:rPr lang="en-US" altLang="nl-BE" sz="2200" dirty="0"/>
              <a:t> via de </a:t>
            </a:r>
            <a:r>
              <a:rPr lang="en-US" altLang="nl-BE" sz="2200" dirty="0" err="1"/>
              <a:t>jeugdrechtbank</a:t>
            </a:r>
            <a:r>
              <a:rPr lang="en-US" altLang="nl-BE" sz="2200" dirty="0"/>
              <a:t> (= </a:t>
            </a:r>
            <a:r>
              <a:rPr lang="en-US" altLang="nl-BE" sz="2200" dirty="0" err="1"/>
              <a:t>gedwongen</a:t>
            </a:r>
            <a:r>
              <a:rPr lang="en-US" altLang="nl-BE" sz="2200" dirty="0"/>
              <a:t> </a:t>
            </a:r>
            <a:r>
              <a:rPr lang="en-US" altLang="nl-BE" sz="2200" dirty="0" err="1"/>
              <a:t>hulpverlening</a:t>
            </a:r>
            <a:r>
              <a:rPr lang="en-US" altLang="nl-BE" sz="2200" dirty="0"/>
              <a:t>)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altLang="nl-BE" u="sng" dirty="0"/>
              <a:t>Open GI: </a:t>
            </a:r>
            <a:r>
              <a:rPr lang="en-US" altLang="nl-BE" dirty="0" err="1"/>
              <a:t>jongeren</a:t>
            </a:r>
            <a:r>
              <a:rPr lang="en-US" altLang="nl-BE" dirty="0"/>
              <a:t> </a:t>
            </a:r>
            <a:r>
              <a:rPr lang="en-US" altLang="nl-BE" dirty="0" err="1"/>
              <a:t>vanaf</a:t>
            </a:r>
            <a:r>
              <a:rPr lang="en-US" altLang="nl-BE" dirty="0"/>
              <a:t> 12 </a:t>
            </a:r>
            <a:r>
              <a:rPr lang="en-US" altLang="nl-BE" dirty="0" err="1"/>
              <a:t>jaar</a:t>
            </a:r>
            <a:endParaRPr lang="en-US" altLang="nl-BE" dirty="0"/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altLang="nl-BE" u="sng" dirty="0"/>
              <a:t>Gesloten GI: </a:t>
            </a:r>
            <a:r>
              <a:rPr lang="en-US" altLang="nl-BE" dirty="0" err="1"/>
              <a:t>jongeren</a:t>
            </a:r>
            <a:r>
              <a:rPr lang="en-US" altLang="nl-BE" dirty="0"/>
              <a:t> </a:t>
            </a:r>
            <a:r>
              <a:rPr lang="en-US" altLang="nl-BE" dirty="0" err="1"/>
              <a:t>vanaf</a:t>
            </a:r>
            <a:r>
              <a:rPr lang="en-US" altLang="nl-BE" dirty="0"/>
              <a:t> 14 </a:t>
            </a:r>
            <a:r>
              <a:rPr lang="en-US" altLang="nl-BE" dirty="0" err="1"/>
              <a:t>jaar</a:t>
            </a:r>
            <a:endParaRPr lang="en-US" altLang="nl-BE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altLang="nl-B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nl-BE" sz="2200" dirty="0" err="1"/>
              <a:t>Opnameplicht</a:t>
            </a:r>
            <a:endParaRPr lang="en-US" altLang="nl-B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nl-B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nl-BE" sz="2200" dirty="0" err="1"/>
              <a:t>Opbouwende</a:t>
            </a:r>
            <a:r>
              <a:rPr lang="en-US" altLang="nl-BE" sz="2200" dirty="0"/>
              <a:t> </a:t>
            </a:r>
            <a:r>
              <a:rPr lang="en-US" altLang="nl-BE" sz="2200" dirty="0" err="1"/>
              <a:t>trajecten</a:t>
            </a:r>
            <a:r>
              <a:rPr lang="en-US" altLang="nl-BE" sz="2200" dirty="0"/>
              <a:t> van gesloten </a:t>
            </a:r>
            <a:r>
              <a:rPr lang="en-US" altLang="nl-BE" sz="2200" dirty="0" err="1"/>
              <a:t>naar</a:t>
            </a:r>
            <a:r>
              <a:rPr lang="en-US" altLang="nl-BE" sz="2200" dirty="0"/>
              <a:t> open, </a:t>
            </a:r>
            <a:r>
              <a:rPr lang="en-US" altLang="nl-BE" sz="2200" dirty="0" err="1"/>
              <a:t>binnen</a:t>
            </a:r>
            <a:r>
              <a:rPr lang="en-US" altLang="nl-BE" sz="2200" dirty="0"/>
              <a:t> </a:t>
            </a:r>
            <a:r>
              <a:rPr lang="en-US" altLang="nl-BE" sz="2200" dirty="0" err="1"/>
              <a:t>naar</a:t>
            </a:r>
            <a:r>
              <a:rPr lang="en-US" altLang="nl-BE" sz="2200" dirty="0"/>
              <a:t> </a:t>
            </a:r>
            <a:r>
              <a:rPr lang="en-US" altLang="nl-BE" sz="2200" dirty="0" err="1"/>
              <a:t>buiten</a:t>
            </a:r>
            <a:r>
              <a:rPr lang="en-US" altLang="nl-BE" sz="2200" dirty="0"/>
              <a:t> </a:t>
            </a:r>
            <a:r>
              <a:rPr lang="en-US" altLang="nl-BE" sz="2200" dirty="0" err="1"/>
              <a:t>en</a:t>
            </a:r>
            <a:r>
              <a:rPr lang="en-US" altLang="nl-BE" sz="2200" dirty="0"/>
              <a:t> </a:t>
            </a:r>
            <a:r>
              <a:rPr lang="en-US" altLang="nl-BE" sz="2200" dirty="0" err="1"/>
              <a:t>uitsluiten</a:t>
            </a:r>
            <a:r>
              <a:rPr lang="en-US" altLang="nl-BE" sz="2200" dirty="0"/>
              <a:t> </a:t>
            </a:r>
            <a:r>
              <a:rPr lang="en-US" altLang="nl-BE" sz="2200" dirty="0" err="1"/>
              <a:t>naar</a:t>
            </a:r>
            <a:r>
              <a:rPr lang="en-US" altLang="nl-BE" sz="2200" dirty="0"/>
              <a:t> </a:t>
            </a:r>
            <a:r>
              <a:rPr lang="en-US" altLang="nl-BE" sz="2200" dirty="0" err="1"/>
              <a:t>insluiten</a:t>
            </a:r>
            <a:r>
              <a:rPr lang="en-US" altLang="nl-BE" sz="2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150924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1"/>
          <p:cNvSpPr>
            <a:spLocks noChangeArrowheads="1"/>
          </p:cNvSpPr>
          <p:nvPr/>
        </p:nvSpPr>
        <p:spPr bwMode="auto">
          <a:xfrm>
            <a:off x="2217383" y="1599385"/>
            <a:ext cx="8874687" cy="4724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179388" lvl="1">
              <a:spcBef>
                <a:spcPct val="45000"/>
              </a:spcBef>
              <a:spcAft>
                <a:spcPct val="20000"/>
              </a:spcAft>
            </a:pPr>
            <a:endParaRPr lang="nl-BE" sz="2000" b="1" dirty="0"/>
          </a:p>
          <a:p>
            <a:pPr marL="179388" lvl="1">
              <a:spcBef>
                <a:spcPct val="45000"/>
              </a:spcBef>
              <a:spcAft>
                <a:spcPct val="20000"/>
              </a:spcAft>
            </a:pPr>
            <a:endParaRPr lang="nl-BE" sz="2000" b="1" dirty="0"/>
          </a:p>
          <a:p>
            <a:pPr marL="179388" lvl="1">
              <a:spcBef>
                <a:spcPct val="45000"/>
              </a:spcBef>
              <a:spcAft>
                <a:spcPct val="20000"/>
              </a:spcAft>
            </a:pPr>
            <a:endParaRPr lang="nl-BE" sz="2000" b="1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2217383" y="808038"/>
            <a:ext cx="8360130" cy="698500"/>
          </a:xfrm>
        </p:spPr>
        <p:txBody>
          <a:bodyPr/>
          <a:lstStyle/>
          <a:p>
            <a:r>
              <a:rPr lang="en-US" altLang="nl-BE" sz="3600" dirty="0" err="1">
                <a:solidFill>
                  <a:schemeClr val="tx2"/>
                </a:solidFill>
              </a:rPr>
              <a:t>Positionering</a:t>
            </a:r>
            <a:r>
              <a:rPr lang="en-US" altLang="nl-BE" sz="3600" dirty="0">
                <a:solidFill>
                  <a:schemeClr val="tx2"/>
                </a:solidFill>
              </a:rPr>
              <a:t> van de </a:t>
            </a:r>
            <a:r>
              <a:rPr lang="en-US" altLang="nl-BE" sz="3600" dirty="0" err="1">
                <a:solidFill>
                  <a:schemeClr val="tx2"/>
                </a:solidFill>
              </a:rPr>
              <a:t>hulp</a:t>
            </a:r>
            <a:endParaRPr lang="nl-BE" sz="3600" dirty="0">
              <a:solidFill>
                <a:schemeClr val="tx2"/>
              </a:solidFill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="" xmlns:a16="http://schemas.microsoft.com/office/drawing/2014/main" id="{1FA31F4F-BA1D-4DDB-BA53-A8F6E9A3DDB5}"/>
              </a:ext>
            </a:extLst>
          </p:cNvPr>
          <p:cNvSpPr/>
          <p:nvPr/>
        </p:nvSpPr>
        <p:spPr>
          <a:xfrm>
            <a:off x="0" y="0"/>
            <a:ext cx="51683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Rechthoek 1">
            <a:extLst>
              <a:ext uri="{FF2B5EF4-FFF2-40B4-BE49-F238E27FC236}">
                <a16:creationId xmlns="" xmlns:a16="http://schemas.microsoft.com/office/drawing/2014/main" id="{A6603E36-B4B6-4673-8A27-FB673660D246}"/>
              </a:ext>
            </a:extLst>
          </p:cNvPr>
          <p:cNvSpPr/>
          <p:nvPr/>
        </p:nvSpPr>
        <p:spPr>
          <a:xfrm>
            <a:off x="2073763" y="1599385"/>
            <a:ext cx="9018307" cy="32762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nl-BE" sz="2000" dirty="0"/>
              <a:t>Niet per definitie een laatste redmiddel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nl-BE" sz="2000" dirty="0"/>
              <a:t>Bij voorkeur een afgebakend  onderdeel van een bredere interventie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nl-BE" sz="2000" dirty="0"/>
              <a:t>Noodzakelijke bescherming van de eigen integriteit of van de maatschappij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nl-BE" sz="2000" dirty="0"/>
              <a:t>Opdracht: oriëntatie, begeleiding (en time-out)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nl-BE" sz="2000" dirty="0"/>
              <a:t>Vrijheidsbeperking is ondergeschikte modaliteit om hulpverlening mogelijk te maken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nl-BE" sz="2000" dirty="0"/>
              <a:t>Doel: maatschappelijke slaagkansen verhogen en recidive voorkómen</a:t>
            </a:r>
          </a:p>
        </p:txBody>
      </p:sp>
    </p:spTree>
    <p:extLst>
      <p:ext uri="{BB962C8B-B14F-4D97-AF65-F5344CB8AC3E}">
        <p14:creationId xmlns:p14="http://schemas.microsoft.com/office/powerpoint/2010/main" val="33454461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1"/>
          <p:cNvSpPr>
            <a:spLocks noChangeArrowheads="1"/>
          </p:cNvSpPr>
          <p:nvPr/>
        </p:nvSpPr>
        <p:spPr bwMode="auto">
          <a:xfrm>
            <a:off x="2217383" y="1599385"/>
            <a:ext cx="8874687" cy="4724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179388" lvl="1">
              <a:spcBef>
                <a:spcPct val="45000"/>
              </a:spcBef>
              <a:spcAft>
                <a:spcPct val="20000"/>
              </a:spcAft>
            </a:pPr>
            <a:endParaRPr lang="nl-BE" sz="2000" b="1" dirty="0"/>
          </a:p>
          <a:p>
            <a:pPr marL="179388" lvl="1">
              <a:spcBef>
                <a:spcPct val="45000"/>
              </a:spcBef>
              <a:spcAft>
                <a:spcPct val="20000"/>
              </a:spcAft>
            </a:pPr>
            <a:endParaRPr lang="nl-BE" sz="2000" b="1" dirty="0"/>
          </a:p>
          <a:p>
            <a:pPr marL="179388" lvl="1">
              <a:spcBef>
                <a:spcPct val="45000"/>
              </a:spcBef>
              <a:spcAft>
                <a:spcPct val="20000"/>
              </a:spcAft>
            </a:pPr>
            <a:endParaRPr lang="nl-BE" sz="2000" b="1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2217383" y="808038"/>
            <a:ext cx="8360130" cy="698500"/>
          </a:xfrm>
        </p:spPr>
        <p:txBody>
          <a:bodyPr/>
          <a:lstStyle/>
          <a:p>
            <a:r>
              <a:rPr lang="nl-BE" sz="3600" dirty="0">
                <a:solidFill>
                  <a:schemeClr val="tx2"/>
                </a:solidFill>
              </a:rPr>
              <a:t>Geslotenheid is niet vrijblijvend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="" xmlns:a16="http://schemas.microsoft.com/office/drawing/2014/main" id="{1FA31F4F-BA1D-4DDB-BA53-A8F6E9A3DDB5}"/>
              </a:ext>
            </a:extLst>
          </p:cNvPr>
          <p:cNvSpPr/>
          <p:nvPr/>
        </p:nvSpPr>
        <p:spPr>
          <a:xfrm>
            <a:off x="0" y="0"/>
            <a:ext cx="51683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Rechthoek 1">
            <a:extLst>
              <a:ext uri="{FF2B5EF4-FFF2-40B4-BE49-F238E27FC236}">
                <a16:creationId xmlns="" xmlns:a16="http://schemas.microsoft.com/office/drawing/2014/main" id="{A6603E36-B4B6-4673-8A27-FB673660D246}"/>
              </a:ext>
            </a:extLst>
          </p:cNvPr>
          <p:cNvSpPr/>
          <p:nvPr/>
        </p:nvSpPr>
        <p:spPr>
          <a:xfrm>
            <a:off x="2073763" y="1599385"/>
            <a:ext cx="9349611" cy="3645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400" dirty="0"/>
              <a:t>De overheid bezit het exclusief op vrijheidsberoving. </a:t>
            </a:r>
            <a:br>
              <a:rPr lang="nl-BE" sz="2400" dirty="0"/>
            </a:br>
            <a:endParaRPr lang="nl-B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400" dirty="0"/>
              <a:t>Creëert heel wat extra regelgeving</a:t>
            </a:r>
            <a:br>
              <a:rPr lang="nl-BE" sz="2400" dirty="0"/>
            </a:br>
            <a:endParaRPr lang="nl-B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400" dirty="0"/>
              <a:t>Maakt dat we onderworpen zijn aan verschillenden inspectiediensten:</a:t>
            </a:r>
          </a:p>
          <a:p>
            <a:endParaRPr lang="nl-BE" sz="2400" dirty="0"/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BE" sz="2000" dirty="0"/>
              <a:t>Zorginspectie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BE" sz="2000" dirty="0"/>
              <a:t>Maandcommissarissen van het kinderrechtencommissariaat 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BE" sz="2000" dirty="0"/>
              <a:t>CPT (comité tegen foltering van de raad van Europa)</a:t>
            </a:r>
          </a:p>
        </p:txBody>
      </p:sp>
    </p:spTree>
    <p:extLst>
      <p:ext uri="{BB962C8B-B14F-4D97-AF65-F5344CB8AC3E}">
        <p14:creationId xmlns:p14="http://schemas.microsoft.com/office/powerpoint/2010/main" val="37585329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5666974" y="826478"/>
            <a:ext cx="6206974" cy="51435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800">
              <a:defRPr/>
            </a:pPr>
            <a:r>
              <a:rPr lang="nl-BE" sz="3200" dirty="0">
                <a:solidFill>
                  <a:srgbClr val="E6007E"/>
                </a:solidFill>
                <a:latin typeface="FlandersArtSerif-Regular"/>
              </a:rPr>
              <a:t>3. Uitgangspunten</a:t>
            </a:r>
            <a:r>
              <a:rPr lang="nl-BE" sz="2800" dirty="0">
                <a:solidFill>
                  <a:srgbClr val="E6007E"/>
                </a:solidFill>
                <a:latin typeface="FlandersArtSerif-Regular"/>
              </a:rPr>
              <a:t/>
            </a:r>
            <a:br>
              <a:rPr lang="nl-BE" sz="2800" dirty="0">
                <a:solidFill>
                  <a:srgbClr val="E6007E"/>
                </a:solidFill>
                <a:latin typeface="FlandersArtSerif-Regular"/>
              </a:rPr>
            </a:br>
            <a:endParaRPr lang="nl-BE" sz="1100" dirty="0">
              <a:solidFill>
                <a:srgbClr val="E6007E"/>
              </a:solidFill>
              <a:latin typeface="FlandersArtSerif-Regular"/>
            </a:endParaRPr>
          </a:p>
          <a:p>
            <a:pPr algn="ctr" defTabSz="685800">
              <a:defRPr/>
            </a:pPr>
            <a:endParaRPr lang="nl-BE" sz="1600" dirty="0">
              <a:solidFill>
                <a:prstClr val="black"/>
              </a:solidFill>
              <a:latin typeface="FlandersArtSerif-Regular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5039498" y="3968198"/>
            <a:ext cx="4927631" cy="1620078"/>
          </a:xfrm>
          <a:custGeom>
            <a:avLst/>
            <a:gdLst>
              <a:gd name="connsiteX0" fmla="*/ 0 w 12192000"/>
              <a:gd name="connsiteY0" fmla="*/ 0 h 6857999"/>
              <a:gd name="connsiteX1" fmla="*/ 12192000 w 12192000"/>
              <a:gd name="connsiteY1" fmla="*/ 0 h 6857999"/>
              <a:gd name="connsiteX2" fmla="*/ 12192000 w 12192000"/>
              <a:gd name="connsiteY2" fmla="*/ 6857999 h 6857999"/>
              <a:gd name="connsiteX3" fmla="*/ 0 w 12192000"/>
              <a:gd name="connsiteY3" fmla="*/ 6857999 h 6857999"/>
              <a:gd name="connsiteX4" fmla="*/ 0 w 12192000"/>
              <a:gd name="connsiteY4" fmla="*/ 0 h 6857999"/>
              <a:gd name="connsiteX0" fmla="*/ 6228522 w 12192000"/>
              <a:gd name="connsiteY0" fmla="*/ 0 h 6857999"/>
              <a:gd name="connsiteX1" fmla="*/ 12192000 w 12192000"/>
              <a:gd name="connsiteY1" fmla="*/ 0 h 6857999"/>
              <a:gd name="connsiteX2" fmla="*/ 12192000 w 12192000"/>
              <a:gd name="connsiteY2" fmla="*/ 6857999 h 6857999"/>
              <a:gd name="connsiteX3" fmla="*/ 0 w 12192000"/>
              <a:gd name="connsiteY3" fmla="*/ 6857999 h 6857999"/>
              <a:gd name="connsiteX4" fmla="*/ 6228522 w 12192000"/>
              <a:gd name="connsiteY4" fmla="*/ 0 h 6857999"/>
              <a:gd name="connsiteX0" fmla="*/ 1828800 w 7792278"/>
              <a:gd name="connsiteY0" fmla="*/ 0 h 6857999"/>
              <a:gd name="connsiteX1" fmla="*/ 7792278 w 7792278"/>
              <a:gd name="connsiteY1" fmla="*/ 0 h 6857999"/>
              <a:gd name="connsiteX2" fmla="*/ 7792278 w 7792278"/>
              <a:gd name="connsiteY2" fmla="*/ 6857999 h 6857999"/>
              <a:gd name="connsiteX3" fmla="*/ 0 w 7792278"/>
              <a:gd name="connsiteY3" fmla="*/ 6857999 h 6857999"/>
              <a:gd name="connsiteX4" fmla="*/ 1828800 w 7792278"/>
              <a:gd name="connsiteY4" fmla="*/ 0 h 6857999"/>
              <a:gd name="connsiteX0" fmla="*/ 1847983 w 7811461"/>
              <a:gd name="connsiteY0" fmla="*/ 0 h 6857999"/>
              <a:gd name="connsiteX1" fmla="*/ 7811461 w 7811461"/>
              <a:gd name="connsiteY1" fmla="*/ 0 h 6857999"/>
              <a:gd name="connsiteX2" fmla="*/ 7811461 w 7811461"/>
              <a:gd name="connsiteY2" fmla="*/ 6857999 h 6857999"/>
              <a:gd name="connsiteX3" fmla="*/ 0 w 7811461"/>
              <a:gd name="connsiteY3" fmla="*/ 6857999 h 6857999"/>
              <a:gd name="connsiteX4" fmla="*/ 1847983 w 7811461"/>
              <a:gd name="connsiteY4" fmla="*/ 0 h 6857999"/>
              <a:gd name="connsiteX0" fmla="*/ 1847983 w 8698700"/>
              <a:gd name="connsiteY0" fmla="*/ 0 h 6876106"/>
              <a:gd name="connsiteX1" fmla="*/ 7811461 w 8698700"/>
              <a:gd name="connsiteY1" fmla="*/ 0 h 6876106"/>
              <a:gd name="connsiteX2" fmla="*/ 8698700 w 8698700"/>
              <a:gd name="connsiteY2" fmla="*/ 6876106 h 6876106"/>
              <a:gd name="connsiteX3" fmla="*/ 0 w 8698700"/>
              <a:gd name="connsiteY3" fmla="*/ 6857999 h 6876106"/>
              <a:gd name="connsiteX4" fmla="*/ 1847983 w 8698700"/>
              <a:gd name="connsiteY4" fmla="*/ 0 h 6876106"/>
              <a:gd name="connsiteX0" fmla="*/ 1847983 w 8698700"/>
              <a:gd name="connsiteY0" fmla="*/ 18107 h 6894213"/>
              <a:gd name="connsiteX1" fmla="*/ 8689647 w 8698700"/>
              <a:gd name="connsiteY1" fmla="*/ 0 h 6894213"/>
              <a:gd name="connsiteX2" fmla="*/ 8698700 w 8698700"/>
              <a:gd name="connsiteY2" fmla="*/ 6894213 h 6894213"/>
              <a:gd name="connsiteX3" fmla="*/ 0 w 8698700"/>
              <a:gd name="connsiteY3" fmla="*/ 6876106 h 6894213"/>
              <a:gd name="connsiteX4" fmla="*/ 1847983 w 8698700"/>
              <a:gd name="connsiteY4" fmla="*/ 18107 h 6894213"/>
              <a:gd name="connsiteX0" fmla="*/ 1847983 w 8698700"/>
              <a:gd name="connsiteY0" fmla="*/ 0 h 6876106"/>
              <a:gd name="connsiteX1" fmla="*/ 8689647 w 8698700"/>
              <a:gd name="connsiteY1" fmla="*/ 0 h 6876106"/>
              <a:gd name="connsiteX2" fmla="*/ 8698700 w 8698700"/>
              <a:gd name="connsiteY2" fmla="*/ 6876106 h 6876106"/>
              <a:gd name="connsiteX3" fmla="*/ 0 w 8698700"/>
              <a:gd name="connsiteY3" fmla="*/ 6857999 h 6876106"/>
              <a:gd name="connsiteX4" fmla="*/ 1847983 w 8698700"/>
              <a:gd name="connsiteY4" fmla="*/ 0 h 6876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98700" h="6876106">
                <a:moveTo>
                  <a:pt x="1847983" y="0"/>
                </a:moveTo>
                <a:lnTo>
                  <a:pt x="8689647" y="0"/>
                </a:lnTo>
                <a:cubicBezTo>
                  <a:pt x="8692665" y="2298071"/>
                  <a:pt x="8695682" y="4578035"/>
                  <a:pt x="8698700" y="6876106"/>
                </a:cubicBezTo>
                <a:lnTo>
                  <a:pt x="0" y="6857999"/>
                </a:lnTo>
                <a:lnTo>
                  <a:pt x="1847983" y="0"/>
                </a:lnTo>
                <a:close/>
              </a:path>
            </a:pathLst>
          </a:cu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685800">
              <a:spcBef>
                <a:spcPct val="0"/>
              </a:spcBef>
              <a:defRPr/>
            </a:pPr>
            <a:endParaRPr lang="nl-BE" sz="1500" dirty="0">
              <a:solidFill>
                <a:srgbClr val="373636"/>
              </a:solidFill>
              <a:latin typeface="FlandersArtSerif-Regular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="" xmlns:a16="http://schemas.microsoft.com/office/drawing/2014/main" id="{E9830BA6-8E70-4BD8-9CAD-30EE006AFF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045" y="2618519"/>
            <a:ext cx="7594903" cy="2361540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2645753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="" xmlns:a16="http://schemas.microsoft.com/office/drawing/2014/main" id="{855C9A77-920C-44E2-9465-1DF279E5D7A3}"/>
              </a:ext>
            </a:extLst>
          </p:cNvPr>
          <p:cNvSpPr/>
          <p:nvPr/>
        </p:nvSpPr>
        <p:spPr>
          <a:xfrm>
            <a:off x="0" y="0"/>
            <a:ext cx="51683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Rechthoek 8">
            <a:extLst>
              <a:ext uri="{FF2B5EF4-FFF2-40B4-BE49-F238E27FC236}">
                <a16:creationId xmlns="" xmlns:a16="http://schemas.microsoft.com/office/drawing/2014/main" id="{F8D1EB88-093E-42AB-B548-C649C2286ADD}"/>
              </a:ext>
            </a:extLst>
          </p:cNvPr>
          <p:cNvSpPr/>
          <p:nvPr/>
        </p:nvSpPr>
        <p:spPr>
          <a:xfrm>
            <a:off x="1661585" y="601009"/>
            <a:ext cx="11436627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nl-BE" sz="4000" dirty="0">
                <a:solidFill>
                  <a:srgbClr val="E6007E"/>
                </a:solidFill>
                <a:latin typeface="FlandersArtSerif-Regular"/>
              </a:rPr>
              <a:t>Traject jeugddelinquentierecht </a:t>
            </a:r>
            <a:r>
              <a:rPr lang="nl-BE" sz="3600" dirty="0">
                <a:solidFill>
                  <a:srgbClr val="E6007E"/>
                </a:solidFill>
                <a:latin typeface="FlandersArtSerif-Regular"/>
              </a:rPr>
              <a:t/>
            </a:r>
            <a:br>
              <a:rPr lang="nl-BE" sz="3600" dirty="0">
                <a:solidFill>
                  <a:srgbClr val="E6007E"/>
                </a:solidFill>
                <a:latin typeface="FlandersArtSerif-Regular"/>
              </a:rPr>
            </a:br>
            <a:r>
              <a:rPr lang="nl-BE" sz="2800" dirty="0">
                <a:solidFill>
                  <a:srgbClr val="E6007E"/>
                </a:solidFill>
                <a:latin typeface="FlandersArtSerif-Regular"/>
              </a:rPr>
              <a:t>Impact op Gemeenschapsinstellingen</a:t>
            </a:r>
            <a:endParaRPr lang="nl-BE" sz="1400" dirty="0">
              <a:solidFill>
                <a:srgbClr val="E6007E"/>
              </a:solidFill>
              <a:latin typeface="FlandersArtSerif-Regular"/>
            </a:endParaRPr>
          </a:p>
        </p:txBody>
      </p:sp>
      <p:pic>
        <p:nvPicPr>
          <p:cNvPr id="10" name="Afbeelding 9">
            <a:extLst>
              <a:ext uri="{FF2B5EF4-FFF2-40B4-BE49-F238E27FC236}">
                <a16:creationId xmlns="" xmlns:a16="http://schemas.microsoft.com/office/drawing/2014/main" id="{27BA343F-1467-4E5F-A579-DBF07FD856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585" y="2142774"/>
            <a:ext cx="5913593" cy="3942395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40590588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00520" y="1272211"/>
            <a:ext cx="7195930" cy="1022582"/>
          </a:xfrm>
        </p:spPr>
        <p:txBody>
          <a:bodyPr/>
          <a:lstStyle/>
          <a:p>
            <a:r>
              <a:rPr lang="nl-BE" dirty="0">
                <a:solidFill>
                  <a:prstClr val="black"/>
                </a:solidFill>
              </a:rPr>
              <a:t>GESLOTEN BEGELEIDING </a:t>
            </a:r>
            <a:r>
              <a:rPr lang="nl-BE" sz="2400" dirty="0">
                <a:solidFill>
                  <a:prstClr val="black"/>
                </a:solidFill>
              </a:rPr>
              <a:t>in een GI (1)</a:t>
            </a:r>
            <a:endParaRPr lang="nl-BE" sz="2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00520" y="1899138"/>
            <a:ext cx="7195930" cy="3886200"/>
          </a:xfrm>
        </p:spPr>
        <p:txBody>
          <a:bodyPr/>
          <a:lstStyle/>
          <a:p>
            <a:pPr marL="465138" lvl="1" indent="-285750" defTabSz="914400" eaLnBrk="0" fontAlgn="base" hangingPunct="0">
              <a:lnSpc>
                <a:spcPct val="100000"/>
              </a:lnSpc>
              <a:spcBef>
                <a:spcPct val="45000"/>
              </a:spcBef>
              <a:spcAft>
                <a:spcPct val="20000"/>
              </a:spcAft>
              <a:buBlip>
                <a:blip r:embed="rId2"/>
              </a:buBlip>
              <a:defRPr/>
            </a:pPr>
            <a:r>
              <a:rPr lang="nl-BE" sz="2400" b="1" dirty="0">
                <a:solidFill>
                  <a:prstClr val="black"/>
                </a:solidFill>
              </a:rPr>
              <a:t>Doelgroep en werking GI</a:t>
            </a:r>
          </a:p>
          <a:p>
            <a:pPr marL="808038" lvl="2" indent="-285750" defTabSz="914400" eaLnBrk="0" fontAlgn="base" hangingPunct="0">
              <a:lnSpc>
                <a:spcPct val="100000"/>
              </a:lnSpc>
              <a:spcBef>
                <a:spcPct val="45000"/>
              </a:spcBef>
              <a:spcAft>
                <a:spcPct val="20000"/>
              </a:spcAft>
              <a:buBlip>
                <a:blip r:embed="rId2"/>
              </a:buBlip>
              <a:defRPr/>
            </a:pPr>
            <a:r>
              <a:rPr lang="nl-BE" sz="1600" dirty="0"/>
              <a:t>= primair en in hoofdzaak (vermoedelijke) delictpleger</a:t>
            </a:r>
          </a:p>
          <a:p>
            <a:pPr marL="808038" lvl="2" indent="-285750" defTabSz="914400" eaLnBrk="0" fontAlgn="base" hangingPunct="0">
              <a:lnSpc>
                <a:spcPct val="100000"/>
              </a:lnSpc>
              <a:spcBef>
                <a:spcPct val="45000"/>
              </a:spcBef>
              <a:spcAft>
                <a:spcPct val="20000"/>
              </a:spcAft>
              <a:buBlip>
                <a:blip r:embed="rId2"/>
              </a:buBlip>
              <a:defRPr/>
            </a:pPr>
            <a:r>
              <a:rPr lang="nl-BE" sz="1600" dirty="0"/>
              <a:t>= voor VOS enkel nog toegankelijk voor time-out van veertien dagen</a:t>
            </a:r>
          </a:p>
          <a:p>
            <a:pPr marL="808038" lvl="2" indent="-285750" defTabSz="914400" eaLnBrk="0" fontAlgn="base" hangingPunct="0">
              <a:lnSpc>
                <a:spcPct val="100000"/>
              </a:lnSpc>
              <a:spcBef>
                <a:spcPct val="45000"/>
              </a:spcBef>
              <a:spcAft>
                <a:spcPct val="20000"/>
              </a:spcAft>
              <a:buBlip>
                <a:blip r:embed="rId2"/>
              </a:buBlip>
              <a:defRPr/>
            </a:pPr>
            <a:r>
              <a:rPr lang="nl-BE" sz="1600" dirty="0"/>
              <a:t>= vanaf 14 jaar</a:t>
            </a:r>
          </a:p>
          <a:p>
            <a:pPr marL="1150938" lvl="3" indent="-285750" defTabSz="914400" eaLnBrk="0" fontAlgn="base" hangingPunct="0">
              <a:lnSpc>
                <a:spcPct val="100000"/>
              </a:lnSpc>
              <a:spcBef>
                <a:spcPct val="45000"/>
              </a:spcBef>
              <a:spcAft>
                <a:spcPct val="20000"/>
              </a:spcAft>
              <a:buBlip>
                <a:blip r:embed="rId2"/>
              </a:buBlip>
              <a:defRPr/>
            </a:pPr>
            <a:r>
              <a:rPr lang="nl-BE" sz="1400" dirty="0"/>
              <a:t>= zeer uitzonderlijk voor 12- en 13-jarigen die welbepaalde delicten pleegden</a:t>
            </a:r>
          </a:p>
          <a:p>
            <a:pPr marL="465138" lvl="1" indent="-285750" defTabSz="914400" eaLnBrk="0" fontAlgn="base" hangingPunct="0">
              <a:lnSpc>
                <a:spcPct val="100000"/>
              </a:lnSpc>
              <a:spcBef>
                <a:spcPct val="45000"/>
              </a:spcBef>
              <a:spcAft>
                <a:spcPct val="20000"/>
              </a:spcAft>
              <a:buBlip>
                <a:blip r:embed="rId2"/>
              </a:buBlip>
              <a:defRPr/>
            </a:pPr>
            <a:r>
              <a:rPr lang="nl-BE" sz="2400" b="1" dirty="0">
                <a:solidFill>
                  <a:prstClr val="black"/>
                </a:solidFill>
              </a:rPr>
              <a:t>Exclusief gesloten</a:t>
            </a:r>
          </a:p>
          <a:p>
            <a:pPr marL="465138" lvl="1" indent="-285750" defTabSz="914400" eaLnBrk="0" fontAlgn="base" hangingPunct="0">
              <a:lnSpc>
                <a:spcPct val="100000"/>
              </a:lnSpc>
              <a:spcBef>
                <a:spcPct val="45000"/>
              </a:spcBef>
              <a:spcAft>
                <a:spcPct val="20000"/>
              </a:spcAft>
              <a:buBlip>
                <a:blip r:embed="rId2"/>
              </a:buBlip>
              <a:defRPr/>
            </a:pPr>
            <a:r>
              <a:rPr lang="nl-BE" sz="2400" b="1" dirty="0"/>
              <a:t>Is een </a:t>
            </a:r>
            <a:r>
              <a:rPr lang="nl-BE" sz="2400" b="1" dirty="0" err="1"/>
              <a:t>vrijheidsberovende</a:t>
            </a:r>
            <a:r>
              <a:rPr lang="nl-BE" sz="2400" b="1" dirty="0"/>
              <a:t> reactie</a:t>
            </a:r>
          </a:p>
          <a:p>
            <a:pPr marL="465138" lvl="1" indent="-285750" defTabSz="914400" eaLnBrk="0" fontAlgn="base" hangingPunct="0">
              <a:lnSpc>
                <a:spcPct val="100000"/>
              </a:lnSpc>
              <a:spcBef>
                <a:spcPct val="45000"/>
              </a:spcBef>
              <a:spcAft>
                <a:spcPct val="20000"/>
              </a:spcAft>
              <a:buBlip>
                <a:blip r:embed="rId2"/>
              </a:buBlip>
              <a:defRPr/>
            </a:pPr>
            <a:r>
              <a:rPr lang="nl-BE" sz="2400" b="1" dirty="0"/>
              <a:t>Start in het oriëntatiecentrum</a:t>
            </a:r>
          </a:p>
          <a:p>
            <a:endParaRPr lang="nl-BE" dirty="0"/>
          </a:p>
        </p:txBody>
      </p:sp>
      <p:sp>
        <p:nvSpPr>
          <p:cNvPr id="4" name="Rechthoek 3">
            <a:extLst>
              <a:ext uri="{FF2B5EF4-FFF2-40B4-BE49-F238E27FC236}">
                <a16:creationId xmlns="" xmlns:a16="http://schemas.microsoft.com/office/drawing/2014/main" id="{855C9A77-920C-44E2-9465-1DF279E5D7A3}"/>
              </a:ext>
            </a:extLst>
          </p:cNvPr>
          <p:cNvSpPr/>
          <p:nvPr/>
        </p:nvSpPr>
        <p:spPr>
          <a:xfrm>
            <a:off x="0" y="0"/>
            <a:ext cx="51683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720729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00520" y="1272211"/>
            <a:ext cx="7195930" cy="758813"/>
          </a:xfrm>
        </p:spPr>
        <p:txBody>
          <a:bodyPr/>
          <a:lstStyle/>
          <a:p>
            <a:r>
              <a:rPr lang="nl-BE" dirty="0">
                <a:solidFill>
                  <a:prstClr val="black"/>
                </a:solidFill>
              </a:rPr>
              <a:t>GESLOTEN BEGELEIDING </a:t>
            </a:r>
            <a:r>
              <a:rPr lang="nl-BE" sz="2400" dirty="0">
                <a:solidFill>
                  <a:prstClr val="black"/>
                </a:solidFill>
              </a:rPr>
              <a:t>in een GI </a:t>
            </a:r>
            <a:r>
              <a:rPr lang="nl-BE" dirty="0">
                <a:solidFill>
                  <a:prstClr val="black"/>
                </a:solidFill>
              </a:rPr>
              <a:t>(2)</a:t>
            </a:r>
            <a:endParaRPr lang="nl-BE" sz="2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00520" y="2224454"/>
            <a:ext cx="7849428" cy="3363546"/>
          </a:xfrm>
        </p:spPr>
        <p:txBody>
          <a:bodyPr/>
          <a:lstStyle/>
          <a:p>
            <a:pPr marL="465138" lvl="1" indent="-285750" defTabSz="914400" eaLnBrk="0" fontAlgn="base" hangingPunct="0">
              <a:lnSpc>
                <a:spcPct val="100000"/>
              </a:lnSpc>
              <a:spcBef>
                <a:spcPct val="45000"/>
              </a:spcBef>
              <a:spcAft>
                <a:spcPct val="20000"/>
              </a:spcAft>
              <a:buBlip>
                <a:blip r:embed="rId2"/>
              </a:buBlip>
              <a:defRPr/>
            </a:pPr>
            <a:r>
              <a:rPr lang="nl-BE" sz="2400" b="1" dirty="0">
                <a:solidFill>
                  <a:prstClr val="black"/>
                </a:solidFill>
              </a:rPr>
              <a:t>IN DUUR AFGEBAKEND inzetten van plaatsing in een GI</a:t>
            </a:r>
          </a:p>
          <a:p>
            <a:pPr marL="465138" lvl="1" indent="-285750" defTabSz="914400" eaLnBrk="0" fontAlgn="base" hangingPunct="0">
              <a:lnSpc>
                <a:spcPct val="100000"/>
              </a:lnSpc>
              <a:spcBef>
                <a:spcPct val="45000"/>
              </a:spcBef>
              <a:spcAft>
                <a:spcPct val="20000"/>
              </a:spcAft>
              <a:buBlip>
                <a:blip r:embed="rId2"/>
              </a:buBlip>
              <a:defRPr/>
            </a:pPr>
            <a:r>
              <a:rPr lang="nl-BE" sz="2400" b="1" dirty="0">
                <a:solidFill>
                  <a:prstClr val="black"/>
                </a:solidFill>
              </a:rPr>
              <a:t>Gemoduleerd aanbod</a:t>
            </a:r>
          </a:p>
          <a:p>
            <a:pPr marL="808038" lvl="2" indent="-285750" defTabSz="914400" eaLnBrk="0" fontAlgn="base" hangingPunct="0">
              <a:lnSpc>
                <a:spcPct val="100000"/>
              </a:lnSpc>
              <a:spcBef>
                <a:spcPct val="45000"/>
              </a:spcBef>
              <a:spcAft>
                <a:spcPct val="20000"/>
              </a:spcAft>
              <a:buBlip>
                <a:blip r:embed="rId2"/>
              </a:buBlip>
              <a:defRPr/>
            </a:pPr>
            <a:r>
              <a:rPr lang="nl-BE" sz="2000" b="1" dirty="0"/>
              <a:t>Gesloten oriëntatie = </a:t>
            </a:r>
            <a:r>
              <a:rPr lang="nl-BE" sz="1800" b="1" dirty="0">
                <a:solidFill>
                  <a:prstClr val="black"/>
                </a:solidFill>
              </a:rPr>
              <a:t>ONDERBOUWD inzetten van plaatsing in een GI</a:t>
            </a:r>
            <a:endParaRPr lang="nl-BE" sz="2400" b="1" dirty="0">
              <a:solidFill>
                <a:prstClr val="black"/>
              </a:solidFill>
            </a:endParaRPr>
          </a:p>
          <a:p>
            <a:pPr marL="808038" lvl="2" indent="-285750" defTabSz="914400" eaLnBrk="0" fontAlgn="base" hangingPunct="0">
              <a:lnSpc>
                <a:spcPct val="100000"/>
              </a:lnSpc>
              <a:spcBef>
                <a:spcPct val="45000"/>
              </a:spcBef>
              <a:spcAft>
                <a:spcPct val="20000"/>
              </a:spcAft>
              <a:buBlip>
                <a:blip r:embed="rId2"/>
              </a:buBlip>
              <a:defRPr/>
            </a:pPr>
            <a:r>
              <a:rPr lang="nl-BE" sz="1600" dirty="0">
                <a:solidFill>
                  <a:prstClr val="black"/>
                </a:solidFill>
              </a:rPr>
              <a:t>maximaal 1 maand</a:t>
            </a:r>
          </a:p>
          <a:p>
            <a:pPr marL="808038" lvl="2" indent="-285750" defTabSz="914400" eaLnBrk="0" fontAlgn="base" hangingPunct="0">
              <a:lnSpc>
                <a:spcPct val="100000"/>
              </a:lnSpc>
              <a:spcBef>
                <a:spcPct val="45000"/>
              </a:spcBef>
              <a:spcAft>
                <a:spcPct val="20000"/>
              </a:spcAft>
              <a:buBlip>
                <a:blip r:embed="rId2"/>
              </a:buBlip>
              <a:defRPr/>
            </a:pPr>
            <a:r>
              <a:rPr lang="nl-BE" sz="1600" dirty="0">
                <a:solidFill>
                  <a:prstClr val="black"/>
                </a:solidFill>
              </a:rPr>
              <a:t>Een </a:t>
            </a:r>
            <a:r>
              <a:rPr lang="nl-BE" sz="1600" b="1" dirty="0">
                <a:solidFill>
                  <a:prstClr val="black"/>
                </a:solidFill>
              </a:rPr>
              <a:t>multidisciplinaire</a:t>
            </a:r>
            <a:r>
              <a:rPr lang="nl-BE" sz="1600" dirty="0">
                <a:solidFill>
                  <a:prstClr val="black"/>
                </a:solidFill>
              </a:rPr>
              <a:t> screening en risicotaxatie staan centraal.</a:t>
            </a:r>
          </a:p>
          <a:p>
            <a:pPr marL="808038" lvl="2" indent="-285750" defTabSz="914400" eaLnBrk="0" fontAlgn="base" hangingPunct="0">
              <a:lnSpc>
                <a:spcPct val="100000"/>
              </a:lnSpc>
              <a:spcBef>
                <a:spcPct val="45000"/>
              </a:spcBef>
              <a:spcAft>
                <a:spcPct val="20000"/>
              </a:spcAft>
              <a:buBlip>
                <a:blip r:embed="rId2"/>
              </a:buBlip>
              <a:defRPr/>
            </a:pPr>
            <a:r>
              <a:rPr lang="nl-BE" sz="1600" i="1" dirty="0">
                <a:solidFill>
                  <a:prstClr val="black"/>
                </a:solidFill>
              </a:rPr>
              <a:t>Resulteert in een </a:t>
            </a:r>
            <a:r>
              <a:rPr lang="nl-BE" sz="1600" b="1" i="1" dirty="0">
                <a:solidFill>
                  <a:prstClr val="black"/>
                </a:solidFill>
              </a:rPr>
              <a:t>oriëntatievoorstel </a:t>
            </a:r>
            <a:r>
              <a:rPr lang="nl-BE" sz="1600" i="1" dirty="0">
                <a:solidFill>
                  <a:prstClr val="black"/>
                </a:solidFill>
              </a:rPr>
              <a:t>waarin een advies wordt geformuleerd m.b.t. de vraag of er (verdere) </a:t>
            </a:r>
            <a:r>
              <a:rPr lang="nl-BE" sz="1600" i="1" u="sng" dirty="0">
                <a:solidFill>
                  <a:prstClr val="black"/>
                </a:solidFill>
              </a:rPr>
              <a:t>behoefte</a:t>
            </a:r>
            <a:r>
              <a:rPr lang="nl-BE" sz="1600" i="1" dirty="0">
                <a:solidFill>
                  <a:prstClr val="black"/>
                </a:solidFill>
              </a:rPr>
              <a:t> is </a:t>
            </a:r>
            <a:r>
              <a:rPr lang="nl-BE" sz="1600" i="1" u="sng" dirty="0">
                <a:solidFill>
                  <a:prstClr val="black"/>
                </a:solidFill>
              </a:rPr>
              <a:t>aan ‘gesloten begeleiding</a:t>
            </a:r>
            <a:r>
              <a:rPr lang="nl-BE" sz="1600" i="1" dirty="0">
                <a:solidFill>
                  <a:prstClr val="black"/>
                </a:solidFill>
              </a:rPr>
              <a:t>’ voor een welbepaalde minderjarige. </a:t>
            </a:r>
          </a:p>
          <a:p>
            <a:pPr marL="522288" lvl="2" indent="0" defTabSz="914400" eaLnBrk="0" fontAlgn="base" hangingPunct="0">
              <a:lnSpc>
                <a:spcPct val="100000"/>
              </a:lnSpc>
              <a:spcBef>
                <a:spcPct val="45000"/>
              </a:spcBef>
              <a:spcAft>
                <a:spcPct val="20000"/>
              </a:spcAft>
              <a:buNone/>
              <a:defRPr/>
            </a:pPr>
            <a:endParaRPr lang="nl-BE" sz="1800" dirty="0"/>
          </a:p>
          <a:p>
            <a:pPr marL="0" indent="0">
              <a:buNone/>
            </a:pPr>
            <a:endParaRPr lang="nl-BE" dirty="0"/>
          </a:p>
        </p:txBody>
      </p:sp>
      <p:sp>
        <p:nvSpPr>
          <p:cNvPr id="4" name="Rechthoek 3">
            <a:extLst>
              <a:ext uri="{FF2B5EF4-FFF2-40B4-BE49-F238E27FC236}">
                <a16:creationId xmlns="" xmlns:a16="http://schemas.microsoft.com/office/drawing/2014/main" id="{942DB095-18FD-40B1-804B-A3E2EF5F2E2F}"/>
              </a:ext>
            </a:extLst>
          </p:cNvPr>
          <p:cNvSpPr/>
          <p:nvPr/>
        </p:nvSpPr>
        <p:spPr>
          <a:xfrm>
            <a:off x="0" y="0"/>
            <a:ext cx="51683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966306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00520" y="1272211"/>
            <a:ext cx="8396080" cy="1140855"/>
          </a:xfrm>
        </p:spPr>
        <p:txBody>
          <a:bodyPr/>
          <a:lstStyle/>
          <a:p>
            <a:r>
              <a:rPr lang="nl-BE" dirty="0">
                <a:solidFill>
                  <a:prstClr val="black"/>
                </a:solidFill>
              </a:rPr>
              <a:t>GESLOTEN BEGELEIDING in een GI (2)</a:t>
            </a:r>
            <a:endParaRPr lang="nl-BE" sz="2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00520" y="2224454"/>
            <a:ext cx="7995202" cy="3363546"/>
          </a:xfrm>
        </p:spPr>
        <p:txBody>
          <a:bodyPr/>
          <a:lstStyle/>
          <a:p>
            <a:pPr marL="465138" lvl="1" indent="-285750" defTabSz="914400" eaLnBrk="0" fontAlgn="base" hangingPunct="0">
              <a:lnSpc>
                <a:spcPct val="100000"/>
              </a:lnSpc>
              <a:spcBef>
                <a:spcPct val="45000"/>
              </a:spcBef>
              <a:spcAft>
                <a:spcPct val="20000"/>
              </a:spcAft>
              <a:buBlip>
                <a:blip r:embed="rId2"/>
              </a:buBlip>
              <a:defRPr/>
            </a:pPr>
            <a:r>
              <a:rPr lang="nl-BE" sz="2400" b="1" dirty="0">
                <a:solidFill>
                  <a:prstClr val="black"/>
                </a:solidFill>
              </a:rPr>
              <a:t>Gemoduleerd aanbod</a:t>
            </a:r>
          </a:p>
          <a:p>
            <a:pPr marL="808038" lvl="2" indent="-285750" defTabSz="914400" eaLnBrk="0" fontAlgn="base" hangingPunct="0">
              <a:lnSpc>
                <a:spcPct val="100000"/>
              </a:lnSpc>
              <a:spcBef>
                <a:spcPct val="45000"/>
              </a:spcBef>
              <a:spcAft>
                <a:spcPct val="20000"/>
              </a:spcAft>
              <a:buBlip>
                <a:blip r:embed="rId2"/>
              </a:buBlip>
              <a:defRPr/>
            </a:pPr>
            <a:r>
              <a:rPr lang="nl-BE" sz="2000" b="1" dirty="0"/>
              <a:t>Gesloten begeleiding (kort, middellang, lang)</a:t>
            </a:r>
          </a:p>
          <a:p>
            <a:pPr marL="808038" lvl="2" indent="-285750" defTabSz="914400" eaLnBrk="0" fontAlgn="base" hangingPunct="0">
              <a:lnSpc>
                <a:spcPct val="100000"/>
              </a:lnSpc>
              <a:spcBef>
                <a:spcPct val="45000"/>
              </a:spcBef>
              <a:spcAft>
                <a:spcPct val="20000"/>
              </a:spcAft>
              <a:buBlip>
                <a:blip r:embed="rId2"/>
              </a:buBlip>
              <a:defRPr/>
            </a:pPr>
            <a:r>
              <a:rPr lang="nl-BE" sz="1600" dirty="0">
                <a:solidFill>
                  <a:prstClr val="black"/>
                </a:solidFill>
              </a:rPr>
              <a:t>Deze module is erop gericht de kansen van een minderjarige op re-integratie te maximaliseren. Opgebouwd rond drie doelstellingen:</a:t>
            </a:r>
          </a:p>
          <a:p>
            <a:pPr marL="1493838" lvl="4" indent="-285750" defTabSz="914400" eaLnBrk="0" fontAlgn="base" hangingPunct="0">
              <a:lnSpc>
                <a:spcPct val="100000"/>
              </a:lnSpc>
              <a:spcBef>
                <a:spcPct val="45000"/>
              </a:spcBef>
              <a:spcAft>
                <a:spcPct val="20000"/>
              </a:spcAft>
              <a:buBlip>
                <a:blip r:embed="rId2"/>
              </a:buBlip>
              <a:defRPr/>
            </a:pPr>
            <a:r>
              <a:rPr lang="nl-BE" sz="1600" dirty="0">
                <a:solidFill>
                  <a:prstClr val="black"/>
                </a:solidFill>
              </a:rPr>
              <a:t>Verkenning: minderjarige en hun directe omgeving leren reflecteren over hun situatie vóór de gesloten begeleiding en de gewenste situatie NA de gesloten begeleiding</a:t>
            </a:r>
          </a:p>
          <a:p>
            <a:pPr marL="1493838" lvl="4" indent="-285750" defTabSz="914400" eaLnBrk="0" fontAlgn="base" hangingPunct="0">
              <a:lnSpc>
                <a:spcPct val="100000"/>
              </a:lnSpc>
              <a:spcBef>
                <a:spcPct val="45000"/>
              </a:spcBef>
              <a:spcAft>
                <a:spcPct val="20000"/>
              </a:spcAft>
              <a:buBlip>
                <a:blip r:embed="rId2"/>
              </a:buBlip>
              <a:defRPr/>
            </a:pPr>
            <a:r>
              <a:rPr lang="nl-BE" sz="1600" dirty="0">
                <a:solidFill>
                  <a:prstClr val="black"/>
                </a:solidFill>
              </a:rPr>
              <a:t>Vergroten van inzichten, competenties en vaardigheden </a:t>
            </a:r>
            <a:r>
              <a:rPr lang="nl-BE" sz="1600" dirty="0" err="1">
                <a:solidFill>
                  <a:prstClr val="black"/>
                </a:solidFill>
              </a:rPr>
              <a:t>i.f.v</a:t>
            </a:r>
            <a:r>
              <a:rPr lang="nl-BE" sz="1600" dirty="0">
                <a:solidFill>
                  <a:prstClr val="black"/>
                </a:solidFill>
              </a:rPr>
              <a:t>. hervalpreventie en welzijnsbevordering</a:t>
            </a:r>
          </a:p>
          <a:p>
            <a:pPr marL="1493838" lvl="4" indent="-285750" defTabSz="914400" eaLnBrk="0" fontAlgn="base" hangingPunct="0">
              <a:lnSpc>
                <a:spcPct val="100000"/>
              </a:lnSpc>
              <a:spcBef>
                <a:spcPct val="45000"/>
              </a:spcBef>
              <a:spcAft>
                <a:spcPct val="20000"/>
              </a:spcAft>
              <a:buBlip>
                <a:blip r:embed="rId2"/>
              </a:buBlip>
              <a:defRPr/>
            </a:pPr>
            <a:r>
              <a:rPr lang="nl-BE" sz="1600" dirty="0">
                <a:solidFill>
                  <a:prstClr val="black"/>
                </a:solidFill>
              </a:rPr>
              <a:t>Verbinding en transfer: minderjarigen en hun directe omgeving ondersteunen in de nieuwe verblijfssituatie buiten de GI</a:t>
            </a:r>
            <a:endParaRPr lang="nl-BE" sz="2800" dirty="0">
              <a:solidFill>
                <a:prstClr val="black"/>
              </a:solidFill>
            </a:endParaRPr>
          </a:p>
          <a:p>
            <a:pPr marL="808038" lvl="2" indent="-285750" defTabSz="914400" eaLnBrk="0" fontAlgn="base" hangingPunct="0">
              <a:lnSpc>
                <a:spcPct val="100000"/>
              </a:lnSpc>
              <a:spcBef>
                <a:spcPct val="45000"/>
              </a:spcBef>
              <a:spcAft>
                <a:spcPct val="20000"/>
              </a:spcAft>
              <a:buBlip>
                <a:blip r:embed="rId2"/>
              </a:buBlip>
              <a:defRPr/>
            </a:pPr>
            <a:endParaRPr lang="nl-BE" sz="1800" b="1" dirty="0"/>
          </a:p>
          <a:p>
            <a:pPr marL="0" indent="0">
              <a:buNone/>
            </a:pPr>
            <a:endParaRPr lang="nl-BE" dirty="0"/>
          </a:p>
        </p:txBody>
      </p:sp>
      <p:sp>
        <p:nvSpPr>
          <p:cNvPr id="4" name="Rechthoek 3">
            <a:extLst>
              <a:ext uri="{FF2B5EF4-FFF2-40B4-BE49-F238E27FC236}">
                <a16:creationId xmlns="" xmlns:a16="http://schemas.microsoft.com/office/drawing/2014/main" id="{0C1DEB50-5C07-4E2E-AD0D-D068AFC7D286}"/>
              </a:ext>
            </a:extLst>
          </p:cNvPr>
          <p:cNvSpPr/>
          <p:nvPr/>
        </p:nvSpPr>
        <p:spPr>
          <a:xfrm>
            <a:off x="0" y="0"/>
            <a:ext cx="51683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150118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00520" y="1272211"/>
            <a:ext cx="8396080" cy="1140855"/>
          </a:xfrm>
        </p:spPr>
        <p:txBody>
          <a:bodyPr/>
          <a:lstStyle/>
          <a:p>
            <a:r>
              <a:rPr lang="nl-BE" dirty="0">
                <a:solidFill>
                  <a:prstClr val="black"/>
                </a:solidFill>
              </a:rPr>
              <a:t>GESLOTEN BEGELEIDING in een GI (2)</a:t>
            </a:r>
            <a:endParaRPr lang="nl-BE" sz="2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00520" y="2031024"/>
            <a:ext cx="8657810" cy="3798277"/>
          </a:xfrm>
        </p:spPr>
        <p:txBody>
          <a:bodyPr/>
          <a:lstStyle/>
          <a:p>
            <a:pPr marL="465138" lvl="1" indent="-285750" defTabSz="914400" eaLnBrk="0" fontAlgn="base" hangingPunct="0">
              <a:lnSpc>
                <a:spcPct val="100000"/>
              </a:lnSpc>
              <a:spcBef>
                <a:spcPct val="45000"/>
              </a:spcBef>
              <a:spcAft>
                <a:spcPct val="20000"/>
              </a:spcAft>
              <a:buBlip>
                <a:blip r:embed="rId2"/>
              </a:buBlip>
              <a:defRPr/>
            </a:pPr>
            <a:r>
              <a:rPr lang="nl-BE" sz="2400" b="1" dirty="0">
                <a:solidFill>
                  <a:prstClr val="black"/>
                </a:solidFill>
              </a:rPr>
              <a:t>Gemoduleerd aanbod</a:t>
            </a:r>
          </a:p>
          <a:p>
            <a:pPr marL="808038" lvl="2" indent="-285750" defTabSz="914400" eaLnBrk="0" fontAlgn="base" hangingPunct="0">
              <a:lnSpc>
                <a:spcPct val="100000"/>
              </a:lnSpc>
              <a:spcBef>
                <a:spcPct val="45000"/>
              </a:spcBef>
              <a:spcAft>
                <a:spcPct val="20000"/>
              </a:spcAft>
              <a:buBlip>
                <a:blip r:embed="rId2"/>
              </a:buBlip>
              <a:defRPr/>
            </a:pPr>
            <a:r>
              <a:rPr lang="nl-BE" sz="2000" b="1" dirty="0"/>
              <a:t>Gesloten begeleiding van 2, 5 of 7 jaar</a:t>
            </a:r>
          </a:p>
          <a:p>
            <a:pPr marL="808038" lvl="2" indent="-285750" defTabSz="914400" eaLnBrk="0" fontAlgn="base" hangingPunct="0">
              <a:lnSpc>
                <a:spcPct val="100000"/>
              </a:lnSpc>
              <a:spcBef>
                <a:spcPct val="45000"/>
              </a:spcBef>
              <a:spcAft>
                <a:spcPct val="20000"/>
              </a:spcAft>
              <a:buBlip>
                <a:blip r:embed="rId2"/>
              </a:buBlip>
              <a:defRPr/>
            </a:pPr>
            <a:r>
              <a:rPr lang="nl-BE" sz="1800" dirty="0">
                <a:solidFill>
                  <a:prstClr val="black"/>
                </a:solidFill>
              </a:rPr>
              <a:t>Vlaams alternatief voor UHG</a:t>
            </a:r>
          </a:p>
          <a:p>
            <a:pPr marL="808038" lvl="2" indent="-285750" defTabSz="914400" eaLnBrk="0" fontAlgn="base" hangingPunct="0">
              <a:lnSpc>
                <a:spcPct val="100000"/>
              </a:lnSpc>
              <a:spcBef>
                <a:spcPct val="45000"/>
              </a:spcBef>
              <a:spcAft>
                <a:spcPct val="20000"/>
              </a:spcAft>
              <a:buBlip>
                <a:blip r:embed="rId2"/>
              </a:buBlip>
              <a:defRPr/>
            </a:pPr>
            <a:r>
              <a:rPr lang="nl-BE" sz="1800" dirty="0">
                <a:solidFill>
                  <a:prstClr val="black"/>
                </a:solidFill>
              </a:rPr>
              <a:t>Binnen deze module wordt o.m. specifiek ingezet op: </a:t>
            </a:r>
          </a:p>
          <a:p>
            <a:pPr marL="1493838" lvl="4" indent="-285750" defTabSz="914400" eaLnBrk="0" fontAlgn="base" hangingPunct="0">
              <a:lnSpc>
                <a:spcPct val="100000"/>
              </a:lnSpc>
              <a:spcBef>
                <a:spcPct val="45000"/>
              </a:spcBef>
              <a:spcAft>
                <a:spcPct val="20000"/>
              </a:spcAft>
              <a:buBlip>
                <a:blip r:embed="rId2"/>
              </a:buBlip>
              <a:defRPr/>
            </a:pPr>
            <a:r>
              <a:rPr lang="nl-BE" sz="1600" i="1" dirty="0">
                <a:solidFill>
                  <a:prstClr val="black"/>
                </a:solidFill>
              </a:rPr>
              <a:t>Motivatie-ontwikkeling en –bevordering</a:t>
            </a:r>
          </a:p>
          <a:p>
            <a:pPr marL="1493838" lvl="4" indent="-285750" defTabSz="914400" eaLnBrk="0" fontAlgn="base" hangingPunct="0">
              <a:lnSpc>
                <a:spcPct val="100000"/>
              </a:lnSpc>
              <a:spcBef>
                <a:spcPct val="45000"/>
              </a:spcBef>
              <a:spcAft>
                <a:spcPct val="20000"/>
              </a:spcAft>
              <a:buBlip>
                <a:blip r:embed="rId2"/>
              </a:buBlip>
              <a:defRPr/>
            </a:pPr>
            <a:r>
              <a:rPr lang="nl-BE" sz="1600" i="1" dirty="0">
                <a:solidFill>
                  <a:prstClr val="black"/>
                </a:solidFill>
              </a:rPr>
              <a:t>Permanente monitoring van gedragsveranderingen</a:t>
            </a:r>
          </a:p>
          <a:p>
            <a:pPr marL="1493838" lvl="4" indent="-285750" defTabSz="914400" eaLnBrk="0" fontAlgn="base" hangingPunct="0">
              <a:lnSpc>
                <a:spcPct val="100000"/>
              </a:lnSpc>
              <a:spcBef>
                <a:spcPct val="45000"/>
              </a:spcBef>
              <a:spcAft>
                <a:spcPct val="20000"/>
              </a:spcAft>
              <a:buBlip>
                <a:blip r:embed="rId2"/>
              </a:buBlip>
              <a:defRPr/>
            </a:pPr>
            <a:r>
              <a:rPr lang="nl-BE" sz="1600" i="1" dirty="0">
                <a:solidFill>
                  <a:prstClr val="black"/>
                </a:solidFill>
              </a:rPr>
              <a:t>Behandeling van regulatieproblemen en verslavingsproblemen</a:t>
            </a:r>
          </a:p>
          <a:p>
            <a:pPr marL="1493838" lvl="4" indent="-285750" defTabSz="914400" eaLnBrk="0" fontAlgn="base" hangingPunct="0">
              <a:lnSpc>
                <a:spcPct val="100000"/>
              </a:lnSpc>
              <a:spcBef>
                <a:spcPct val="45000"/>
              </a:spcBef>
              <a:spcAft>
                <a:spcPct val="20000"/>
              </a:spcAft>
              <a:buBlip>
                <a:blip r:embed="rId2"/>
              </a:buBlip>
              <a:defRPr/>
            </a:pPr>
            <a:r>
              <a:rPr lang="nl-BE" sz="1600" i="1" dirty="0">
                <a:solidFill>
                  <a:prstClr val="black"/>
                </a:solidFill>
              </a:rPr>
              <a:t>Beïnvloeden van sociale factoren die het ernstig delinquent gedrag in stand houden</a:t>
            </a:r>
          </a:p>
          <a:p>
            <a:pPr marL="1493838" lvl="4" indent="-285750" defTabSz="914400" eaLnBrk="0" fontAlgn="base" hangingPunct="0">
              <a:lnSpc>
                <a:spcPct val="100000"/>
              </a:lnSpc>
              <a:spcBef>
                <a:spcPct val="45000"/>
              </a:spcBef>
              <a:spcAft>
                <a:spcPct val="20000"/>
              </a:spcAft>
              <a:buBlip>
                <a:blip r:embed="rId2"/>
              </a:buBlip>
              <a:defRPr/>
            </a:pPr>
            <a:r>
              <a:rPr lang="nl-BE" sz="1600" i="1" dirty="0">
                <a:solidFill>
                  <a:prstClr val="black"/>
                </a:solidFill>
              </a:rPr>
              <a:t>Zelfstandigheidstraining (voor de ‘oudere minderjarigen’)</a:t>
            </a:r>
            <a:endParaRPr lang="nl-BE" sz="1600" dirty="0"/>
          </a:p>
        </p:txBody>
      </p:sp>
      <p:sp>
        <p:nvSpPr>
          <p:cNvPr id="4" name="Rechthoek 3">
            <a:extLst>
              <a:ext uri="{FF2B5EF4-FFF2-40B4-BE49-F238E27FC236}">
                <a16:creationId xmlns="" xmlns:a16="http://schemas.microsoft.com/office/drawing/2014/main" id="{4A336459-4882-4272-AF33-8870D376BEFB}"/>
              </a:ext>
            </a:extLst>
          </p:cNvPr>
          <p:cNvSpPr/>
          <p:nvPr/>
        </p:nvSpPr>
        <p:spPr>
          <a:xfrm>
            <a:off x="0" y="0"/>
            <a:ext cx="51683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94635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5666973" y="826478"/>
            <a:ext cx="5239565" cy="51435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800">
              <a:defRPr/>
            </a:pPr>
            <a:endParaRPr lang="nl-BE" sz="4000" dirty="0">
              <a:solidFill>
                <a:srgbClr val="E6007E"/>
              </a:solidFill>
              <a:latin typeface="FlandersArtSerif-Regular"/>
            </a:endParaRPr>
          </a:p>
          <a:p>
            <a:pPr defTabSz="685800">
              <a:defRPr/>
            </a:pPr>
            <a:r>
              <a:rPr lang="nl-BE" sz="2800" dirty="0">
                <a:solidFill>
                  <a:srgbClr val="E6007E"/>
                </a:solidFill>
                <a:latin typeface="FlandersArtSerif-Regular"/>
              </a:rPr>
              <a:t>1. Wie zijn we?</a:t>
            </a:r>
          </a:p>
          <a:p>
            <a:pPr defTabSz="685800">
              <a:defRPr/>
            </a:pPr>
            <a:endParaRPr lang="nl-BE" sz="2800" dirty="0">
              <a:solidFill>
                <a:srgbClr val="E6007E"/>
              </a:solidFill>
              <a:latin typeface="FlandersArtSerif-Regular"/>
            </a:endParaRPr>
          </a:p>
          <a:p>
            <a:pPr defTabSz="685800">
              <a:defRPr/>
            </a:pPr>
            <a:r>
              <a:rPr lang="nl-BE" sz="2800" dirty="0">
                <a:solidFill>
                  <a:srgbClr val="E6007E"/>
                </a:solidFill>
                <a:latin typeface="FlandersArtSerif-Regular"/>
              </a:rPr>
              <a:t>2. Waarom en voor wie?</a:t>
            </a:r>
          </a:p>
          <a:p>
            <a:pPr defTabSz="685800">
              <a:defRPr/>
            </a:pPr>
            <a:endParaRPr lang="nl-BE" sz="2800" dirty="0">
              <a:solidFill>
                <a:srgbClr val="E6007E"/>
              </a:solidFill>
              <a:latin typeface="FlandersArtSerif-Regular"/>
            </a:endParaRPr>
          </a:p>
          <a:p>
            <a:pPr defTabSz="685800">
              <a:defRPr/>
            </a:pPr>
            <a:r>
              <a:rPr lang="nl-BE" sz="2800" dirty="0">
                <a:solidFill>
                  <a:srgbClr val="E6007E"/>
                </a:solidFill>
                <a:latin typeface="FlandersArtSerif-Regular"/>
              </a:rPr>
              <a:t>3. Uitgangspunten</a:t>
            </a:r>
          </a:p>
          <a:p>
            <a:pPr defTabSz="685800">
              <a:defRPr/>
            </a:pPr>
            <a:endParaRPr lang="nl-BE" sz="2800" dirty="0">
              <a:solidFill>
                <a:srgbClr val="E6007E"/>
              </a:solidFill>
              <a:latin typeface="FlandersArtSerif-Regular"/>
            </a:endParaRPr>
          </a:p>
          <a:p>
            <a:pPr defTabSz="685800">
              <a:defRPr/>
            </a:pPr>
            <a:r>
              <a:rPr lang="nl-BE" sz="2800" dirty="0">
                <a:solidFill>
                  <a:srgbClr val="E6007E"/>
                </a:solidFill>
                <a:latin typeface="FlandersArtSerif-Regular"/>
              </a:rPr>
              <a:t>4. Wat en hoe? </a:t>
            </a:r>
          </a:p>
          <a:p>
            <a:pPr defTabSz="685800">
              <a:defRPr/>
            </a:pPr>
            <a:endParaRPr lang="nl-BE" sz="2800" dirty="0">
              <a:solidFill>
                <a:srgbClr val="E6007E"/>
              </a:solidFill>
              <a:latin typeface="FlandersArtSerif-Regular"/>
            </a:endParaRPr>
          </a:p>
          <a:p>
            <a:pPr defTabSz="685800">
              <a:defRPr/>
            </a:pPr>
            <a:r>
              <a:rPr lang="nl-BE" sz="2800" dirty="0">
                <a:solidFill>
                  <a:srgbClr val="E6007E"/>
                </a:solidFill>
                <a:latin typeface="FlandersArtSerif-Regular"/>
              </a:rPr>
              <a:t>5. Met wie?</a:t>
            </a:r>
          </a:p>
          <a:p>
            <a:pPr defTabSz="685800">
              <a:defRPr/>
            </a:pPr>
            <a:endParaRPr lang="nl-BE" sz="2800" dirty="0">
              <a:solidFill>
                <a:srgbClr val="E6007E"/>
              </a:solidFill>
              <a:latin typeface="FlandersArtSerif-Regular"/>
            </a:endParaRPr>
          </a:p>
          <a:p>
            <a:pPr defTabSz="685800">
              <a:defRPr/>
            </a:pPr>
            <a:r>
              <a:rPr lang="nl-BE" sz="2800" dirty="0">
                <a:solidFill>
                  <a:srgbClr val="E6007E"/>
                </a:solidFill>
                <a:latin typeface="FlandersArtSerif-Regular"/>
              </a:rPr>
              <a:t>6. Tijd voor debat</a:t>
            </a:r>
          </a:p>
          <a:p>
            <a:pPr algn="ctr" defTabSz="685800">
              <a:defRPr/>
            </a:pPr>
            <a:endParaRPr lang="nl-BE" sz="2400" dirty="0">
              <a:solidFill>
                <a:srgbClr val="E6007E"/>
              </a:solidFill>
              <a:latin typeface="FlandersArtSerif-Regular"/>
            </a:endParaRPr>
          </a:p>
          <a:p>
            <a:pPr algn="ctr" defTabSz="685800">
              <a:defRPr/>
            </a:pPr>
            <a:endParaRPr lang="nl-BE" sz="1600" dirty="0">
              <a:solidFill>
                <a:prstClr val="black"/>
              </a:solidFill>
              <a:latin typeface="FlandersArtSerif-Regular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5039498" y="3968198"/>
            <a:ext cx="4927631" cy="1620078"/>
          </a:xfrm>
          <a:custGeom>
            <a:avLst/>
            <a:gdLst>
              <a:gd name="connsiteX0" fmla="*/ 0 w 12192000"/>
              <a:gd name="connsiteY0" fmla="*/ 0 h 6857999"/>
              <a:gd name="connsiteX1" fmla="*/ 12192000 w 12192000"/>
              <a:gd name="connsiteY1" fmla="*/ 0 h 6857999"/>
              <a:gd name="connsiteX2" fmla="*/ 12192000 w 12192000"/>
              <a:gd name="connsiteY2" fmla="*/ 6857999 h 6857999"/>
              <a:gd name="connsiteX3" fmla="*/ 0 w 12192000"/>
              <a:gd name="connsiteY3" fmla="*/ 6857999 h 6857999"/>
              <a:gd name="connsiteX4" fmla="*/ 0 w 12192000"/>
              <a:gd name="connsiteY4" fmla="*/ 0 h 6857999"/>
              <a:gd name="connsiteX0" fmla="*/ 6228522 w 12192000"/>
              <a:gd name="connsiteY0" fmla="*/ 0 h 6857999"/>
              <a:gd name="connsiteX1" fmla="*/ 12192000 w 12192000"/>
              <a:gd name="connsiteY1" fmla="*/ 0 h 6857999"/>
              <a:gd name="connsiteX2" fmla="*/ 12192000 w 12192000"/>
              <a:gd name="connsiteY2" fmla="*/ 6857999 h 6857999"/>
              <a:gd name="connsiteX3" fmla="*/ 0 w 12192000"/>
              <a:gd name="connsiteY3" fmla="*/ 6857999 h 6857999"/>
              <a:gd name="connsiteX4" fmla="*/ 6228522 w 12192000"/>
              <a:gd name="connsiteY4" fmla="*/ 0 h 6857999"/>
              <a:gd name="connsiteX0" fmla="*/ 1828800 w 7792278"/>
              <a:gd name="connsiteY0" fmla="*/ 0 h 6857999"/>
              <a:gd name="connsiteX1" fmla="*/ 7792278 w 7792278"/>
              <a:gd name="connsiteY1" fmla="*/ 0 h 6857999"/>
              <a:gd name="connsiteX2" fmla="*/ 7792278 w 7792278"/>
              <a:gd name="connsiteY2" fmla="*/ 6857999 h 6857999"/>
              <a:gd name="connsiteX3" fmla="*/ 0 w 7792278"/>
              <a:gd name="connsiteY3" fmla="*/ 6857999 h 6857999"/>
              <a:gd name="connsiteX4" fmla="*/ 1828800 w 7792278"/>
              <a:gd name="connsiteY4" fmla="*/ 0 h 6857999"/>
              <a:gd name="connsiteX0" fmla="*/ 1847983 w 7811461"/>
              <a:gd name="connsiteY0" fmla="*/ 0 h 6857999"/>
              <a:gd name="connsiteX1" fmla="*/ 7811461 w 7811461"/>
              <a:gd name="connsiteY1" fmla="*/ 0 h 6857999"/>
              <a:gd name="connsiteX2" fmla="*/ 7811461 w 7811461"/>
              <a:gd name="connsiteY2" fmla="*/ 6857999 h 6857999"/>
              <a:gd name="connsiteX3" fmla="*/ 0 w 7811461"/>
              <a:gd name="connsiteY3" fmla="*/ 6857999 h 6857999"/>
              <a:gd name="connsiteX4" fmla="*/ 1847983 w 7811461"/>
              <a:gd name="connsiteY4" fmla="*/ 0 h 6857999"/>
              <a:gd name="connsiteX0" fmla="*/ 1847983 w 8698700"/>
              <a:gd name="connsiteY0" fmla="*/ 0 h 6876106"/>
              <a:gd name="connsiteX1" fmla="*/ 7811461 w 8698700"/>
              <a:gd name="connsiteY1" fmla="*/ 0 h 6876106"/>
              <a:gd name="connsiteX2" fmla="*/ 8698700 w 8698700"/>
              <a:gd name="connsiteY2" fmla="*/ 6876106 h 6876106"/>
              <a:gd name="connsiteX3" fmla="*/ 0 w 8698700"/>
              <a:gd name="connsiteY3" fmla="*/ 6857999 h 6876106"/>
              <a:gd name="connsiteX4" fmla="*/ 1847983 w 8698700"/>
              <a:gd name="connsiteY4" fmla="*/ 0 h 6876106"/>
              <a:gd name="connsiteX0" fmla="*/ 1847983 w 8698700"/>
              <a:gd name="connsiteY0" fmla="*/ 18107 h 6894213"/>
              <a:gd name="connsiteX1" fmla="*/ 8689647 w 8698700"/>
              <a:gd name="connsiteY1" fmla="*/ 0 h 6894213"/>
              <a:gd name="connsiteX2" fmla="*/ 8698700 w 8698700"/>
              <a:gd name="connsiteY2" fmla="*/ 6894213 h 6894213"/>
              <a:gd name="connsiteX3" fmla="*/ 0 w 8698700"/>
              <a:gd name="connsiteY3" fmla="*/ 6876106 h 6894213"/>
              <a:gd name="connsiteX4" fmla="*/ 1847983 w 8698700"/>
              <a:gd name="connsiteY4" fmla="*/ 18107 h 6894213"/>
              <a:gd name="connsiteX0" fmla="*/ 1847983 w 8698700"/>
              <a:gd name="connsiteY0" fmla="*/ 0 h 6876106"/>
              <a:gd name="connsiteX1" fmla="*/ 8689647 w 8698700"/>
              <a:gd name="connsiteY1" fmla="*/ 0 h 6876106"/>
              <a:gd name="connsiteX2" fmla="*/ 8698700 w 8698700"/>
              <a:gd name="connsiteY2" fmla="*/ 6876106 h 6876106"/>
              <a:gd name="connsiteX3" fmla="*/ 0 w 8698700"/>
              <a:gd name="connsiteY3" fmla="*/ 6857999 h 6876106"/>
              <a:gd name="connsiteX4" fmla="*/ 1847983 w 8698700"/>
              <a:gd name="connsiteY4" fmla="*/ 0 h 6876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98700" h="6876106">
                <a:moveTo>
                  <a:pt x="1847983" y="0"/>
                </a:moveTo>
                <a:lnTo>
                  <a:pt x="8689647" y="0"/>
                </a:lnTo>
                <a:cubicBezTo>
                  <a:pt x="8692665" y="2298071"/>
                  <a:pt x="8695682" y="4578035"/>
                  <a:pt x="8698700" y="6876106"/>
                </a:cubicBezTo>
                <a:lnTo>
                  <a:pt x="0" y="6857999"/>
                </a:lnTo>
                <a:lnTo>
                  <a:pt x="1847983" y="0"/>
                </a:lnTo>
                <a:close/>
              </a:path>
            </a:pathLst>
          </a:cu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685800">
              <a:spcBef>
                <a:spcPct val="0"/>
              </a:spcBef>
              <a:defRPr/>
            </a:pPr>
            <a:endParaRPr lang="nl-BE" sz="1500" dirty="0">
              <a:solidFill>
                <a:srgbClr val="373636"/>
              </a:solidFill>
              <a:latin typeface="FlandersArtSerif-Regular"/>
            </a:endParaRPr>
          </a:p>
        </p:txBody>
      </p:sp>
    </p:spTree>
    <p:extLst>
      <p:ext uri="{BB962C8B-B14F-4D97-AF65-F5344CB8AC3E}">
        <p14:creationId xmlns:p14="http://schemas.microsoft.com/office/powerpoint/2010/main" val="12796569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1"/>
          <p:cNvSpPr>
            <a:spLocks noChangeArrowheads="1"/>
          </p:cNvSpPr>
          <p:nvPr/>
        </p:nvSpPr>
        <p:spPr bwMode="auto">
          <a:xfrm>
            <a:off x="2217383" y="1599385"/>
            <a:ext cx="8874687" cy="4724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179388" lvl="1">
              <a:spcBef>
                <a:spcPct val="45000"/>
              </a:spcBef>
              <a:spcAft>
                <a:spcPct val="20000"/>
              </a:spcAft>
            </a:pPr>
            <a:endParaRPr lang="nl-BE" sz="2000" b="1" dirty="0"/>
          </a:p>
          <a:p>
            <a:pPr marL="179388" lvl="1">
              <a:spcBef>
                <a:spcPct val="45000"/>
              </a:spcBef>
              <a:spcAft>
                <a:spcPct val="20000"/>
              </a:spcAft>
            </a:pPr>
            <a:endParaRPr lang="nl-BE" sz="2000" b="1" dirty="0"/>
          </a:p>
          <a:p>
            <a:pPr marL="179388" lvl="1">
              <a:spcBef>
                <a:spcPct val="45000"/>
              </a:spcBef>
              <a:spcAft>
                <a:spcPct val="20000"/>
              </a:spcAft>
            </a:pPr>
            <a:endParaRPr lang="nl-BE" sz="2000" b="1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2217383" y="808038"/>
            <a:ext cx="8360130" cy="698500"/>
          </a:xfrm>
        </p:spPr>
        <p:txBody>
          <a:bodyPr/>
          <a:lstStyle/>
          <a:p>
            <a:r>
              <a:rPr lang="nl-BE" sz="3600" dirty="0">
                <a:solidFill>
                  <a:schemeClr val="tx2"/>
                </a:solidFill>
              </a:rPr>
              <a:t>Onderbouwde werking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="" xmlns:a16="http://schemas.microsoft.com/office/drawing/2014/main" id="{1FA31F4F-BA1D-4DDB-BA53-A8F6E9A3DDB5}"/>
              </a:ext>
            </a:extLst>
          </p:cNvPr>
          <p:cNvSpPr/>
          <p:nvPr/>
        </p:nvSpPr>
        <p:spPr>
          <a:xfrm>
            <a:off x="0" y="0"/>
            <a:ext cx="51683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Rechthoek 1">
            <a:extLst>
              <a:ext uri="{FF2B5EF4-FFF2-40B4-BE49-F238E27FC236}">
                <a16:creationId xmlns="" xmlns:a16="http://schemas.microsoft.com/office/drawing/2014/main" id="{A6603E36-B4B6-4673-8A27-FB673660D246}"/>
              </a:ext>
            </a:extLst>
          </p:cNvPr>
          <p:cNvSpPr/>
          <p:nvPr/>
        </p:nvSpPr>
        <p:spPr>
          <a:xfrm>
            <a:off x="2073763" y="1599385"/>
            <a:ext cx="934961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400" dirty="0"/>
              <a:t>Werken rond </a:t>
            </a:r>
            <a:r>
              <a:rPr lang="nl-BE" sz="2400" dirty="0" err="1"/>
              <a:t>normoverschrijdend</a:t>
            </a:r>
            <a:r>
              <a:rPr lang="nl-BE" sz="2400" dirty="0"/>
              <a:t> gedrag: 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nl-BE" sz="2400" dirty="0"/>
              <a:t>Op basis van RNR (risk-</a:t>
            </a:r>
            <a:r>
              <a:rPr lang="nl-BE" sz="2400" dirty="0" err="1"/>
              <a:t>needs</a:t>
            </a:r>
            <a:r>
              <a:rPr lang="nl-BE" sz="2400" dirty="0"/>
              <a:t>-</a:t>
            </a:r>
            <a:r>
              <a:rPr lang="nl-BE" sz="2400" dirty="0" err="1"/>
              <a:t>responsivity</a:t>
            </a:r>
            <a:r>
              <a:rPr lang="nl-BE" sz="2400" dirty="0"/>
              <a:t>) &amp; GLM (</a:t>
            </a:r>
            <a:r>
              <a:rPr lang="nl-BE" sz="2400" dirty="0" err="1"/>
              <a:t>Good</a:t>
            </a:r>
            <a:r>
              <a:rPr lang="nl-BE" sz="2400" dirty="0"/>
              <a:t> </a:t>
            </a:r>
            <a:r>
              <a:rPr lang="nl-BE" sz="2400" dirty="0" err="1"/>
              <a:t>Lives</a:t>
            </a:r>
            <a:r>
              <a:rPr lang="nl-BE" sz="2400" dirty="0"/>
              <a:t> Model)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B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400" dirty="0"/>
              <a:t>3 basispijlers: 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nl-BE" sz="2400" dirty="0"/>
              <a:t>Patterson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nl-BE" sz="2400" dirty="0"/>
              <a:t>Ervaringsleren 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nl-BE" sz="2400" dirty="0"/>
              <a:t>Contextueel werken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B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400" dirty="0"/>
              <a:t>Complexe dossiers: 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nl-BE" sz="2400" dirty="0"/>
              <a:t>Inschaling SEO (</a:t>
            </a:r>
            <a:r>
              <a:rPr lang="nl-BE" sz="2400" dirty="0" err="1"/>
              <a:t>Dösen</a:t>
            </a:r>
            <a:r>
              <a:rPr lang="nl-BE" sz="2400" dirty="0"/>
              <a:t>): sociaal- en emotionele ontwikkeling </a:t>
            </a:r>
          </a:p>
        </p:txBody>
      </p:sp>
    </p:spTree>
    <p:extLst>
      <p:ext uri="{BB962C8B-B14F-4D97-AF65-F5344CB8AC3E}">
        <p14:creationId xmlns:p14="http://schemas.microsoft.com/office/powerpoint/2010/main" val="4942513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1"/>
          <p:cNvSpPr>
            <a:spLocks noChangeArrowheads="1"/>
          </p:cNvSpPr>
          <p:nvPr/>
        </p:nvSpPr>
        <p:spPr bwMode="auto">
          <a:xfrm>
            <a:off x="2217383" y="1599385"/>
            <a:ext cx="8874687" cy="4724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179388" lvl="1">
              <a:spcBef>
                <a:spcPct val="45000"/>
              </a:spcBef>
              <a:spcAft>
                <a:spcPct val="20000"/>
              </a:spcAft>
            </a:pPr>
            <a:endParaRPr lang="nl-BE" sz="2000" b="1" dirty="0"/>
          </a:p>
          <a:p>
            <a:pPr marL="179388" lvl="1">
              <a:spcBef>
                <a:spcPct val="45000"/>
              </a:spcBef>
              <a:spcAft>
                <a:spcPct val="20000"/>
              </a:spcAft>
            </a:pPr>
            <a:endParaRPr lang="nl-BE" sz="2000" b="1" dirty="0"/>
          </a:p>
          <a:p>
            <a:pPr marL="179388" lvl="1">
              <a:spcBef>
                <a:spcPct val="45000"/>
              </a:spcBef>
              <a:spcAft>
                <a:spcPct val="20000"/>
              </a:spcAft>
            </a:pPr>
            <a:endParaRPr lang="nl-BE" sz="2000" b="1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2217383" y="808038"/>
            <a:ext cx="8360130" cy="698500"/>
          </a:xfrm>
        </p:spPr>
        <p:txBody>
          <a:bodyPr/>
          <a:lstStyle/>
          <a:p>
            <a:r>
              <a:rPr lang="nl-BE" sz="3600" dirty="0">
                <a:solidFill>
                  <a:schemeClr val="tx2"/>
                </a:solidFill>
              </a:rPr>
              <a:t>Onderbouwde werking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="" xmlns:a16="http://schemas.microsoft.com/office/drawing/2014/main" id="{1FA31F4F-BA1D-4DDB-BA53-A8F6E9A3DDB5}"/>
              </a:ext>
            </a:extLst>
          </p:cNvPr>
          <p:cNvSpPr/>
          <p:nvPr/>
        </p:nvSpPr>
        <p:spPr>
          <a:xfrm>
            <a:off x="0" y="0"/>
            <a:ext cx="51683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Rechthoek 1">
            <a:extLst>
              <a:ext uri="{FF2B5EF4-FFF2-40B4-BE49-F238E27FC236}">
                <a16:creationId xmlns="" xmlns:a16="http://schemas.microsoft.com/office/drawing/2014/main" id="{A6603E36-B4B6-4673-8A27-FB673660D246}"/>
              </a:ext>
            </a:extLst>
          </p:cNvPr>
          <p:cNvSpPr/>
          <p:nvPr/>
        </p:nvSpPr>
        <p:spPr>
          <a:xfrm>
            <a:off x="2073763" y="1599385"/>
            <a:ext cx="934961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400" dirty="0"/>
              <a:t>Herstelgerichte interventies in conflicten, samen met LSCI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B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400" dirty="0"/>
              <a:t>Specifieke methodieken op maat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B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400" dirty="0"/>
              <a:t>In volle ontwikkeling en implementering (pip-pep)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B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400" dirty="0"/>
              <a:t>Samenwerkingsverbanden met Vlaamse </a:t>
            </a:r>
            <a:r>
              <a:rPr lang="nl-BE" sz="2400"/>
              <a:t>Universiteiten en hogescholen </a:t>
            </a:r>
            <a:endParaRPr lang="nl-B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B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400" dirty="0"/>
              <a:t>Borging via kwaliteitsbeleid</a:t>
            </a:r>
          </a:p>
        </p:txBody>
      </p:sp>
    </p:spTree>
    <p:extLst>
      <p:ext uri="{BB962C8B-B14F-4D97-AF65-F5344CB8AC3E}">
        <p14:creationId xmlns:p14="http://schemas.microsoft.com/office/powerpoint/2010/main" val="36931446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smoldech\AppData\Local\Microsoft\Windows\Temporary Internet Files\Content.Outlook\4Z1MHFYU\ZX8L2397.jpg">
            <a:extLst>
              <a:ext uri="{FF2B5EF4-FFF2-40B4-BE49-F238E27FC236}">
                <a16:creationId xmlns="" xmlns:a16="http://schemas.microsoft.com/office/drawing/2014/main" id="{9758137E-F237-44E4-B415-F949B4A59F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974" y="2001781"/>
            <a:ext cx="5913593" cy="3905637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5666974" y="826478"/>
            <a:ext cx="6206974" cy="51435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800">
              <a:defRPr/>
            </a:pPr>
            <a:r>
              <a:rPr lang="nl-BE" sz="3200" dirty="0">
                <a:solidFill>
                  <a:srgbClr val="E6007E"/>
                </a:solidFill>
                <a:latin typeface="FlandersArtSerif-Regular"/>
              </a:rPr>
              <a:t>4. Wat en hoe?</a:t>
            </a:r>
            <a:r>
              <a:rPr lang="nl-BE" sz="2800" dirty="0">
                <a:solidFill>
                  <a:srgbClr val="E6007E"/>
                </a:solidFill>
                <a:latin typeface="FlandersArtSerif-Regular"/>
              </a:rPr>
              <a:t/>
            </a:r>
            <a:br>
              <a:rPr lang="nl-BE" sz="2800" dirty="0">
                <a:solidFill>
                  <a:srgbClr val="E6007E"/>
                </a:solidFill>
                <a:latin typeface="FlandersArtSerif-Regular"/>
              </a:rPr>
            </a:br>
            <a:endParaRPr lang="nl-BE" sz="1100" dirty="0">
              <a:solidFill>
                <a:srgbClr val="E6007E"/>
              </a:solidFill>
              <a:latin typeface="FlandersArtSerif-Regular"/>
            </a:endParaRPr>
          </a:p>
          <a:p>
            <a:pPr algn="ctr" defTabSz="685800">
              <a:defRPr/>
            </a:pPr>
            <a:endParaRPr lang="nl-BE" sz="1600" dirty="0">
              <a:solidFill>
                <a:prstClr val="black"/>
              </a:solidFill>
              <a:latin typeface="FlandersArtSerif-Regular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5039498" y="3968198"/>
            <a:ext cx="4927631" cy="1620078"/>
          </a:xfrm>
          <a:custGeom>
            <a:avLst/>
            <a:gdLst>
              <a:gd name="connsiteX0" fmla="*/ 0 w 12192000"/>
              <a:gd name="connsiteY0" fmla="*/ 0 h 6857999"/>
              <a:gd name="connsiteX1" fmla="*/ 12192000 w 12192000"/>
              <a:gd name="connsiteY1" fmla="*/ 0 h 6857999"/>
              <a:gd name="connsiteX2" fmla="*/ 12192000 w 12192000"/>
              <a:gd name="connsiteY2" fmla="*/ 6857999 h 6857999"/>
              <a:gd name="connsiteX3" fmla="*/ 0 w 12192000"/>
              <a:gd name="connsiteY3" fmla="*/ 6857999 h 6857999"/>
              <a:gd name="connsiteX4" fmla="*/ 0 w 12192000"/>
              <a:gd name="connsiteY4" fmla="*/ 0 h 6857999"/>
              <a:gd name="connsiteX0" fmla="*/ 6228522 w 12192000"/>
              <a:gd name="connsiteY0" fmla="*/ 0 h 6857999"/>
              <a:gd name="connsiteX1" fmla="*/ 12192000 w 12192000"/>
              <a:gd name="connsiteY1" fmla="*/ 0 h 6857999"/>
              <a:gd name="connsiteX2" fmla="*/ 12192000 w 12192000"/>
              <a:gd name="connsiteY2" fmla="*/ 6857999 h 6857999"/>
              <a:gd name="connsiteX3" fmla="*/ 0 w 12192000"/>
              <a:gd name="connsiteY3" fmla="*/ 6857999 h 6857999"/>
              <a:gd name="connsiteX4" fmla="*/ 6228522 w 12192000"/>
              <a:gd name="connsiteY4" fmla="*/ 0 h 6857999"/>
              <a:gd name="connsiteX0" fmla="*/ 1828800 w 7792278"/>
              <a:gd name="connsiteY0" fmla="*/ 0 h 6857999"/>
              <a:gd name="connsiteX1" fmla="*/ 7792278 w 7792278"/>
              <a:gd name="connsiteY1" fmla="*/ 0 h 6857999"/>
              <a:gd name="connsiteX2" fmla="*/ 7792278 w 7792278"/>
              <a:gd name="connsiteY2" fmla="*/ 6857999 h 6857999"/>
              <a:gd name="connsiteX3" fmla="*/ 0 w 7792278"/>
              <a:gd name="connsiteY3" fmla="*/ 6857999 h 6857999"/>
              <a:gd name="connsiteX4" fmla="*/ 1828800 w 7792278"/>
              <a:gd name="connsiteY4" fmla="*/ 0 h 6857999"/>
              <a:gd name="connsiteX0" fmla="*/ 1847983 w 7811461"/>
              <a:gd name="connsiteY0" fmla="*/ 0 h 6857999"/>
              <a:gd name="connsiteX1" fmla="*/ 7811461 w 7811461"/>
              <a:gd name="connsiteY1" fmla="*/ 0 h 6857999"/>
              <a:gd name="connsiteX2" fmla="*/ 7811461 w 7811461"/>
              <a:gd name="connsiteY2" fmla="*/ 6857999 h 6857999"/>
              <a:gd name="connsiteX3" fmla="*/ 0 w 7811461"/>
              <a:gd name="connsiteY3" fmla="*/ 6857999 h 6857999"/>
              <a:gd name="connsiteX4" fmla="*/ 1847983 w 7811461"/>
              <a:gd name="connsiteY4" fmla="*/ 0 h 6857999"/>
              <a:gd name="connsiteX0" fmla="*/ 1847983 w 8698700"/>
              <a:gd name="connsiteY0" fmla="*/ 0 h 6876106"/>
              <a:gd name="connsiteX1" fmla="*/ 7811461 w 8698700"/>
              <a:gd name="connsiteY1" fmla="*/ 0 h 6876106"/>
              <a:gd name="connsiteX2" fmla="*/ 8698700 w 8698700"/>
              <a:gd name="connsiteY2" fmla="*/ 6876106 h 6876106"/>
              <a:gd name="connsiteX3" fmla="*/ 0 w 8698700"/>
              <a:gd name="connsiteY3" fmla="*/ 6857999 h 6876106"/>
              <a:gd name="connsiteX4" fmla="*/ 1847983 w 8698700"/>
              <a:gd name="connsiteY4" fmla="*/ 0 h 6876106"/>
              <a:gd name="connsiteX0" fmla="*/ 1847983 w 8698700"/>
              <a:gd name="connsiteY0" fmla="*/ 18107 h 6894213"/>
              <a:gd name="connsiteX1" fmla="*/ 8689647 w 8698700"/>
              <a:gd name="connsiteY1" fmla="*/ 0 h 6894213"/>
              <a:gd name="connsiteX2" fmla="*/ 8698700 w 8698700"/>
              <a:gd name="connsiteY2" fmla="*/ 6894213 h 6894213"/>
              <a:gd name="connsiteX3" fmla="*/ 0 w 8698700"/>
              <a:gd name="connsiteY3" fmla="*/ 6876106 h 6894213"/>
              <a:gd name="connsiteX4" fmla="*/ 1847983 w 8698700"/>
              <a:gd name="connsiteY4" fmla="*/ 18107 h 6894213"/>
              <a:gd name="connsiteX0" fmla="*/ 1847983 w 8698700"/>
              <a:gd name="connsiteY0" fmla="*/ 0 h 6876106"/>
              <a:gd name="connsiteX1" fmla="*/ 8689647 w 8698700"/>
              <a:gd name="connsiteY1" fmla="*/ 0 h 6876106"/>
              <a:gd name="connsiteX2" fmla="*/ 8698700 w 8698700"/>
              <a:gd name="connsiteY2" fmla="*/ 6876106 h 6876106"/>
              <a:gd name="connsiteX3" fmla="*/ 0 w 8698700"/>
              <a:gd name="connsiteY3" fmla="*/ 6857999 h 6876106"/>
              <a:gd name="connsiteX4" fmla="*/ 1847983 w 8698700"/>
              <a:gd name="connsiteY4" fmla="*/ 0 h 6876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98700" h="6876106">
                <a:moveTo>
                  <a:pt x="1847983" y="0"/>
                </a:moveTo>
                <a:lnTo>
                  <a:pt x="8689647" y="0"/>
                </a:lnTo>
                <a:cubicBezTo>
                  <a:pt x="8692665" y="2298071"/>
                  <a:pt x="8695682" y="4578035"/>
                  <a:pt x="8698700" y="6876106"/>
                </a:cubicBezTo>
                <a:lnTo>
                  <a:pt x="0" y="6857999"/>
                </a:lnTo>
                <a:lnTo>
                  <a:pt x="1847983" y="0"/>
                </a:lnTo>
                <a:close/>
              </a:path>
            </a:pathLst>
          </a:cu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685800">
              <a:spcBef>
                <a:spcPct val="0"/>
              </a:spcBef>
              <a:defRPr/>
            </a:pPr>
            <a:endParaRPr lang="nl-BE" sz="1500" dirty="0">
              <a:solidFill>
                <a:srgbClr val="373636"/>
              </a:solidFill>
              <a:latin typeface="FlandersArtSerif-Regular"/>
            </a:endParaRPr>
          </a:p>
        </p:txBody>
      </p:sp>
    </p:spTree>
    <p:extLst>
      <p:ext uri="{BB962C8B-B14F-4D97-AF65-F5344CB8AC3E}">
        <p14:creationId xmlns:p14="http://schemas.microsoft.com/office/powerpoint/2010/main" val="12372573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inhoud 5">
            <a:extLst>
              <a:ext uri="{FF2B5EF4-FFF2-40B4-BE49-F238E27FC236}">
                <a16:creationId xmlns="" xmlns:a16="http://schemas.microsoft.com/office/drawing/2014/main" id="{ADDAF630-D5E1-4AB4-934B-C0FB6BE2F9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027" y="0"/>
            <a:ext cx="9710530" cy="6858000"/>
          </a:xfrm>
        </p:spPr>
      </p:pic>
      <p:sp>
        <p:nvSpPr>
          <p:cNvPr id="8" name="Rechthoek 7">
            <a:extLst>
              <a:ext uri="{FF2B5EF4-FFF2-40B4-BE49-F238E27FC236}">
                <a16:creationId xmlns="" xmlns:a16="http://schemas.microsoft.com/office/drawing/2014/main" id="{7ED83AA0-D5EE-4E14-B716-FD8D6026A97B}"/>
              </a:ext>
            </a:extLst>
          </p:cNvPr>
          <p:cNvSpPr/>
          <p:nvPr/>
        </p:nvSpPr>
        <p:spPr>
          <a:xfrm>
            <a:off x="0" y="0"/>
            <a:ext cx="51683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" name="Rechthoek 3">
            <a:extLst>
              <a:ext uri="{FF2B5EF4-FFF2-40B4-BE49-F238E27FC236}">
                <a16:creationId xmlns="" xmlns:a16="http://schemas.microsoft.com/office/drawing/2014/main" id="{C4CAB759-9016-4175-B212-0BA1A469AC2E}"/>
              </a:ext>
            </a:extLst>
          </p:cNvPr>
          <p:cNvSpPr/>
          <p:nvPr/>
        </p:nvSpPr>
        <p:spPr>
          <a:xfrm>
            <a:off x="5883965" y="2123242"/>
            <a:ext cx="609600" cy="5934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" name="Tekstvak 2">
            <a:extLst>
              <a:ext uri="{FF2B5EF4-FFF2-40B4-BE49-F238E27FC236}">
                <a16:creationId xmlns="" xmlns:a16="http://schemas.microsoft.com/office/drawing/2014/main" id="{697D58A5-3454-4A90-8E29-C1284BADA52B}"/>
              </a:ext>
            </a:extLst>
          </p:cNvPr>
          <p:cNvSpPr txBox="1"/>
          <p:nvPr/>
        </p:nvSpPr>
        <p:spPr>
          <a:xfrm rot="16200000">
            <a:off x="5900192" y="2259177"/>
            <a:ext cx="492379" cy="307777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nl-BE" sz="1400" dirty="0"/>
              <a:t>Kort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="" xmlns:a16="http://schemas.microsoft.com/office/drawing/2014/main" id="{9903BF25-943C-48FB-9CEC-B3F52B211784}"/>
              </a:ext>
            </a:extLst>
          </p:cNvPr>
          <p:cNvSpPr/>
          <p:nvPr/>
        </p:nvSpPr>
        <p:spPr>
          <a:xfrm>
            <a:off x="5961715" y="3745352"/>
            <a:ext cx="531849" cy="5934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Rechthoek 8">
            <a:extLst>
              <a:ext uri="{FF2B5EF4-FFF2-40B4-BE49-F238E27FC236}">
                <a16:creationId xmlns="" xmlns:a16="http://schemas.microsoft.com/office/drawing/2014/main" id="{1859371A-26BC-48E5-96EE-D285CEE2B8FE}"/>
              </a:ext>
            </a:extLst>
          </p:cNvPr>
          <p:cNvSpPr/>
          <p:nvPr/>
        </p:nvSpPr>
        <p:spPr>
          <a:xfrm>
            <a:off x="5959987" y="5177868"/>
            <a:ext cx="531849" cy="5934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Tekstvak 9">
            <a:extLst>
              <a:ext uri="{FF2B5EF4-FFF2-40B4-BE49-F238E27FC236}">
                <a16:creationId xmlns="" xmlns:a16="http://schemas.microsoft.com/office/drawing/2014/main" id="{AAEE6B62-9FAD-4E21-9DBB-EF7D47C1C1B3}"/>
              </a:ext>
            </a:extLst>
          </p:cNvPr>
          <p:cNvSpPr txBox="1"/>
          <p:nvPr/>
        </p:nvSpPr>
        <p:spPr>
          <a:xfrm rot="16200000">
            <a:off x="5775831" y="3890562"/>
            <a:ext cx="82586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100" dirty="0"/>
              <a:t>Middellang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="" xmlns:a16="http://schemas.microsoft.com/office/drawing/2014/main" id="{A18CA9DF-13E7-40EF-BB6D-90D1A3BF2F5F}"/>
              </a:ext>
            </a:extLst>
          </p:cNvPr>
          <p:cNvSpPr txBox="1"/>
          <p:nvPr/>
        </p:nvSpPr>
        <p:spPr>
          <a:xfrm rot="16200000">
            <a:off x="5972581" y="5343789"/>
            <a:ext cx="4507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100" dirty="0"/>
              <a:t>Lang</a:t>
            </a:r>
          </a:p>
        </p:txBody>
      </p:sp>
    </p:spTree>
    <p:extLst>
      <p:ext uri="{BB962C8B-B14F-4D97-AF65-F5344CB8AC3E}">
        <p14:creationId xmlns:p14="http://schemas.microsoft.com/office/powerpoint/2010/main" val="22219198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1898374" y="954159"/>
            <a:ext cx="9594573" cy="1140855"/>
          </a:xfrm>
        </p:spPr>
        <p:txBody>
          <a:bodyPr/>
          <a:lstStyle/>
          <a:p>
            <a:r>
              <a:rPr lang="nl-BE" altLang="nl-BE" dirty="0"/>
              <a:t>Huisonderwijs</a:t>
            </a:r>
            <a:endParaRPr lang="nl-NL" altLang="nl-BE" dirty="0"/>
          </a:p>
        </p:txBody>
      </p:sp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>
          <a:xfrm>
            <a:off x="1898374" y="1725963"/>
            <a:ext cx="9594573" cy="2881376"/>
          </a:xfrm>
        </p:spPr>
        <p:txBody>
          <a:bodyPr/>
          <a:lstStyle/>
          <a:p>
            <a:pPr lvl="1" eaLnBrk="1" hangingPunct="1">
              <a:lnSpc>
                <a:spcPct val="150000"/>
              </a:lnSpc>
            </a:pPr>
            <a:r>
              <a:rPr lang="nl-BE" altLang="nl-BE" sz="2000" dirty="0"/>
              <a:t>Theorie- en praktijkonderwijs</a:t>
            </a:r>
          </a:p>
          <a:p>
            <a:pPr lvl="1" eaLnBrk="1" hangingPunct="1">
              <a:lnSpc>
                <a:spcPct val="150000"/>
              </a:lnSpc>
            </a:pPr>
            <a:r>
              <a:rPr lang="nl-BE" altLang="nl-BE" sz="2000" dirty="0"/>
              <a:t>50/50 verdeling van de lesuren tussen theorie en praktijk</a:t>
            </a:r>
          </a:p>
          <a:p>
            <a:pPr lvl="1" eaLnBrk="1" hangingPunct="1">
              <a:lnSpc>
                <a:spcPct val="150000"/>
              </a:lnSpc>
            </a:pPr>
            <a:r>
              <a:rPr lang="nl-BE" altLang="nl-BE" sz="2000" dirty="0"/>
              <a:t>Lestijden van 9u tot 11u50 en van 13u30 tot 16u20</a:t>
            </a:r>
          </a:p>
          <a:p>
            <a:pPr lvl="1" eaLnBrk="1" hangingPunct="1">
              <a:lnSpc>
                <a:spcPct val="150000"/>
              </a:lnSpc>
            </a:pPr>
            <a:r>
              <a:rPr lang="nl-BE" altLang="nl-BE" sz="2000" dirty="0"/>
              <a:t>Klasgroep van maximaal 6 leerlingen</a:t>
            </a:r>
          </a:p>
          <a:p>
            <a:pPr lvl="1" eaLnBrk="1" hangingPunct="1">
              <a:lnSpc>
                <a:spcPct val="150000"/>
              </a:lnSpc>
            </a:pPr>
            <a:r>
              <a:rPr lang="nl-BE" altLang="nl-BE" sz="2000" dirty="0"/>
              <a:t>Huisonderwijs: individuele aanpak op maat</a:t>
            </a:r>
          </a:p>
          <a:p>
            <a:pPr lvl="1" eaLnBrk="1" hangingPunct="1">
              <a:lnSpc>
                <a:spcPct val="150000"/>
              </a:lnSpc>
            </a:pPr>
            <a:r>
              <a:rPr lang="nl-BE" altLang="nl-BE" sz="2000" dirty="0"/>
              <a:t>4 weken schoolsluiting per jaar</a:t>
            </a:r>
            <a:endParaRPr lang="nl-NL" altLang="nl-BE" sz="2000" dirty="0"/>
          </a:p>
        </p:txBody>
      </p:sp>
      <p:sp>
        <p:nvSpPr>
          <p:cNvPr id="4" name="Rechthoek 3">
            <a:extLst>
              <a:ext uri="{FF2B5EF4-FFF2-40B4-BE49-F238E27FC236}">
                <a16:creationId xmlns="" xmlns:a16="http://schemas.microsoft.com/office/drawing/2014/main" id="{B58CBF57-F755-4D50-9334-3653B9FC6601}"/>
              </a:ext>
            </a:extLst>
          </p:cNvPr>
          <p:cNvSpPr/>
          <p:nvPr/>
        </p:nvSpPr>
        <p:spPr>
          <a:xfrm>
            <a:off x="0" y="0"/>
            <a:ext cx="51683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850806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raymondjames.com/vandenboschcapitalmanagement/images/your_plan-reality.jpg">
            <a:hlinkClick r:id="rId2"/>
            <a:extLst>
              <a:ext uri="{FF2B5EF4-FFF2-40B4-BE49-F238E27FC236}">
                <a16:creationId xmlns="" xmlns:a16="http://schemas.microsoft.com/office/drawing/2014/main" id="{A4CEEAE0-F400-4048-B435-DD37E5E673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828" y="119534"/>
            <a:ext cx="9131564" cy="6738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hoek 4">
            <a:extLst>
              <a:ext uri="{FF2B5EF4-FFF2-40B4-BE49-F238E27FC236}">
                <a16:creationId xmlns="" xmlns:a16="http://schemas.microsoft.com/office/drawing/2014/main" id="{97CCAC79-4E85-4EC4-8079-DD0B12E481DE}"/>
              </a:ext>
            </a:extLst>
          </p:cNvPr>
          <p:cNvSpPr/>
          <p:nvPr/>
        </p:nvSpPr>
        <p:spPr>
          <a:xfrm>
            <a:off x="0" y="0"/>
            <a:ext cx="51683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016189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5666974" y="826478"/>
            <a:ext cx="6206974" cy="51435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800">
              <a:defRPr/>
            </a:pPr>
            <a:r>
              <a:rPr lang="nl-BE" sz="3200" dirty="0">
                <a:solidFill>
                  <a:srgbClr val="E6007E"/>
                </a:solidFill>
                <a:latin typeface="FlandersArtSerif-Regular"/>
              </a:rPr>
              <a:t>5. Met wie?</a:t>
            </a:r>
            <a:r>
              <a:rPr lang="nl-BE" sz="2800" dirty="0">
                <a:solidFill>
                  <a:srgbClr val="E6007E"/>
                </a:solidFill>
                <a:latin typeface="FlandersArtSerif-Regular"/>
              </a:rPr>
              <a:t/>
            </a:r>
            <a:br>
              <a:rPr lang="nl-BE" sz="2800" dirty="0">
                <a:solidFill>
                  <a:srgbClr val="E6007E"/>
                </a:solidFill>
                <a:latin typeface="FlandersArtSerif-Regular"/>
              </a:rPr>
            </a:br>
            <a:endParaRPr lang="nl-BE" sz="1100" dirty="0">
              <a:solidFill>
                <a:srgbClr val="E6007E"/>
              </a:solidFill>
              <a:latin typeface="FlandersArtSerif-Regular"/>
            </a:endParaRPr>
          </a:p>
          <a:p>
            <a:pPr algn="ctr" defTabSz="685800">
              <a:defRPr/>
            </a:pPr>
            <a:endParaRPr lang="nl-BE" sz="1600" dirty="0">
              <a:solidFill>
                <a:prstClr val="black"/>
              </a:solidFill>
              <a:latin typeface="FlandersArtSerif-Regular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5039498" y="3968198"/>
            <a:ext cx="4927631" cy="1620078"/>
          </a:xfrm>
          <a:custGeom>
            <a:avLst/>
            <a:gdLst>
              <a:gd name="connsiteX0" fmla="*/ 0 w 12192000"/>
              <a:gd name="connsiteY0" fmla="*/ 0 h 6857999"/>
              <a:gd name="connsiteX1" fmla="*/ 12192000 w 12192000"/>
              <a:gd name="connsiteY1" fmla="*/ 0 h 6857999"/>
              <a:gd name="connsiteX2" fmla="*/ 12192000 w 12192000"/>
              <a:gd name="connsiteY2" fmla="*/ 6857999 h 6857999"/>
              <a:gd name="connsiteX3" fmla="*/ 0 w 12192000"/>
              <a:gd name="connsiteY3" fmla="*/ 6857999 h 6857999"/>
              <a:gd name="connsiteX4" fmla="*/ 0 w 12192000"/>
              <a:gd name="connsiteY4" fmla="*/ 0 h 6857999"/>
              <a:gd name="connsiteX0" fmla="*/ 6228522 w 12192000"/>
              <a:gd name="connsiteY0" fmla="*/ 0 h 6857999"/>
              <a:gd name="connsiteX1" fmla="*/ 12192000 w 12192000"/>
              <a:gd name="connsiteY1" fmla="*/ 0 h 6857999"/>
              <a:gd name="connsiteX2" fmla="*/ 12192000 w 12192000"/>
              <a:gd name="connsiteY2" fmla="*/ 6857999 h 6857999"/>
              <a:gd name="connsiteX3" fmla="*/ 0 w 12192000"/>
              <a:gd name="connsiteY3" fmla="*/ 6857999 h 6857999"/>
              <a:gd name="connsiteX4" fmla="*/ 6228522 w 12192000"/>
              <a:gd name="connsiteY4" fmla="*/ 0 h 6857999"/>
              <a:gd name="connsiteX0" fmla="*/ 1828800 w 7792278"/>
              <a:gd name="connsiteY0" fmla="*/ 0 h 6857999"/>
              <a:gd name="connsiteX1" fmla="*/ 7792278 w 7792278"/>
              <a:gd name="connsiteY1" fmla="*/ 0 h 6857999"/>
              <a:gd name="connsiteX2" fmla="*/ 7792278 w 7792278"/>
              <a:gd name="connsiteY2" fmla="*/ 6857999 h 6857999"/>
              <a:gd name="connsiteX3" fmla="*/ 0 w 7792278"/>
              <a:gd name="connsiteY3" fmla="*/ 6857999 h 6857999"/>
              <a:gd name="connsiteX4" fmla="*/ 1828800 w 7792278"/>
              <a:gd name="connsiteY4" fmla="*/ 0 h 6857999"/>
              <a:gd name="connsiteX0" fmla="*/ 1847983 w 7811461"/>
              <a:gd name="connsiteY0" fmla="*/ 0 h 6857999"/>
              <a:gd name="connsiteX1" fmla="*/ 7811461 w 7811461"/>
              <a:gd name="connsiteY1" fmla="*/ 0 h 6857999"/>
              <a:gd name="connsiteX2" fmla="*/ 7811461 w 7811461"/>
              <a:gd name="connsiteY2" fmla="*/ 6857999 h 6857999"/>
              <a:gd name="connsiteX3" fmla="*/ 0 w 7811461"/>
              <a:gd name="connsiteY3" fmla="*/ 6857999 h 6857999"/>
              <a:gd name="connsiteX4" fmla="*/ 1847983 w 7811461"/>
              <a:gd name="connsiteY4" fmla="*/ 0 h 6857999"/>
              <a:gd name="connsiteX0" fmla="*/ 1847983 w 8698700"/>
              <a:gd name="connsiteY0" fmla="*/ 0 h 6876106"/>
              <a:gd name="connsiteX1" fmla="*/ 7811461 w 8698700"/>
              <a:gd name="connsiteY1" fmla="*/ 0 h 6876106"/>
              <a:gd name="connsiteX2" fmla="*/ 8698700 w 8698700"/>
              <a:gd name="connsiteY2" fmla="*/ 6876106 h 6876106"/>
              <a:gd name="connsiteX3" fmla="*/ 0 w 8698700"/>
              <a:gd name="connsiteY3" fmla="*/ 6857999 h 6876106"/>
              <a:gd name="connsiteX4" fmla="*/ 1847983 w 8698700"/>
              <a:gd name="connsiteY4" fmla="*/ 0 h 6876106"/>
              <a:gd name="connsiteX0" fmla="*/ 1847983 w 8698700"/>
              <a:gd name="connsiteY0" fmla="*/ 18107 h 6894213"/>
              <a:gd name="connsiteX1" fmla="*/ 8689647 w 8698700"/>
              <a:gd name="connsiteY1" fmla="*/ 0 h 6894213"/>
              <a:gd name="connsiteX2" fmla="*/ 8698700 w 8698700"/>
              <a:gd name="connsiteY2" fmla="*/ 6894213 h 6894213"/>
              <a:gd name="connsiteX3" fmla="*/ 0 w 8698700"/>
              <a:gd name="connsiteY3" fmla="*/ 6876106 h 6894213"/>
              <a:gd name="connsiteX4" fmla="*/ 1847983 w 8698700"/>
              <a:gd name="connsiteY4" fmla="*/ 18107 h 6894213"/>
              <a:gd name="connsiteX0" fmla="*/ 1847983 w 8698700"/>
              <a:gd name="connsiteY0" fmla="*/ 0 h 6876106"/>
              <a:gd name="connsiteX1" fmla="*/ 8689647 w 8698700"/>
              <a:gd name="connsiteY1" fmla="*/ 0 h 6876106"/>
              <a:gd name="connsiteX2" fmla="*/ 8698700 w 8698700"/>
              <a:gd name="connsiteY2" fmla="*/ 6876106 h 6876106"/>
              <a:gd name="connsiteX3" fmla="*/ 0 w 8698700"/>
              <a:gd name="connsiteY3" fmla="*/ 6857999 h 6876106"/>
              <a:gd name="connsiteX4" fmla="*/ 1847983 w 8698700"/>
              <a:gd name="connsiteY4" fmla="*/ 0 h 6876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98700" h="6876106">
                <a:moveTo>
                  <a:pt x="1847983" y="0"/>
                </a:moveTo>
                <a:lnTo>
                  <a:pt x="8689647" y="0"/>
                </a:lnTo>
                <a:cubicBezTo>
                  <a:pt x="8692665" y="2298071"/>
                  <a:pt x="8695682" y="4578035"/>
                  <a:pt x="8698700" y="6876106"/>
                </a:cubicBezTo>
                <a:lnTo>
                  <a:pt x="0" y="6857999"/>
                </a:lnTo>
                <a:lnTo>
                  <a:pt x="1847983" y="0"/>
                </a:lnTo>
                <a:close/>
              </a:path>
            </a:pathLst>
          </a:cu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685800">
              <a:spcBef>
                <a:spcPct val="0"/>
              </a:spcBef>
              <a:defRPr/>
            </a:pPr>
            <a:endParaRPr lang="nl-BE" sz="1500" dirty="0">
              <a:solidFill>
                <a:srgbClr val="373636"/>
              </a:solidFill>
              <a:latin typeface="FlandersArtSerif-Regular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="" xmlns:a16="http://schemas.microsoft.com/office/drawing/2014/main" id="{E980971F-EBC3-472B-89BD-729EB985BB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6156" y="1886594"/>
            <a:ext cx="6101908" cy="3399803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2316771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774CB0D3-D9E8-4182-AE4E-A2C3D5DA0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>
                <a:solidFill>
                  <a:schemeClr val="tx2"/>
                </a:solidFill>
              </a:rPr>
              <a:t>Samen gedeelde trajecten waar maken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85D4487C-48A4-446B-BE2A-B8C49373A9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092739"/>
            <a:ext cx="9594573" cy="3017078"/>
          </a:xfrm>
        </p:spPr>
        <p:txBody>
          <a:bodyPr/>
          <a:lstStyle/>
          <a:p>
            <a:pPr lvl="1">
              <a:lnSpc>
                <a:spcPct val="100000"/>
              </a:lnSpc>
            </a:pPr>
            <a:r>
              <a:rPr lang="nl-BE" sz="2400" dirty="0" err="1"/>
              <a:t>Gedeeldheid</a:t>
            </a:r>
            <a:r>
              <a:rPr lang="nl-BE" sz="2400" dirty="0"/>
              <a:t> als norm</a:t>
            </a:r>
          </a:p>
          <a:p>
            <a:pPr lvl="1">
              <a:lnSpc>
                <a:spcPct val="100000"/>
              </a:lnSpc>
            </a:pPr>
            <a:endParaRPr lang="nl-BE" sz="2400" dirty="0"/>
          </a:p>
          <a:p>
            <a:pPr lvl="1">
              <a:lnSpc>
                <a:spcPct val="100000"/>
              </a:lnSpc>
            </a:pPr>
            <a:r>
              <a:rPr lang="nl-BE" sz="2400" dirty="0"/>
              <a:t>2017: ontwikkelen van een dynamisch, functioneel en generiek draaiboek gedeelde trajecten, voortbouwend op eerste </a:t>
            </a:r>
            <a:r>
              <a:rPr lang="nl-BE" sz="2400" dirty="0" err="1"/>
              <a:t>good</a:t>
            </a:r>
            <a:r>
              <a:rPr lang="nl-BE" sz="2400" dirty="0"/>
              <a:t> </a:t>
            </a:r>
            <a:r>
              <a:rPr lang="nl-BE" sz="2400" dirty="0" err="1"/>
              <a:t>practices</a:t>
            </a:r>
            <a:r>
              <a:rPr lang="nl-BE" sz="2400" dirty="0"/>
              <a:t> van het terrein;   2018: samen aan de slag (Handelingsplanning, evaluatie, forensisch draaiboek)</a:t>
            </a:r>
          </a:p>
          <a:p>
            <a:pPr lvl="1">
              <a:lnSpc>
                <a:spcPct val="100000"/>
              </a:lnSpc>
            </a:pPr>
            <a:endParaRPr lang="nl-BE" sz="2400" dirty="0"/>
          </a:p>
          <a:p>
            <a:pPr lvl="1">
              <a:lnSpc>
                <a:spcPct val="100000"/>
              </a:lnSpc>
            </a:pPr>
            <a:r>
              <a:rPr lang="nl-BE" sz="2400" dirty="0"/>
              <a:t>Doel: effectieve en efficiënte afstemming en samenwerking van alle betrokken actoren bij het realiseren van gedeelde trajecten voor jongeren in de GI</a:t>
            </a:r>
          </a:p>
          <a:p>
            <a:endParaRPr lang="nl-BE" dirty="0"/>
          </a:p>
          <a:p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="" xmlns:a16="http://schemas.microsoft.com/office/drawing/2014/main" id="{ED3E0573-C9B3-41D3-8DE9-F2691A58448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97A778-2F6D-48E5-9942-5D32EBFA0907}" type="slidenum">
              <a:rPr lang="nl-NL" smtClean="0"/>
              <a:pPr>
                <a:defRPr/>
              </a:pPr>
              <a:t>27</a:t>
            </a:fld>
            <a:endParaRPr lang="nl-NL"/>
          </a:p>
        </p:txBody>
      </p:sp>
      <p:sp>
        <p:nvSpPr>
          <p:cNvPr id="5" name="Rechthoek 4">
            <a:extLst>
              <a:ext uri="{FF2B5EF4-FFF2-40B4-BE49-F238E27FC236}">
                <a16:creationId xmlns="" xmlns:a16="http://schemas.microsoft.com/office/drawing/2014/main" id="{DC190273-DACC-48CE-A053-344AEA2E5E10}"/>
              </a:ext>
            </a:extLst>
          </p:cNvPr>
          <p:cNvSpPr/>
          <p:nvPr/>
        </p:nvSpPr>
        <p:spPr>
          <a:xfrm>
            <a:off x="0" y="0"/>
            <a:ext cx="51683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488761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54022874-8587-4392-8D34-78BA0B1FD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>
                <a:solidFill>
                  <a:schemeClr val="tx2"/>
                </a:solidFill>
              </a:rPr>
              <a:t>Samen gedeelde trajecten waar maken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084EE355-4D4F-41C9-80C0-2A134423D8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9993" y="2120834"/>
            <a:ext cx="9594573" cy="2881376"/>
          </a:xfrm>
        </p:spPr>
        <p:txBody>
          <a:bodyPr/>
          <a:lstStyle/>
          <a:p>
            <a:pPr lvl="1">
              <a:lnSpc>
                <a:spcPct val="150000"/>
              </a:lnSpc>
            </a:pPr>
            <a:r>
              <a:rPr lang="nl-BE" sz="2400" dirty="0"/>
              <a:t>Gedeelde uitgangspunten: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BE" sz="2000" dirty="0"/>
              <a:t>Flexibel en op maat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BE" sz="2000" dirty="0"/>
              <a:t>Participatief en emancipatorisch werken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BE" sz="2000" dirty="0"/>
              <a:t>Krachtgerichte basis- en begeleidershouding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BE" sz="2000" dirty="0"/>
              <a:t>Transparantie</a:t>
            </a:r>
          </a:p>
          <a:p>
            <a:pPr lvl="1">
              <a:lnSpc>
                <a:spcPct val="150000"/>
              </a:lnSpc>
            </a:pPr>
            <a:r>
              <a:rPr lang="nl-BE" sz="2400" dirty="0"/>
              <a:t>Aspecten van gedeelde regie en besluitvorming</a:t>
            </a:r>
          </a:p>
          <a:p>
            <a:pPr lvl="1">
              <a:lnSpc>
                <a:spcPct val="150000"/>
              </a:lnSpc>
            </a:pPr>
            <a:r>
              <a:rPr lang="nl-BE" sz="2400" dirty="0"/>
              <a:t>Aspecten van begeleiding en methodiek vanuit ieders eigenheid</a:t>
            </a:r>
          </a:p>
          <a:p>
            <a:pPr lvl="2"/>
            <a:endParaRPr lang="nl-BE" dirty="0"/>
          </a:p>
          <a:p>
            <a:pPr lvl="1"/>
            <a:endParaRPr lang="nl-BE" dirty="0"/>
          </a:p>
          <a:p>
            <a:endParaRPr lang="nl-BE" dirty="0"/>
          </a:p>
          <a:p>
            <a:pPr lvl="2"/>
            <a:endParaRPr lang="nl-BE" dirty="0"/>
          </a:p>
          <a:p>
            <a:pPr lvl="1"/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="" xmlns:a16="http://schemas.microsoft.com/office/drawing/2014/main" id="{97646817-9F44-4EB2-8A82-AB68C565CC8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97A778-2F6D-48E5-9942-5D32EBFA0907}" type="slidenum">
              <a:rPr lang="nl-NL" smtClean="0"/>
              <a:pPr>
                <a:defRPr/>
              </a:pPr>
              <a:t>28</a:t>
            </a:fld>
            <a:endParaRPr lang="nl-NL"/>
          </a:p>
        </p:txBody>
      </p:sp>
      <p:sp>
        <p:nvSpPr>
          <p:cNvPr id="5" name="Rechthoek 4">
            <a:extLst>
              <a:ext uri="{FF2B5EF4-FFF2-40B4-BE49-F238E27FC236}">
                <a16:creationId xmlns="" xmlns:a16="http://schemas.microsoft.com/office/drawing/2014/main" id="{06012179-617B-4D41-B16D-6EEB2A55644D}"/>
              </a:ext>
            </a:extLst>
          </p:cNvPr>
          <p:cNvSpPr/>
          <p:nvPr/>
        </p:nvSpPr>
        <p:spPr>
          <a:xfrm>
            <a:off x="0" y="0"/>
            <a:ext cx="51683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064177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A97A778-2F6D-48E5-9942-5D32EBFA0907}" type="slidenum"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srgbClr val="C0C2C4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srgbClr val="C0C2C4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5F49BC1F-472A-4F7F-B373-34D197E919CF}"/>
              </a:ext>
            </a:extLst>
          </p:cNvPr>
          <p:cNvSpPr txBox="1">
            <a:spLocks/>
          </p:cNvSpPr>
          <p:nvPr/>
        </p:nvSpPr>
        <p:spPr>
          <a:xfrm>
            <a:off x="5666974" y="826478"/>
            <a:ext cx="6206974" cy="51435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800">
              <a:defRPr/>
            </a:pPr>
            <a:r>
              <a:rPr lang="nl-BE" sz="3200" dirty="0">
                <a:solidFill>
                  <a:srgbClr val="E6007E"/>
                </a:solidFill>
                <a:latin typeface="FlandersArtSerif-Regular"/>
              </a:rPr>
              <a:t>6. Tijd voor debat</a:t>
            </a:r>
            <a:endParaRPr lang="nl-BE" sz="1100" dirty="0">
              <a:solidFill>
                <a:srgbClr val="E6007E"/>
              </a:solidFill>
              <a:latin typeface="FlandersArtSerif-Regular"/>
            </a:endParaRPr>
          </a:p>
          <a:p>
            <a:pPr algn="ctr" defTabSz="685800">
              <a:defRPr/>
            </a:pPr>
            <a:endParaRPr lang="nl-BE" sz="1600" dirty="0">
              <a:solidFill>
                <a:prstClr val="black"/>
              </a:solidFill>
              <a:latin typeface="FlandersArtSerif-Regular"/>
            </a:endParaRPr>
          </a:p>
        </p:txBody>
      </p:sp>
      <p:pic>
        <p:nvPicPr>
          <p:cNvPr id="1026" name="Picture 2" descr="Afbeeldingsresultaat voor debate">
            <a:hlinkClick r:id="rId2"/>
            <a:extLst>
              <a:ext uri="{FF2B5EF4-FFF2-40B4-BE49-F238E27FC236}">
                <a16:creationId xmlns="" xmlns:a16="http://schemas.microsoft.com/office/drawing/2014/main" id="{CA9C6009-F11A-48D2-9EC1-F1F6EEF3D1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860447"/>
            <a:ext cx="5777948" cy="3739358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9060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5666974" y="826478"/>
            <a:ext cx="6206974" cy="51435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 algn="ctr" defTabSz="685800">
              <a:buAutoNum type="arabicPeriod"/>
              <a:defRPr/>
            </a:pPr>
            <a:r>
              <a:rPr lang="nl-BE" sz="3200" dirty="0">
                <a:solidFill>
                  <a:srgbClr val="E6007E"/>
                </a:solidFill>
                <a:latin typeface="FlandersArtSerif-Regular"/>
              </a:rPr>
              <a:t>Wie zijn we?</a:t>
            </a:r>
            <a:r>
              <a:rPr lang="nl-BE" sz="2800" dirty="0">
                <a:solidFill>
                  <a:srgbClr val="E6007E"/>
                </a:solidFill>
                <a:latin typeface="FlandersArtSerif-Regular"/>
              </a:rPr>
              <a:t/>
            </a:r>
            <a:br>
              <a:rPr lang="nl-BE" sz="2800" dirty="0">
                <a:solidFill>
                  <a:srgbClr val="E6007E"/>
                </a:solidFill>
                <a:latin typeface="FlandersArtSerif-Regular"/>
              </a:rPr>
            </a:br>
            <a:endParaRPr lang="nl-BE" sz="2800" dirty="0">
              <a:solidFill>
                <a:srgbClr val="E6007E"/>
              </a:solidFill>
              <a:latin typeface="FlandersArtSerif-Regular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5039498" y="3968198"/>
            <a:ext cx="4927631" cy="1620078"/>
          </a:xfrm>
          <a:custGeom>
            <a:avLst/>
            <a:gdLst>
              <a:gd name="connsiteX0" fmla="*/ 0 w 12192000"/>
              <a:gd name="connsiteY0" fmla="*/ 0 h 6857999"/>
              <a:gd name="connsiteX1" fmla="*/ 12192000 w 12192000"/>
              <a:gd name="connsiteY1" fmla="*/ 0 h 6857999"/>
              <a:gd name="connsiteX2" fmla="*/ 12192000 w 12192000"/>
              <a:gd name="connsiteY2" fmla="*/ 6857999 h 6857999"/>
              <a:gd name="connsiteX3" fmla="*/ 0 w 12192000"/>
              <a:gd name="connsiteY3" fmla="*/ 6857999 h 6857999"/>
              <a:gd name="connsiteX4" fmla="*/ 0 w 12192000"/>
              <a:gd name="connsiteY4" fmla="*/ 0 h 6857999"/>
              <a:gd name="connsiteX0" fmla="*/ 6228522 w 12192000"/>
              <a:gd name="connsiteY0" fmla="*/ 0 h 6857999"/>
              <a:gd name="connsiteX1" fmla="*/ 12192000 w 12192000"/>
              <a:gd name="connsiteY1" fmla="*/ 0 h 6857999"/>
              <a:gd name="connsiteX2" fmla="*/ 12192000 w 12192000"/>
              <a:gd name="connsiteY2" fmla="*/ 6857999 h 6857999"/>
              <a:gd name="connsiteX3" fmla="*/ 0 w 12192000"/>
              <a:gd name="connsiteY3" fmla="*/ 6857999 h 6857999"/>
              <a:gd name="connsiteX4" fmla="*/ 6228522 w 12192000"/>
              <a:gd name="connsiteY4" fmla="*/ 0 h 6857999"/>
              <a:gd name="connsiteX0" fmla="*/ 1828800 w 7792278"/>
              <a:gd name="connsiteY0" fmla="*/ 0 h 6857999"/>
              <a:gd name="connsiteX1" fmla="*/ 7792278 w 7792278"/>
              <a:gd name="connsiteY1" fmla="*/ 0 h 6857999"/>
              <a:gd name="connsiteX2" fmla="*/ 7792278 w 7792278"/>
              <a:gd name="connsiteY2" fmla="*/ 6857999 h 6857999"/>
              <a:gd name="connsiteX3" fmla="*/ 0 w 7792278"/>
              <a:gd name="connsiteY3" fmla="*/ 6857999 h 6857999"/>
              <a:gd name="connsiteX4" fmla="*/ 1828800 w 7792278"/>
              <a:gd name="connsiteY4" fmla="*/ 0 h 6857999"/>
              <a:gd name="connsiteX0" fmla="*/ 1847983 w 7811461"/>
              <a:gd name="connsiteY0" fmla="*/ 0 h 6857999"/>
              <a:gd name="connsiteX1" fmla="*/ 7811461 w 7811461"/>
              <a:gd name="connsiteY1" fmla="*/ 0 h 6857999"/>
              <a:gd name="connsiteX2" fmla="*/ 7811461 w 7811461"/>
              <a:gd name="connsiteY2" fmla="*/ 6857999 h 6857999"/>
              <a:gd name="connsiteX3" fmla="*/ 0 w 7811461"/>
              <a:gd name="connsiteY3" fmla="*/ 6857999 h 6857999"/>
              <a:gd name="connsiteX4" fmla="*/ 1847983 w 7811461"/>
              <a:gd name="connsiteY4" fmla="*/ 0 h 6857999"/>
              <a:gd name="connsiteX0" fmla="*/ 1847983 w 8698700"/>
              <a:gd name="connsiteY0" fmla="*/ 0 h 6876106"/>
              <a:gd name="connsiteX1" fmla="*/ 7811461 w 8698700"/>
              <a:gd name="connsiteY1" fmla="*/ 0 h 6876106"/>
              <a:gd name="connsiteX2" fmla="*/ 8698700 w 8698700"/>
              <a:gd name="connsiteY2" fmla="*/ 6876106 h 6876106"/>
              <a:gd name="connsiteX3" fmla="*/ 0 w 8698700"/>
              <a:gd name="connsiteY3" fmla="*/ 6857999 h 6876106"/>
              <a:gd name="connsiteX4" fmla="*/ 1847983 w 8698700"/>
              <a:gd name="connsiteY4" fmla="*/ 0 h 6876106"/>
              <a:gd name="connsiteX0" fmla="*/ 1847983 w 8698700"/>
              <a:gd name="connsiteY0" fmla="*/ 18107 h 6894213"/>
              <a:gd name="connsiteX1" fmla="*/ 8689647 w 8698700"/>
              <a:gd name="connsiteY1" fmla="*/ 0 h 6894213"/>
              <a:gd name="connsiteX2" fmla="*/ 8698700 w 8698700"/>
              <a:gd name="connsiteY2" fmla="*/ 6894213 h 6894213"/>
              <a:gd name="connsiteX3" fmla="*/ 0 w 8698700"/>
              <a:gd name="connsiteY3" fmla="*/ 6876106 h 6894213"/>
              <a:gd name="connsiteX4" fmla="*/ 1847983 w 8698700"/>
              <a:gd name="connsiteY4" fmla="*/ 18107 h 6894213"/>
              <a:gd name="connsiteX0" fmla="*/ 1847983 w 8698700"/>
              <a:gd name="connsiteY0" fmla="*/ 0 h 6876106"/>
              <a:gd name="connsiteX1" fmla="*/ 8689647 w 8698700"/>
              <a:gd name="connsiteY1" fmla="*/ 0 h 6876106"/>
              <a:gd name="connsiteX2" fmla="*/ 8698700 w 8698700"/>
              <a:gd name="connsiteY2" fmla="*/ 6876106 h 6876106"/>
              <a:gd name="connsiteX3" fmla="*/ 0 w 8698700"/>
              <a:gd name="connsiteY3" fmla="*/ 6857999 h 6876106"/>
              <a:gd name="connsiteX4" fmla="*/ 1847983 w 8698700"/>
              <a:gd name="connsiteY4" fmla="*/ 0 h 6876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98700" h="6876106">
                <a:moveTo>
                  <a:pt x="1847983" y="0"/>
                </a:moveTo>
                <a:lnTo>
                  <a:pt x="8689647" y="0"/>
                </a:lnTo>
                <a:cubicBezTo>
                  <a:pt x="8692665" y="2298071"/>
                  <a:pt x="8695682" y="4578035"/>
                  <a:pt x="8698700" y="6876106"/>
                </a:cubicBezTo>
                <a:lnTo>
                  <a:pt x="0" y="6857999"/>
                </a:lnTo>
                <a:lnTo>
                  <a:pt x="1847983" y="0"/>
                </a:lnTo>
                <a:close/>
              </a:path>
            </a:pathLst>
          </a:cu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685800">
              <a:spcBef>
                <a:spcPct val="0"/>
              </a:spcBef>
              <a:defRPr/>
            </a:pPr>
            <a:endParaRPr lang="nl-BE" sz="1500" dirty="0">
              <a:solidFill>
                <a:srgbClr val="373636"/>
              </a:solidFill>
              <a:latin typeface="FlandersArtSerif-Regular"/>
            </a:endParaRPr>
          </a:p>
        </p:txBody>
      </p:sp>
      <p:pic>
        <p:nvPicPr>
          <p:cNvPr id="5" name="Afbeelding 4" descr="Afbeelding met binnen, vloer&#10;&#10;Beschrijving is gegenereerd met zeer hoge betrouwbaarheid">
            <a:extLst>
              <a:ext uri="{FF2B5EF4-FFF2-40B4-BE49-F238E27FC236}">
                <a16:creationId xmlns="" xmlns:a16="http://schemas.microsoft.com/office/drawing/2014/main" id="{A2C98178-4B36-4FBE-8025-B6F102EB9A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749508"/>
            <a:ext cx="5252716" cy="3942000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3810965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07294C80-B23D-4768-8207-0C5571EAE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Tijd voor debat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15CB6631-4D9D-4AE1-A742-1BE048B514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sz="2400" dirty="0"/>
              <a:t>Stelling 1:</a:t>
            </a:r>
          </a:p>
          <a:p>
            <a:pPr marL="0" indent="0">
              <a:buNone/>
            </a:pPr>
            <a:endParaRPr lang="nl-BE" sz="2400" dirty="0"/>
          </a:p>
          <a:p>
            <a:pPr marL="0" indent="0">
              <a:buNone/>
            </a:pPr>
            <a:r>
              <a:rPr lang="nl-BE" sz="2400" dirty="0"/>
              <a:t>Time-out betekent elkaar 2 weken rust gunnen zonder elkaar op te zoeken.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="" xmlns:a16="http://schemas.microsoft.com/office/drawing/2014/main" id="{37366AE0-69EE-43C9-A177-8FAD074BA5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97A778-2F6D-48E5-9942-5D32EBFA0907}" type="slidenum">
              <a:rPr lang="nl-NL" smtClean="0"/>
              <a:pPr>
                <a:defRPr/>
              </a:pPr>
              <a:t>30</a:t>
            </a:fld>
            <a:endParaRPr lang="nl-NL"/>
          </a:p>
        </p:txBody>
      </p:sp>
      <p:sp>
        <p:nvSpPr>
          <p:cNvPr id="5" name="Rechthoek 4">
            <a:extLst>
              <a:ext uri="{FF2B5EF4-FFF2-40B4-BE49-F238E27FC236}">
                <a16:creationId xmlns="" xmlns:a16="http://schemas.microsoft.com/office/drawing/2014/main" id="{B4FA9190-AF36-4022-8B0C-7F3D74E29970}"/>
              </a:ext>
            </a:extLst>
          </p:cNvPr>
          <p:cNvSpPr/>
          <p:nvPr/>
        </p:nvSpPr>
        <p:spPr>
          <a:xfrm>
            <a:off x="0" y="0"/>
            <a:ext cx="51683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657232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07294C80-B23D-4768-8207-0C5571EAE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Tijd voor debat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15CB6631-4D9D-4AE1-A742-1BE048B514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sz="2400" dirty="0"/>
              <a:t>Stelling 2:</a:t>
            </a:r>
          </a:p>
          <a:p>
            <a:pPr marL="0" indent="0">
              <a:buNone/>
            </a:pPr>
            <a:endParaRPr lang="nl-BE" sz="2400" dirty="0"/>
          </a:p>
          <a:p>
            <a:pPr marL="0" indent="0">
              <a:buNone/>
            </a:pPr>
            <a:r>
              <a:rPr lang="nl-BE" sz="2400" dirty="0"/>
              <a:t>In oriëntatie GI kan je het MOF-traject niet los zien van een mogelijks onderliggend VOS-verhaal.  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="" xmlns:a16="http://schemas.microsoft.com/office/drawing/2014/main" id="{37366AE0-69EE-43C9-A177-8FAD074BA5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97A778-2F6D-48E5-9942-5D32EBFA0907}" type="slidenum">
              <a:rPr lang="nl-NL" smtClean="0"/>
              <a:pPr>
                <a:defRPr/>
              </a:pPr>
              <a:t>31</a:t>
            </a:fld>
            <a:endParaRPr lang="nl-NL"/>
          </a:p>
        </p:txBody>
      </p:sp>
      <p:sp>
        <p:nvSpPr>
          <p:cNvPr id="5" name="Rechthoek 4">
            <a:extLst>
              <a:ext uri="{FF2B5EF4-FFF2-40B4-BE49-F238E27FC236}">
                <a16:creationId xmlns="" xmlns:a16="http://schemas.microsoft.com/office/drawing/2014/main" id="{4E32163E-5344-4AE8-9270-428594FAEF42}"/>
              </a:ext>
            </a:extLst>
          </p:cNvPr>
          <p:cNvSpPr/>
          <p:nvPr/>
        </p:nvSpPr>
        <p:spPr>
          <a:xfrm>
            <a:off x="0" y="0"/>
            <a:ext cx="51683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47617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07294C80-B23D-4768-8207-0C5571EAE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Tijd voor debat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15CB6631-4D9D-4AE1-A742-1BE048B514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sz="2400" dirty="0"/>
              <a:t>Stelling 3:</a:t>
            </a:r>
          </a:p>
          <a:p>
            <a:pPr marL="0" indent="0">
              <a:buNone/>
            </a:pPr>
            <a:endParaRPr lang="nl-BE" sz="2400" dirty="0"/>
          </a:p>
          <a:p>
            <a:pPr marL="0" indent="0">
              <a:buNone/>
            </a:pPr>
            <a:r>
              <a:rPr lang="nl-BE" sz="2400" dirty="0"/>
              <a:t>Een gedeeld traject betekent minstens 3 maanden samenlopen tijdens het verblijf in de GI.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="" xmlns:a16="http://schemas.microsoft.com/office/drawing/2014/main" id="{37366AE0-69EE-43C9-A177-8FAD074BA5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97A778-2F6D-48E5-9942-5D32EBFA0907}" type="slidenum">
              <a:rPr lang="nl-NL" smtClean="0"/>
              <a:pPr>
                <a:defRPr/>
              </a:pPr>
              <a:t>32</a:t>
            </a:fld>
            <a:endParaRPr lang="nl-NL"/>
          </a:p>
        </p:txBody>
      </p:sp>
      <p:sp>
        <p:nvSpPr>
          <p:cNvPr id="5" name="Rechthoek 4">
            <a:extLst>
              <a:ext uri="{FF2B5EF4-FFF2-40B4-BE49-F238E27FC236}">
                <a16:creationId xmlns="" xmlns:a16="http://schemas.microsoft.com/office/drawing/2014/main" id="{D96B9349-FFB5-44B1-BF22-B5A9C6AA0946}"/>
              </a:ext>
            </a:extLst>
          </p:cNvPr>
          <p:cNvSpPr/>
          <p:nvPr/>
        </p:nvSpPr>
        <p:spPr>
          <a:xfrm>
            <a:off x="0" y="0"/>
            <a:ext cx="51683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53468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07294C80-B23D-4768-8207-0C5571EAE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Tijd voor debat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15CB6631-4D9D-4AE1-A742-1BE048B514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sz="2400" dirty="0"/>
              <a:t>Stelling 4:</a:t>
            </a:r>
          </a:p>
          <a:p>
            <a:pPr marL="0" indent="0">
              <a:buNone/>
            </a:pPr>
            <a:endParaRPr lang="nl-BE" sz="2400" dirty="0"/>
          </a:p>
          <a:p>
            <a:pPr marL="0" indent="0">
              <a:buNone/>
            </a:pPr>
            <a:r>
              <a:rPr lang="nl-BE" sz="2400" dirty="0"/>
              <a:t>In een gedeeld traject moet de begeleider van de privaat voorziening altijd extra </a:t>
            </a:r>
            <a:r>
              <a:rPr lang="nl-BE" sz="2400" dirty="0" err="1"/>
              <a:t>muros</a:t>
            </a:r>
            <a:r>
              <a:rPr lang="nl-BE" sz="2400" dirty="0"/>
              <a:t> kunnen gaan met de jongere.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="" xmlns:a16="http://schemas.microsoft.com/office/drawing/2014/main" id="{37366AE0-69EE-43C9-A177-8FAD074BA5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97A778-2F6D-48E5-9942-5D32EBFA0907}" type="slidenum">
              <a:rPr lang="nl-NL" smtClean="0"/>
              <a:pPr>
                <a:defRPr/>
              </a:pPr>
              <a:t>33</a:t>
            </a:fld>
            <a:endParaRPr lang="nl-NL"/>
          </a:p>
        </p:txBody>
      </p:sp>
      <p:sp>
        <p:nvSpPr>
          <p:cNvPr id="5" name="Rechthoek 4">
            <a:extLst>
              <a:ext uri="{FF2B5EF4-FFF2-40B4-BE49-F238E27FC236}">
                <a16:creationId xmlns="" xmlns:a16="http://schemas.microsoft.com/office/drawing/2014/main" id="{E675CA4D-332A-4EAB-9824-92FDE759E147}"/>
              </a:ext>
            </a:extLst>
          </p:cNvPr>
          <p:cNvSpPr/>
          <p:nvPr/>
        </p:nvSpPr>
        <p:spPr>
          <a:xfrm>
            <a:off x="0" y="0"/>
            <a:ext cx="51683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086956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07294C80-B23D-4768-8207-0C5571EAE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Tijd voor debat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15CB6631-4D9D-4AE1-A742-1BE048B514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sz="2400" dirty="0"/>
              <a:t>Stelling 5:</a:t>
            </a:r>
          </a:p>
          <a:p>
            <a:pPr marL="0" indent="0">
              <a:buNone/>
            </a:pPr>
            <a:endParaRPr lang="nl-BE" sz="2400" dirty="0"/>
          </a:p>
          <a:p>
            <a:pPr marL="0" indent="0">
              <a:buNone/>
            </a:pPr>
            <a:r>
              <a:rPr lang="nl-BE" sz="2400" dirty="0"/>
              <a:t>Onderwijs volgen in de eigen school versnellen heeft de voorkeur op onderwijs volgen in de eigen school van de GI.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="" xmlns:a16="http://schemas.microsoft.com/office/drawing/2014/main" id="{37366AE0-69EE-43C9-A177-8FAD074BA5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97A778-2F6D-48E5-9942-5D32EBFA0907}" type="slidenum">
              <a:rPr lang="nl-NL" smtClean="0"/>
              <a:pPr>
                <a:defRPr/>
              </a:pPr>
              <a:t>34</a:t>
            </a:fld>
            <a:endParaRPr lang="nl-NL"/>
          </a:p>
        </p:txBody>
      </p:sp>
      <p:sp>
        <p:nvSpPr>
          <p:cNvPr id="5" name="Rechthoek 4">
            <a:extLst>
              <a:ext uri="{FF2B5EF4-FFF2-40B4-BE49-F238E27FC236}">
                <a16:creationId xmlns="" xmlns:a16="http://schemas.microsoft.com/office/drawing/2014/main" id="{E95E8C21-CAA5-4E2A-810E-EF2877FE380E}"/>
              </a:ext>
            </a:extLst>
          </p:cNvPr>
          <p:cNvSpPr/>
          <p:nvPr/>
        </p:nvSpPr>
        <p:spPr>
          <a:xfrm>
            <a:off x="0" y="0"/>
            <a:ext cx="51683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719183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07294C80-B23D-4768-8207-0C5571EAE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Tijd voor debat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15CB6631-4D9D-4AE1-A742-1BE048B514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sz="2400" dirty="0"/>
              <a:t>Stelling 6:</a:t>
            </a:r>
          </a:p>
          <a:p>
            <a:pPr marL="0" indent="0">
              <a:buNone/>
            </a:pPr>
            <a:endParaRPr lang="nl-BE" sz="2400" dirty="0"/>
          </a:p>
          <a:p>
            <a:pPr marL="0" indent="0">
              <a:buNone/>
            </a:pPr>
            <a:r>
              <a:rPr lang="nl-BE" sz="2400" dirty="0"/>
              <a:t>Dit was een uitermate boeiend uurtje over de GI en ik ben er – mede dankzij de 2 gastsprekers – wat wijzer uitgekomen betreffende mijn kennis over de GI.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="" xmlns:a16="http://schemas.microsoft.com/office/drawing/2014/main" id="{37366AE0-69EE-43C9-A177-8FAD074BA5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97A778-2F6D-48E5-9942-5D32EBFA0907}" type="slidenum">
              <a:rPr lang="nl-NL" smtClean="0"/>
              <a:pPr>
                <a:defRPr/>
              </a:pPr>
              <a:t>35</a:t>
            </a:fld>
            <a:endParaRPr lang="nl-NL"/>
          </a:p>
        </p:txBody>
      </p:sp>
      <p:sp>
        <p:nvSpPr>
          <p:cNvPr id="5" name="Rechthoek 4">
            <a:extLst>
              <a:ext uri="{FF2B5EF4-FFF2-40B4-BE49-F238E27FC236}">
                <a16:creationId xmlns="" xmlns:a16="http://schemas.microsoft.com/office/drawing/2014/main" id="{66F72145-EB82-458A-8600-E0302586F70F}"/>
              </a:ext>
            </a:extLst>
          </p:cNvPr>
          <p:cNvSpPr/>
          <p:nvPr/>
        </p:nvSpPr>
        <p:spPr>
          <a:xfrm>
            <a:off x="0" y="0"/>
            <a:ext cx="51683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72264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="" xmlns:a16="http://schemas.microsoft.com/office/drawing/2014/main" id="{855C9A77-920C-44E2-9465-1DF279E5D7A3}"/>
              </a:ext>
            </a:extLst>
          </p:cNvPr>
          <p:cNvSpPr/>
          <p:nvPr/>
        </p:nvSpPr>
        <p:spPr>
          <a:xfrm>
            <a:off x="0" y="0"/>
            <a:ext cx="51683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6" name="Tijdelijke aanduiding voor inhoud 5" descr="Afbeelding met schermafbeelding&#10;&#10;Beschrijving is gegenereerd met zeer hoge betrouwbaarheid">
            <a:extLst>
              <a:ext uri="{FF2B5EF4-FFF2-40B4-BE49-F238E27FC236}">
                <a16:creationId xmlns="" xmlns:a16="http://schemas.microsoft.com/office/drawing/2014/main" id="{EC052702-3DE1-49E0-BD4D-4704C61BD2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1540" y="125730"/>
            <a:ext cx="11007090" cy="6584385"/>
          </a:xfrm>
        </p:spPr>
      </p:pic>
    </p:spTree>
    <p:extLst>
      <p:ext uri="{BB962C8B-B14F-4D97-AF65-F5344CB8AC3E}">
        <p14:creationId xmlns:p14="http://schemas.microsoft.com/office/powerpoint/2010/main" val="309684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="" xmlns:a16="http://schemas.microsoft.com/office/drawing/2014/main" id="{187CE4A2-A825-4D9E-8B16-C3008FF53E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4205" y="5469345"/>
            <a:ext cx="2717484" cy="1426679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="" xmlns:a16="http://schemas.microsoft.com/office/drawing/2014/main" id="{855C9A77-920C-44E2-9465-1DF279E5D7A3}"/>
              </a:ext>
            </a:extLst>
          </p:cNvPr>
          <p:cNvSpPr/>
          <p:nvPr/>
        </p:nvSpPr>
        <p:spPr>
          <a:xfrm>
            <a:off x="0" y="0"/>
            <a:ext cx="51683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7" name="Picture 12" descr="Burgemeester blogt over Villa De Grubbe">
            <a:extLst>
              <a:ext uri="{FF2B5EF4-FFF2-40B4-BE49-F238E27FC236}">
                <a16:creationId xmlns="" xmlns:a16="http://schemas.microsoft.com/office/drawing/2014/main" id="{4335F586-A4D1-4050-A80C-505B966545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2909888"/>
            <a:ext cx="22383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http://1.nieuwsbladcdn.be/Assets/Images_Upload/2013/02/11/af846f28-7463-11e2-a599-5cafd9be6a16_original.jpg">
            <a:extLst>
              <a:ext uri="{FF2B5EF4-FFF2-40B4-BE49-F238E27FC236}">
                <a16:creationId xmlns="" xmlns:a16="http://schemas.microsoft.com/office/drawing/2014/main" id="{15E94DFA-2BCB-4548-95E6-E2E963481A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3231" y="2909889"/>
            <a:ext cx="2638586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>
            <a:extLst>
              <a:ext uri="{FF2B5EF4-FFF2-40B4-BE49-F238E27FC236}">
                <a16:creationId xmlns="" xmlns:a16="http://schemas.microsoft.com/office/drawing/2014/main" id="{6ADA4F59-6BBA-46D3-99B9-28D10B8671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92697" y="440668"/>
            <a:ext cx="10485967" cy="725487"/>
          </a:xfrm>
        </p:spPr>
        <p:txBody>
          <a:bodyPr/>
          <a:lstStyle/>
          <a:p>
            <a:pPr eaLnBrk="1" hangingPunct="1"/>
            <a:r>
              <a:rPr lang="en-US" altLang="nl-BE" dirty="0">
                <a:solidFill>
                  <a:schemeClr val="tx2"/>
                </a:solidFill>
              </a:rPr>
              <a:t>4 gemeenschapsinstellingen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="" xmlns:a16="http://schemas.microsoft.com/office/drawing/2014/main" id="{15CE319A-D948-4D20-88C4-F072AFE0D2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65787818"/>
              </p:ext>
            </p:extLst>
          </p:nvPr>
        </p:nvGraphicFramePr>
        <p:xfrm>
          <a:off x="1730478" y="1388655"/>
          <a:ext cx="8421329" cy="52356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1" name="Picture 6" descr="http://wvg.vlaanderen.be/jongerenwelzijn/assets/img/hulp/gi-gfc/de-markt01.jpg">
            <a:extLst>
              <a:ext uri="{FF2B5EF4-FFF2-40B4-BE49-F238E27FC236}">
                <a16:creationId xmlns="" xmlns:a16="http://schemas.microsoft.com/office/drawing/2014/main" id="{75233B56-C445-41D1-9E80-2526C1B772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963" y="890589"/>
            <a:ext cx="2163762" cy="123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392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smoldech\AppData\Local\Microsoft\Windows\Temporary Internet Files\Content.Outlook\4Z1MHFYU\ZX8L2592.jpg">
            <a:extLst>
              <a:ext uri="{FF2B5EF4-FFF2-40B4-BE49-F238E27FC236}">
                <a16:creationId xmlns="" xmlns:a16="http://schemas.microsoft.com/office/drawing/2014/main" id="{C55381F5-28E7-4A47-AD81-A8410E6474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974" y="1997000"/>
            <a:ext cx="5913593" cy="3937614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5666974" y="826478"/>
            <a:ext cx="6206974" cy="51435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800">
              <a:defRPr/>
            </a:pPr>
            <a:r>
              <a:rPr lang="nl-BE" sz="3200" dirty="0">
                <a:solidFill>
                  <a:srgbClr val="E6007E"/>
                </a:solidFill>
                <a:latin typeface="FlandersArtSerif-Regular"/>
              </a:rPr>
              <a:t>2. Waarom en voor wie?</a:t>
            </a:r>
            <a:r>
              <a:rPr lang="nl-BE" sz="2800" dirty="0">
                <a:solidFill>
                  <a:srgbClr val="E6007E"/>
                </a:solidFill>
                <a:latin typeface="FlandersArtSerif-Regular"/>
              </a:rPr>
              <a:t/>
            </a:r>
            <a:br>
              <a:rPr lang="nl-BE" sz="2800" dirty="0">
                <a:solidFill>
                  <a:srgbClr val="E6007E"/>
                </a:solidFill>
                <a:latin typeface="FlandersArtSerif-Regular"/>
              </a:rPr>
            </a:br>
            <a:endParaRPr lang="nl-BE" sz="1100" dirty="0">
              <a:solidFill>
                <a:srgbClr val="E6007E"/>
              </a:solidFill>
              <a:latin typeface="FlandersArtSerif-Regular"/>
            </a:endParaRPr>
          </a:p>
          <a:p>
            <a:pPr algn="ctr" defTabSz="685800">
              <a:defRPr/>
            </a:pPr>
            <a:endParaRPr lang="nl-BE" sz="1600" dirty="0">
              <a:solidFill>
                <a:prstClr val="black"/>
              </a:solidFill>
              <a:latin typeface="FlandersArtSerif-Regular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5039498" y="3968198"/>
            <a:ext cx="4927631" cy="1620078"/>
          </a:xfrm>
          <a:custGeom>
            <a:avLst/>
            <a:gdLst>
              <a:gd name="connsiteX0" fmla="*/ 0 w 12192000"/>
              <a:gd name="connsiteY0" fmla="*/ 0 h 6857999"/>
              <a:gd name="connsiteX1" fmla="*/ 12192000 w 12192000"/>
              <a:gd name="connsiteY1" fmla="*/ 0 h 6857999"/>
              <a:gd name="connsiteX2" fmla="*/ 12192000 w 12192000"/>
              <a:gd name="connsiteY2" fmla="*/ 6857999 h 6857999"/>
              <a:gd name="connsiteX3" fmla="*/ 0 w 12192000"/>
              <a:gd name="connsiteY3" fmla="*/ 6857999 h 6857999"/>
              <a:gd name="connsiteX4" fmla="*/ 0 w 12192000"/>
              <a:gd name="connsiteY4" fmla="*/ 0 h 6857999"/>
              <a:gd name="connsiteX0" fmla="*/ 6228522 w 12192000"/>
              <a:gd name="connsiteY0" fmla="*/ 0 h 6857999"/>
              <a:gd name="connsiteX1" fmla="*/ 12192000 w 12192000"/>
              <a:gd name="connsiteY1" fmla="*/ 0 h 6857999"/>
              <a:gd name="connsiteX2" fmla="*/ 12192000 w 12192000"/>
              <a:gd name="connsiteY2" fmla="*/ 6857999 h 6857999"/>
              <a:gd name="connsiteX3" fmla="*/ 0 w 12192000"/>
              <a:gd name="connsiteY3" fmla="*/ 6857999 h 6857999"/>
              <a:gd name="connsiteX4" fmla="*/ 6228522 w 12192000"/>
              <a:gd name="connsiteY4" fmla="*/ 0 h 6857999"/>
              <a:gd name="connsiteX0" fmla="*/ 1828800 w 7792278"/>
              <a:gd name="connsiteY0" fmla="*/ 0 h 6857999"/>
              <a:gd name="connsiteX1" fmla="*/ 7792278 w 7792278"/>
              <a:gd name="connsiteY1" fmla="*/ 0 h 6857999"/>
              <a:gd name="connsiteX2" fmla="*/ 7792278 w 7792278"/>
              <a:gd name="connsiteY2" fmla="*/ 6857999 h 6857999"/>
              <a:gd name="connsiteX3" fmla="*/ 0 w 7792278"/>
              <a:gd name="connsiteY3" fmla="*/ 6857999 h 6857999"/>
              <a:gd name="connsiteX4" fmla="*/ 1828800 w 7792278"/>
              <a:gd name="connsiteY4" fmla="*/ 0 h 6857999"/>
              <a:gd name="connsiteX0" fmla="*/ 1847983 w 7811461"/>
              <a:gd name="connsiteY0" fmla="*/ 0 h 6857999"/>
              <a:gd name="connsiteX1" fmla="*/ 7811461 w 7811461"/>
              <a:gd name="connsiteY1" fmla="*/ 0 h 6857999"/>
              <a:gd name="connsiteX2" fmla="*/ 7811461 w 7811461"/>
              <a:gd name="connsiteY2" fmla="*/ 6857999 h 6857999"/>
              <a:gd name="connsiteX3" fmla="*/ 0 w 7811461"/>
              <a:gd name="connsiteY3" fmla="*/ 6857999 h 6857999"/>
              <a:gd name="connsiteX4" fmla="*/ 1847983 w 7811461"/>
              <a:gd name="connsiteY4" fmla="*/ 0 h 6857999"/>
              <a:gd name="connsiteX0" fmla="*/ 1847983 w 8698700"/>
              <a:gd name="connsiteY0" fmla="*/ 0 h 6876106"/>
              <a:gd name="connsiteX1" fmla="*/ 7811461 w 8698700"/>
              <a:gd name="connsiteY1" fmla="*/ 0 h 6876106"/>
              <a:gd name="connsiteX2" fmla="*/ 8698700 w 8698700"/>
              <a:gd name="connsiteY2" fmla="*/ 6876106 h 6876106"/>
              <a:gd name="connsiteX3" fmla="*/ 0 w 8698700"/>
              <a:gd name="connsiteY3" fmla="*/ 6857999 h 6876106"/>
              <a:gd name="connsiteX4" fmla="*/ 1847983 w 8698700"/>
              <a:gd name="connsiteY4" fmla="*/ 0 h 6876106"/>
              <a:gd name="connsiteX0" fmla="*/ 1847983 w 8698700"/>
              <a:gd name="connsiteY0" fmla="*/ 18107 h 6894213"/>
              <a:gd name="connsiteX1" fmla="*/ 8689647 w 8698700"/>
              <a:gd name="connsiteY1" fmla="*/ 0 h 6894213"/>
              <a:gd name="connsiteX2" fmla="*/ 8698700 w 8698700"/>
              <a:gd name="connsiteY2" fmla="*/ 6894213 h 6894213"/>
              <a:gd name="connsiteX3" fmla="*/ 0 w 8698700"/>
              <a:gd name="connsiteY3" fmla="*/ 6876106 h 6894213"/>
              <a:gd name="connsiteX4" fmla="*/ 1847983 w 8698700"/>
              <a:gd name="connsiteY4" fmla="*/ 18107 h 6894213"/>
              <a:gd name="connsiteX0" fmla="*/ 1847983 w 8698700"/>
              <a:gd name="connsiteY0" fmla="*/ 0 h 6876106"/>
              <a:gd name="connsiteX1" fmla="*/ 8689647 w 8698700"/>
              <a:gd name="connsiteY1" fmla="*/ 0 h 6876106"/>
              <a:gd name="connsiteX2" fmla="*/ 8698700 w 8698700"/>
              <a:gd name="connsiteY2" fmla="*/ 6876106 h 6876106"/>
              <a:gd name="connsiteX3" fmla="*/ 0 w 8698700"/>
              <a:gd name="connsiteY3" fmla="*/ 6857999 h 6876106"/>
              <a:gd name="connsiteX4" fmla="*/ 1847983 w 8698700"/>
              <a:gd name="connsiteY4" fmla="*/ 0 h 6876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98700" h="6876106">
                <a:moveTo>
                  <a:pt x="1847983" y="0"/>
                </a:moveTo>
                <a:lnTo>
                  <a:pt x="8689647" y="0"/>
                </a:lnTo>
                <a:cubicBezTo>
                  <a:pt x="8692665" y="2298071"/>
                  <a:pt x="8695682" y="4578035"/>
                  <a:pt x="8698700" y="6876106"/>
                </a:cubicBezTo>
                <a:lnTo>
                  <a:pt x="0" y="6857999"/>
                </a:lnTo>
                <a:lnTo>
                  <a:pt x="1847983" y="0"/>
                </a:lnTo>
                <a:close/>
              </a:path>
            </a:pathLst>
          </a:cu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685800">
              <a:spcBef>
                <a:spcPct val="0"/>
              </a:spcBef>
              <a:defRPr/>
            </a:pPr>
            <a:endParaRPr lang="nl-BE" sz="1500" dirty="0">
              <a:solidFill>
                <a:srgbClr val="373636"/>
              </a:solidFill>
              <a:latin typeface="FlandersArtSerif-Regular"/>
            </a:endParaRPr>
          </a:p>
        </p:txBody>
      </p:sp>
    </p:spTree>
    <p:extLst>
      <p:ext uri="{BB962C8B-B14F-4D97-AF65-F5344CB8AC3E}">
        <p14:creationId xmlns:p14="http://schemas.microsoft.com/office/powerpoint/2010/main" val="2056882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1"/>
          <p:cNvSpPr>
            <a:spLocks noChangeArrowheads="1"/>
          </p:cNvSpPr>
          <p:nvPr/>
        </p:nvSpPr>
        <p:spPr bwMode="auto">
          <a:xfrm>
            <a:off x="2217383" y="1599385"/>
            <a:ext cx="8874687" cy="4724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179388" lvl="1">
              <a:spcBef>
                <a:spcPct val="45000"/>
              </a:spcBef>
              <a:spcAft>
                <a:spcPct val="20000"/>
              </a:spcAft>
            </a:pPr>
            <a:endParaRPr lang="nl-BE" sz="2000" b="1" dirty="0"/>
          </a:p>
          <a:p>
            <a:pPr marL="179388" lvl="1">
              <a:spcBef>
                <a:spcPct val="45000"/>
              </a:spcBef>
              <a:spcAft>
                <a:spcPct val="20000"/>
              </a:spcAft>
            </a:pPr>
            <a:endParaRPr lang="nl-BE" sz="2000" b="1" dirty="0"/>
          </a:p>
          <a:p>
            <a:pPr marL="179388" lvl="1">
              <a:spcBef>
                <a:spcPct val="45000"/>
              </a:spcBef>
              <a:spcAft>
                <a:spcPct val="20000"/>
              </a:spcAft>
            </a:pPr>
            <a:endParaRPr lang="nl-BE" sz="2000" b="1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2217383" y="808038"/>
            <a:ext cx="8360130" cy="698500"/>
          </a:xfrm>
        </p:spPr>
        <p:txBody>
          <a:bodyPr/>
          <a:lstStyle/>
          <a:p>
            <a:r>
              <a:rPr lang="en-US" altLang="nl-BE" sz="3600" dirty="0" err="1">
                <a:solidFill>
                  <a:schemeClr val="tx2"/>
                </a:solidFill>
              </a:rPr>
              <a:t>Werken</a:t>
            </a:r>
            <a:r>
              <a:rPr lang="en-US" altLang="nl-BE" sz="3600" dirty="0">
                <a:solidFill>
                  <a:schemeClr val="tx2"/>
                </a:solidFill>
              </a:rPr>
              <a:t> </a:t>
            </a:r>
            <a:r>
              <a:rPr lang="en-US" altLang="nl-BE" sz="3600" dirty="0" err="1">
                <a:solidFill>
                  <a:schemeClr val="tx2"/>
                </a:solidFill>
              </a:rPr>
              <a:t>vanuit</a:t>
            </a:r>
            <a:r>
              <a:rPr lang="en-US" altLang="nl-BE" sz="3600" dirty="0">
                <a:solidFill>
                  <a:schemeClr val="tx2"/>
                </a:solidFill>
              </a:rPr>
              <a:t> </a:t>
            </a:r>
            <a:r>
              <a:rPr lang="en-US" altLang="nl-BE" sz="3600" dirty="0" err="1">
                <a:solidFill>
                  <a:schemeClr val="tx2"/>
                </a:solidFill>
              </a:rPr>
              <a:t>één</a:t>
            </a:r>
            <a:r>
              <a:rPr lang="en-US" altLang="nl-BE" sz="3600" dirty="0">
                <a:solidFill>
                  <a:schemeClr val="tx2"/>
                </a:solidFill>
              </a:rPr>
              <a:t> </a:t>
            </a:r>
            <a:r>
              <a:rPr lang="en-US" altLang="nl-BE" sz="3600" dirty="0" err="1">
                <a:solidFill>
                  <a:schemeClr val="tx2"/>
                </a:solidFill>
              </a:rPr>
              <a:t>missie</a:t>
            </a:r>
            <a:r>
              <a:rPr lang="en-US" altLang="nl-BE" sz="3600" dirty="0">
                <a:solidFill>
                  <a:schemeClr val="tx2"/>
                </a:solidFill>
              </a:rPr>
              <a:t>... </a:t>
            </a:r>
            <a:r>
              <a:rPr lang="en-US" altLang="nl-BE" sz="3600" dirty="0" err="1">
                <a:solidFill>
                  <a:schemeClr val="tx2"/>
                </a:solidFill>
              </a:rPr>
              <a:t>en</a:t>
            </a:r>
            <a:r>
              <a:rPr lang="en-US" altLang="nl-BE" sz="3600" dirty="0">
                <a:solidFill>
                  <a:schemeClr val="tx2"/>
                </a:solidFill>
              </a:rPr>
              <a:t> </a:t>
            </a:r>
            <a:r>
              <a:rPr lang="en-US" altLang="nl-BE" sz="3600" dirty="0" err="1">
                <a:solidFill>
                  <a:schemeClr val="tx2"/>
                </a:solidFill>
              </a:rPr>
              <a:t>één</a:t>
            </a:r>
            <a:r>
              <a:rPr lang="en-US" altLang="nl-BE" sz="3600" dirty="0">
                <a:solidFill>
                  <a:schemeClr val="tx2"/>
                </a:solidFill>
              </a:rPr>
              <a:t> </a:t>
            </a:r>
            <a:r>
              <a:rPr lang="en-US" altLang="nl-BE" sz="3600" dirty="0" err="1">
                <a:solidFill>
                  <a:schemeClr val="tx2"/>
                </a:solidFill>
              </a:rPr>
              <a:t>visie</a:t>
            </a:r>
            <a:r>
              <a:rPr lang="en-US" altLang="nl-BE" sz="3600" dirty="0">
                <a:solidFill>
                  <a:schemeClr val="tx2"/>
                </a:solidFill>
              </a:rPr>
              <a:t>…</a:t>
            </a:r>
            <a:endParaRPr lang="nl-BE" sz="3600" dirty="0">
              <a:solidFill>
                <a:schemeClr val="tx2"/>
              </a:solidFill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="" xmlns:a16="http://schemas.microsoft.com/office/drawing/2014/main" id="{1FA31F4F-BA1D-4DDB-BA53-A8F6E9A3DDB5}"/>
              </a:ext>
            </a:extLst>
          </p:cNvPr>
          <p:cNvSpPr/>
          <p:nvPr/>
        </p:nvSpPr>
        <p:spPr>
          <a:xfrm>
            <a:off x="0" y="0"/>
            <a:ext cx="51683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Rechthoek 1">
            <a:extLst>
              <a:ext uri="{FF2B5EF4-FFF2-40B4-BE49-F238E27FC236}">
                <a16:creationId xmlns="" xmlns:a16="http://schemas.microsoft.com/office/drawing/2014/main" id="{A6603E36-B4B6-4673-8A27-FB673660D246}"/>
              </a:ext>
            </a:extLst>
          </p:cNvPr>
          <p:cNvSpPr/>
          <p:nvPr/>
        </p:nvSpPr>
        <p:spPr>
          <a:xfrm>
            <a:off x="2145572" y="3196512"/>
            <a:ext cx="901830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800" i="1" dirty="0"/>
              <a:t>Vanuit de keuzes van de jongere en zijn context slaan we samen de brug naar een betere toekomst door het risico op herval te beperken en de levenskwaliteit te verhogen</a:t>
            </a:r>
            <a:r>
              <a:rPr lang="nl-NL" sz="2800" i="1" dirty="0"/>
              <a:t>.</a:t>
            </a:r>
            <a:endParaRPr lang="nl-BE" sz="2800" dirty="0"/>
          </a:p>
        </p:txBody>
      </p:sp>
      <p:sp>
        <p:nvSpPr>
          <p:cNvPr id="6" name="Rechthoek 5">
            <a:extLst>
              <a:ext uri="{FF2B5EF4-FFF2-40B4-BE49-F238E27FC236}">
                <a16:creationId xmlns="" xmlns:a16="http://schemas.microsoft.com/office/drawing/2014/main" id="{B1E8D474-917E-4734-9FA8-6CB05CF8D21C}"/>
              </a:ext>
            </a:extLst>
          </p:cNvPr>
          <p:cNvSpPr/>
          <p:nvPr/>
        </p:nvSpPr>
        <p:spPr>
          <a:xfrm>
            <a:off x="2217383" y="1838417"/>
            <a:ext cx="90183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800" i="1" dirty="0"/>
              <a:t>Startend vanuit geslotenheid samen kansen creëren.</a:t>
            </a:r>
            <a:endParaRPr lang="nl-BE" sz="2800" dirty="0"/>
          </a:p>
        </p:txBody>
      </p:sp>
    </p:spTree>
    <p:extLst>
      <p:ext uri="{BB962C8B-B14F-4D97-AF65-F5344CB8AC3E}">
        <p14:creationId xmlns:p14="http://schemas.microsoft.com/office/powerpoint/2010/main" val="601840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1"/>
          <p:cNvSpPr>
            <a:spLocks noChangeArrowheads="1"/>
          </p:cNvSpPr>
          <p:nvPr/>
        </p:nvSpPr>
        <p:spPr bwMode="auto">
          <a:xfrm>
            <a:off x="2217383" y="1599385"/>
            <a:ext cx="8874687" cy="4724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179388" lvl="1">
              <a:spcBef>
                <a:spcPct val="45000"/>
              </a:spcBef>
              <a:spcAft>
                <a:spcPct val="20000"/>
              </a:spcAft>
            </a:pPr>
            <a:endParaRPr lang="nl-BE" sz="2000" b="1" dirty="0"/>
          </a:p>
          <a:p>
            <a:pPr marL="179388" lvl="1">
              <a:spcBef>
                <a:spcPct val="45000"/>
              </a:spcBef>
              <a:spcAft>
                <a:spcPct val="20000"/>
              </a:spcAft>
            </a:pPr>
            <a:endParaRPr lang="nl-BE" sz="2000" b="1" dirty="0"/>
          </a:p>
          <a:p>
            <a:pPr marL="179388" lvl="1">
              <a:spcBef>
                <a:spcPct val="45000"/>
              </a:spcBef>
              <a:spcAft>
                <a:spcPct val="20000"/>
              </a:spcAft>
            </a:pPr>
            <a:endParaRPr lang="nl-BE" sz="2000" b="1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2217383" y="808038"/>
            <a:ext cx="8360130" cy="698500"/>
          </a:xfrm>
        </p:spPr>
        <p:txBody>
          <a:bodyPr/>
          <a:lstStyle/>
          <a:p>
            <a:r>
              <a:rPr lang="en-US" altLang="nl-BE" sz="3600" dirty="0" err="1">
                <a:solidFill>
                  <a:schemeClr val="tx2"/>
                </a:solidFill>
              </a:rPr>
              <a:t>Onze</a:t>
            </a:r>
            <a:r>
              <a:rPr lang="en-US" altLang="nl-BE" sz="3600" dirty="0">
                <a:solidFill>
                  <a:schemeClr val="tx2"/>
                </a:solidFill>
              </a:rPr>
              <a:t> </a:t>
            </a:r>
            <a:r>
              <a:rPr lang="en-US" altLang="nl-BE" sz="3600" dirty="0" err="1">
                <a:solidFill>
                  <a:schemeClr val="tx2"/>
                </a:solidFill>
              </a:rPr>
              <a:t>strategie</a:t>
            </a:r>
            <a:endParaRPr lang="nl-BE" sz="3600" dirty="0">
              <a:solidFill>
                <a:schemeClr val="tx2"/>
              </a:solidFill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="" xmlns:a16="http://schemas.microsoft.com/office/drawing/2014/main" id="{1FA31F4F-BA1D-4DDB-BA53-A8F6E9A3DDB5}"/>
              </a:ext>
            </a:extLst>
          </p:cNvPr>
          <p:cNvSpPr/>
          <p:nvPr/>
        </p:nvSpPr>
        <p:spPr>
          <a:xfrm>
            <a:off x="0" y="0"/>
            <a:ext cx="51683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Rechthoek 1">
            <a:extLst>
              <a:ext uri="{FF2B5EF4-FFF2-40B4-BE49-F238E27FC236}">
                <a16:creationId xmlns="" xmlns:a16="http://schemas.microsoft.com/office/drawing/2014/main" id="{A6603E36-B4B6-4673-8A27-FB673660D246}"/>
              </a:ext>
            </a:extLst>
          </p:cNvPr>
          <p:cNvSpPr/>
          <p:nvPr/>
        </p:nvSpPr>
        <p:spPr>
          <a:xfrm>
            <a:off x="2217383" y="2539114"/>
            <a:ext cx="9018307" cy="2814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nl-BE" sz="2000" i="1" dirty="0"/>
              <a:t>Eerst de noodzaak tot verdere geslotenheid onderzoekt;</a:t>
            </a:r>
            <a:endParaRPr lang="nl-BE" sz="2000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nl-BE" sz="2000" i="1" dirty="0"/>
              <a:t>Het cliëntsysteem nauw betrekt;</a:t>
            </a:r>
            <a:endParaRPr lang="nl-BE" sz="2000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nl-BE" sz="2000" i="1" dirty="0"/>
              <a:t>Samenwerkt met professionele partners voor en na;</a:t>
            </a:r>
            <a:endParaRPr lang="nl-BE" sz="2000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nl-BE" sz="2000" i="1" dirty="0"/>
              <a:t>De jongere veerkrachtiger en minder kwetsbaar maakt;</a:t>
            </a:r>
            <a:endParaRPr lang="nl-BE" sz="2000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nl-BE" sz="2000" i="1" dirty="0"/>
              <a:t>De jongere op een meer aanvaardbare wijze leert functioneren;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nl-BE" sz="2000" i="1" dirty="0"/>
              <a:t>Toewerkt naar actieve en positieve participatie in de samenleving.</a:t>
            </a:r>
            <a:endParaRPr lang="nl-BE" sz="2000" dirty="0"/>
          </a:p>
        </p:txBody>
      </p:sp>
      <p:sp>
        <p:nvSpPr>
          <p:cNvPr id="6" name="Rechthoek 5">
            <a:extLst>
              <a:ext uri="{FF2B5EF4-FFF2-40B4-BE49-F238E27FC236}">
                <a16:creationId xmlns="" xmlns:a16="http://schemas.microsoft.com/office/drawing/2014/main" id="{B1E8D474-917E-4734-9FA8-6CB05CF8D21C}"/>
              </a:ext>
            </a:extLst>
          </p:cNvPr>
          <p:cNvSpPr/>
          <p:nvPr/>
        </p:nvSpPr>
        <p:spPr>
          <a:xfrm>
            <a:off x="2217383" y="1838417"/>
            <a:ext cx="94710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b="1" i="1" dirty="0"/>
              <a:t>Om daar te geraken, starten we samen met elke jongere een traject dat:</a:t>
            </a:r>
            <a:endParaRPr lang="nl-BE" sz="2400" dirty="0"/>
          </a:p>
        </p:txBody>
      </p:sp>
    </p:spTree>
    <p:extLst>
      <p:ext uri="{BB962C8B-B14F-4D97-AF65-F5344CB8AC3E}">
        <p14:creationId xmlns:p14="http://schemas.microsoft.com/office/powerpoint/2010/main" val="1707176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1"/>
          <p:cNvSpPr>
            <a:spLocks noChangeArrowheads="1"/>
          </p:cNvSpPr>
          <p:nvPr/>
        </p:nvSpPr>
        <p:spPr bwMode="auto">
          <a:xfrm>
            <a:off x="2217383" y="1599385"/>
            <a:ext cx="8874687" cy="4724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179388" lvl="1">
              <a:spcBef>
                <a:spcPct val="45000"/>
              </a:spcBef>
              <a:spcAft>
                <a:spcPct val="20000"/>
              </a:spcAft>
            </a:pPr>
            <a:endParaRPr lang="nl-BE" sz="2000" b="1" dirty="0"/>
          </a:p>
          <a:p>
            <a:pPr marL="179388" lvl="1">
              <a:spcBef>
                <a:spcPct val="45000"/>
              </a:spcBef>
              <a:spcAft>
                <a:spcPct val="20000"/>
              </a:spcAft>
            </a:pPr>
            <a:endParaRPr lang="nl-BE" sz="2000" b="1" dirty="0"/>
          </a:p>
          <a:p>
            <a:pPr marL="179388" lvl="1">
              <a:spcBef>
                <a:spcPct val="45000"/>
              </a:spcBef>
              <a:spcAft>
                <a:spcPct val="20000"/>
              </a:spcAft>
            </a:pPr>
            <a:endParaRPr lang="nl-BE" sz="2000" b="1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2217383" y="808038"/>
            <a:ext cx="8360130" cy="698500"/>
          </a:xfrm>
        </p:spPr>
        <p:txBody>
          <a:bodyPr/>
          <a:lstStyle/>
          <a:p>
            <a:r>
              <a:rPr lang="en-US" altLang="nl-BE" sz="3600" dirty="0" err="1">
                <a:solidFill>
                  <a:schemeClr val="tx2"/>
                </a:solidFill>
              </a:rPr>
              <a:t>Binnen</a:t>
            </a:r>
            <a:r>
              <a:rPr lang="en-US" altLang="nl-BE" sz="3600" dirty="0">
                <a:solidFill>
                  <a:schemeClr val="tx2"/>
                </a:solidFill>
              </a:rPr>
              <a:t> </a:t>
            </a:r>
            <a:r>
              <a:rPr lang="en-US" altLang="nl-BE" sz="3600" dirty="0" err="1">
                <a:solidFill>
                  <a:schemeClr val="tx2"/>
                </a:solidFill>
              </a:rPr>
              <a:t>een</a:t>
            </a:r>
            <a:r>
              <a:rPr lang="en-US" altLang="nl-BE" sz="3600" dirty="0">
                <a:solidFill>
                  <a:schemeClr val="tx2"/>
                </a:solidFill>
              </a:rPr>
              <a:t> </a:t>
            </a:r>
            <a:r>
              <a:rPr lang="en-US" altLang="nl-BE" sz="3600" dirty="0" err="1">
                <a:solidFill>
                  <a:schemeClr val="tx2"/>
                </a:solidFill>
              </a:rPr>
              <a:t>veilig</a:t>
            </a:r>
            <a:r>
              <a:rPr lang="en-US" altLang="nl-BE" sz="3600" dirty="0">
                <a:solidFill>
                  <a:schemeClr val="tx2"/>
                </a:solidFill>
              </a:rPr>
              <a:t> </a:t>
            </a:r>
            <a:r>
              <a:rPr lang="en-US" altLang="nl-BE" sz="3600" dirty="0" err="1">
                <a:solidFill>
                  <a:schemeClr val="tx2"/>
                </a:solidFill>
              </a:rPr>
              <a:t>klimaat</a:t>
            </a:r>
            <a:endParaRPr lang="nl-BE" sz="3600" dirty="0">
              <a:solidFill>
                <a:schemeClr val="tx2"/>
              </a:solidFill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="" xmlns:a16="http://schemas.microsoft.com/office/drawing/2014/main" id="{1FA31F4F-BA1D-4DDB-BA53-A8F6E9A3DDB5}"/>
              </a:ext>
            </a:extLst>
          </p:cNvPr>
          <p:cNvSpPr/>
          <p:nvPr/>
        </p:nvSpPr>
        <p:spPr>
          <a:xfrm>
            <a:off x="0" y="0"/>
            <a:ext cx="51683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Rechthoek 1">
            <a:extLst>
              <a:ext uri="{FF2B5EF4-FFF2-40B4-BE49-F238E27FC236}">
                <a16:creationId xmlns="" xmlns:a16="http://schemas.microsoft.com/office/drawing/2014/main" id="{A6603E36-B4B6-4673-8A27-FB673660D246}"/>
              </a:ext>
            </a:extLst>
          </p:cNvPr>
          <p:cNvSpPr/>
          <p:nvPr/>
        </p:nvSpPr>
        <p:spPr>
          <a:xfrm>
            <a:off x="2073763" y="1599385"/>
            <a:ext cx="9018307" cy="4467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BE" sz="2400" i="1" dirty="0"/>
              <a:t>We doen dit via een </a:t>
            </a:r>
            <a:r>
              <a:rPr lang="nl-BE" sz="2400" b="1" i="1" dirty="0"/>
              <a:t>veilige en werk-, leef-, leeromgeving </a:t>
            </a:r>
            <a:r>
              <a:rPr lang="nl-BE" sz="2400" i="1" dirty="0"/>
              <a:t>waarin </a:t>
            </a:r>
            <a:r>
              <a:rPr lang="nl-BE" sz="2400" b="1" i="1" dirty="0"/>
              <a:t>individuele</a:t>
            </a:r>
            <a:r>
              <a:rPr lang="nl-BE" sz="2400" i="1" dirty="0"/>
              <a:t> </a:t>
            </a:r>
            <a:r>
              <a:rPr lang="nl-BE" sz="2400" b="1" i="1" dirty="0"/>
              <a:t>ontwikkeling en groei </a:t>
            </a:r>
            <a:r>
              <a:rPr lang="nl-BE" sz="2400" i="1" dirty="0"/>
              <a:t>van elke jongere binnen een </a:t>
            </a:r>
            <a:r>
              <a:rPr lang="nl-BE" sz="2400" b="1" i="1" dirty="0"/>
              <a:t>positief klimaat </a:t>
            </a:r>
            <a:r>
              <a:rPr lang="nl-BE" sz="2400" i="1" dirty="0"/>
              <a:t>centraal staat.</a:t>
            </a:r>
            <a:endParaRPr lang="nl-BE" sz="24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BE" sz="2400" i="1" dirty="0"/>
              <a:t>We werken vanuit een </a:t>
            </a:r>
            <a:r>
              <a:rPr lang="nl-BE" sz="2400" b="1" i="1" dirty="0"/>
              <a:t>participatieve basishouding </a:t>
            </a:r>
            <a:r>
              <a:rPr lang="nl-BE" sz="2400" i="1" dirty="0"/>
              <a:t>ondersteunend met jongeren en context op micro, </a:t>
            </a:r>
            <a:r>
              <a:rPr lang="nl-BE" sz="2400" i="1" dirty="0" err="1"/>
              <a:t>meso</a:t>
            </a:r>
            <a:r>
              <a:rPr lang="nl-BE" sz="2400" i="1" dirty="0"/>
              <a:t> en macroniveau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BE" sz="2400" i="1" dirty="0"/>
              <a:t>We zoeken een goede balans tussen </a:t>
            </a:r>
            <a:r>
              <a:rPr lang="nl-BE" sz="2400" b="1" i="1" dirty="0"/>
              <a:t>structuur en leefregels </a:t>
            </a:r>
            <a:r>
              <a:rPr lang="nl-BE" sz="2400" i="1" dirty="0"/>
              <a:t>versus het geven van </a:t>
            </a:r>
            <a:r>
              <a:rPr lang="nl-BE" sz="2400" b="1" i="1" dirty="0"/>
              <a:t>steun en responsiviteit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BE" sz="2400" i="1" dirty="0"/>
              <a:t>We dragen </a:t>
            </a:r>
            <a:r>
              <a:rPr lang="nl-BE" sz="2400" b="1" i="1" dirty="0"/>
              <a:t>zorg</a:t>
            </a:r>
            <a:r>
              <a:rPr lang="nl-BE" sz="2400" i="1" dirty="0"/>
              <a:t> voor de jongeren en voor elkaar.  </a:t>
            </a:r>
          </a:p>
        </p:txBody>
      </p:sp>
    </p:spTree>
    <p:extLst>
      <p:ext uri="{BB962C8B-B14F-4D97-AF65-F5344CB8AC3E}">
        <p14:creationId xmlns:p14="http://schemas.microsoft.com/office/powerpoint/2010/main" val="498240882"/>
      </p:ext>
    </p:extLst>
  </p:cSld>
  <p:clrMapOvr>
    <a:masterClrMapping/>
  </p:clrMapOvr>
</p:sld>
</file>

<file path=ppt/theme/theme1.xml><?xml version="1.0" encoding="utf-8"?>
<a:theme xmlns:a="http://schemas.openxmlformats.org/drawingml/2006/main" name="Aangepast ontwerp">
  <a:themeElements>
    <a:clrScheme name="Jeugdhulp">
      <a:dk1>
        <a:sysClr val="windowText" lastClr="000000"/>
      </a:dk1>
      <a:lt1>
        <a:srgbClr val="FFFFFF"/>
      </a:lt1>
      <a:dk2>
        <a:srgbClr val="E6007E"/>
      </a:dk2>
      <a:lt2>
        <a:srgbClr val="FFFFFF"/>
      </a:lt2>
      <a:accent1>
        <a:srgbClr val="E6007E"/>
      </a:accent1>
      <a:accent2>
        <a:srgbClr val="3399CC"/>
      </a:accent2>
      <a:accent3>
        <a:srgbClr val="99CC33"/>
      </a:accent3>
      <a:accent4>
        <a:srgbClr val="FF9900"/>
      </a:accent4>
      <a:accent5>
        <a:srgbClr val="F9DEEC"/>
      </a:accent5>
      <a:accent6>
        <a:srgbClr val="013D54"/>
      </a:accent6>
      <a:hlink>
        <a:srgbClr val="E6007E"/>
      </a:hlink>
      <a:folHlink>
        <a:srgbClr val="D44E96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jeugddelinquentierecht DIR van 20170620" id="{AC19926D-8FCC-4D59-ACB9-D7D2CF7B15E5}" vid="{52E7916D-17B9-4E10-92B4-4FEEE5E415AA}"/>
    </a:ext>
  </a:extLst>
</a:theme>
</file>

<file path=ppt/theme/theme2.xml><?xml version="1.0" encoding="utf-8"?>
<a:theme xmlns:a="http://schemas.openxmlformats.org/drawingml/2006/main" name="1_Aangepast ontwerp">
  <a:themeElements>
    <a:clrScheme name="Jeugdhulp">
      <a:dk1>
        <a:sysClr val="windowText" lastClr="000000"/>
      </a:dk1>
      <a:lt1>
        <a:srgbClr val="FFFFFF"/>
      </a:lt1>
      <a:dk2>
        <a:srgbClr val="E6007E"/>
      </a:dk2>
      <a:lt2>
        <a:srgbClr val="FFFFFF"/>
      </a:lt2>
      <a:accent1>
        <a:srgbClr val="E6007E"/>
      </a:accent1>
      <a:accent2>
        <a:srgbClr val="3399CC"/>
      </a:accent2>
      <a:accent3>
        <a:srgbClr val="99CC33"/>
      </a:accent3>
      <a:accent4>
        <a:srgbClr val="FF9900"/>
      </a:accent4>
      <a:accent5>
        <a:srgbClr val="F9DEEC"/>
      </a:accent5>
      <a:accent6>
        <a:srgbClr val="013D54"/>
      </a:accent6>
      <a:hlink>
        <a:srgbClr val="E6007E"/>
      </a:hlink>
      <a:folHlink>
        <a:srgbClr val="D44E96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jeugddelinquentierecht DIR van 20170620" id="{AC19926D-8FCC-4D59-ACB9-D7D2CF7B15E5}" vid="{3FB43829-9102-463E-921F-C365CFBC2046}"/>
    </a:ext>
  </a:extLst>
</a:theme>
</file>

<file path=ppt/theme/theme3.xml><?xml version="1.0" encoding="utf-8"?>
<a:theme xmlns:a="http://schemas.openxmlformats.org/drawingml/2006/main" name="2_Aangepast ontwerp">
  <a:themeElements>
    <a:clrScheme name="Jeugdhulp">
      <a:dk1>
        <a:sysClr val="windowText" lastClr="000000"/>
      </a:dk1>
      <a:lt1>
        <a:srgbClr val="FFFFFF"/>
      </a:lt1>
      <a:dk2>
        <a:srgbClr val="E6007E"/>
      </a:dk2>
      <a:lt2>
        <a:srgbClr val="FFFFFF"/>
      </a:lt2>
      <a:accent1>
        <a:srgbClr val="E6007E"/>
      </a:accent1>
      <a:accent2>
        <a:srgbClr val="3399CC"/>
      </a:accent2>
      <a:accent3>
        <a:srgbClr val="99CC33"/>
      </a:accent3>
      <a:accent4>
        <a:srgbClr val="FF9900"/>
      </a:accent4>
      <a:accent5>
        <a:srgbClr val="F9DEEC"/>
      </a:accent5>
      <a:accent6>
        <a:srgbClr val="013D54"/>
      </a:accent6>
      <a:hlink>
        <a:srgbClr val="E6007E"/>
      </a:hlink>
      <a:folHlink>
        <a:srgbClr val="D44E96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 Thematsiche Directieraad 7 maart 2017" id="{A7CEDCC5-9302-4E7E-AD23-EF5DC4A7E6BB}" vid="{F7B21DD9-F400-4846-81CF-D81531FB0EBD}"/>
    </a:ext>
  </a:extLst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98df7bd-9086-4327-a874-367f1e2e32a0"/>
    <TaxKeywordTaxHTField xmlns="798df7bd-9086-4327-a874-367f1e2e32a0">
      <Terms xmlns="http://schemas.microsoft.com/office/infopath/2007/PartnerControls"/>
    </TaxKeywordTaxHTField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5EB1B90AD93548ABC04154D95F5D66" ma:contentTypeVersion="10" ma:contentTypeDescription="Een nieuw document maken." ma:contentTypeScope="" ma:versionID="7c7c418f659a47503b278a057da1b7c9">
  <xsd:schema xmlns:xsd="http://www.w3.org/2001/XMLSchema" xmlns:xs="http://www.w3.org/2001/XMLSchema" xmlns:p="http://schemas.microsoft.com/office/2006/metadata/properties" xmlns:ns2="798df7bd-9086-4327-a874-367f1e2e32a0" targetNamespace="http://schemas.microsoft.com/office/2006/metadata/properties" ma:root="true" ma:fieldsID="2460afd60ca08b535320e985a848f713" ns2:_="">
    <xsd:import namespace="798df7bd-9086-4327-a874-367f1e2e32a0"/>
    <xsd:element name="properties">
      <xsd:complexType>
        <xsd:sequence>
          <xsd:element name="documentManagement">
            <xsd:complexType>
              <xsd:all>
                <xsd:element ref="ns2:TaxKeywordTaxHTField" minOccurs="0"/>
                <xsd:element ref="ns2:TaxCatchAll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8df7bd-9086-4327-a874-367f1e2e32a0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5" nillable="true" ma:taxonomy="true" ma:internalName="TaxKeywordTaxHTField" ma:taxonomyFieldName="TaxKeyword" ma:displayName="Ondernemingstrefwoorden" ma:fieldId="{23f27201-bee3-471e-b2e7-b64fd8b7ca38}" ma:taxonomyMulti="true" ma:sspId="00000000-0000-0000-0000-000000000000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6" nillable="true" ma:displayName="Taxonomy Catch All Column" ma:description="" ma:hidden="true" ma:list="{def68683-66ff-4bbf-9a17-552f7353a5fc}" ma:internalName="TaxCatchAll" ma:showField="CatchAllData" ma:web="798df7bd-9086-4327-a874-367f1e2e32a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_dlc_DocId" ma:index="11" nillable="true" ma:displayName="Waarde van de document-id" ma:description="De waarde van de document-id die aan dit item is toegewezen." ma:internalName="_dlc_DocId" ma:readOnly="true">
      <xsd:simpleType>
        <xsd:restriction base="dms:Text"/>
      </xsd:simpleType>
    </xsd:element>
    <xsd:element name="_dlc_DocIdUrl" ma:index="12" nillable="true" ma:displayName="Document-id" ma:description="Permanente koppeling naar dit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3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8" ma:displayName="Inhoudstype"/>
        <xsd:element ref="dc:title" minOccurs="0" maxOccurs="1" ma:index="3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35113A4-0565-4E97-8C6E-DFD5FDA52FE1}">
  <ds:schemaRefs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798df7bd-9086-4327-a874-367f1e2e32a0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4998348-7E0F-44EC-B33C-87329532FF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98df7bd-9086-4327-a874-367f1e2e32a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FB46D79-32E6-4159-8530-B535EBBC6004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994D9C4B-0AEC-4AAD-B05E-857BFD07742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 jeugddelinquentierecht DIR van 20170620</Template>
  <TotalTime>2636</TotalTime>
  <Words>1130</Words>
  <Application>Microsoft Office PowerPoint</Application>
  <PresentationFormat>Breedbeeld</PresentationFormat>
  <Paragraphs>224</Paragraphs>
  <Slides>35</Slides>
  <Notes>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3</vt:i4>
      </vt:variant>
      <vt:variant>
        <vt:lpstr>Diatitels</vt:lpstr>
      </vt:variant>
      <vt:variant>
        <vt:i4>35</vt:i4>
      </vt:variant>
    </vt:vector>
  </HeadingPairs>
  <TitlesOfParts>
    <vt:vector size="44" baseType="lpstr">
      <vt:lpstr>Arial</vt:lpstr>
      <vt:lpstr>Calibri</vt:lpstr>
      <vt:lpstr>Calibri Light</vt:lpstr>
      <vt:lpstr>Courier New</vt:lpstr>
      <vt:lpstr>FlandersArtSerif-Regular</vt:lpstr>
      <vt:lpstr>Wingdings</vt:lpstr>
      <vt:lpstr>Aangepast ontwerp</vt:lpstr>
      <vt:lpstr>1_Aangepast ontwerp</vt:lpstr>
      <vt:lpstr>2_Aangepast ontwerp</vt:lpstr>
      <vt:lpstr>PowerPoint-presentatie</vt:lpstr>
      <vt:lpstr>PowerPoint-presentatie</vt:lpstr>
      <vt:lpstr>PowerPoint-presentatie</vt:lpstr>
      <vt:lpstr>PowerPoint-presentatie</vt:lpstr>
      <vt:lpstr>4 gemeenschapsinstellingen</vt:lpstr>
      <vt:lpstr>PowerPoint-presentatie</vt:lpstr>
      <vt:lpstr>Werken vanuit één missie... en één visie…</vt:lpstr>
      <vt:lpstr>Onze strategie</vt:lpstr>
      <vt:lpstr>Binnen een veilig klimaat</vt:lpstr>
      <vt:lpstr>Op de scheidingslijn</vt:lpstr>
      <vt:lpstr>Onze eigenheid</vt:lpstr>
      <vt:lpstr>Positionering van de hulp</vt:lpstr>
      <vt:lpstr>Geslotenheid is niet vrijblijvend</vt:lpstr>
      <vt:lpstr>PowerPoint-presentatie</vt:lpstr>
      <vt:lpstr>PowerPoint-presentatie</vt:lpstr>
      <vt:lpstr>GESLOTEN BEGELEIDING in een GI (1)</vt:lpstr>
      <vt:lpstr>GESLOTEN BEGELEIDING in een GI (2)</vt:lpstr>
      <vt:lpstr>GESLOTEN BEGELEIDING in een GI (2)</vt:lpstr>
      <vt:lpstr>GESLOTEN BEGELEIDING in een GI (2)</vt:lpstr>
      <vt:lpstr>Onderbouwde werking</vt:lpstr>
      <vt:lpstr>Onderbouwde werking</vt:lpstr>
      <vt:lpstr>PowerPoint-presentatie</vt:lpstr>
      <vt:lpstr>PowerPoint-presentatie</vt:lpstr>
      <vt:lpstr>Huisonderwijs</vt:lpstr>
      <vt:lpstr>PowerPoint-presentatie</vt:lpstr>
      <vt:lpstr>PowerPoint-presentatie</vt:lpstr>
      <vt:lpstr>Samen gedeelde trajecten waar maken</vt:lpstr>
      <vt:lpstr>Samen gedeelde trajecten waar maken</vt:lpstr>
      <vt:lpstr>PowerPoint-presentatie</vt:lpstr>
      <vt:lpstr>Tijd voor debat</vt:lpstr>
      <vt:lpstr>Tijd voor debat</vt:lpstr>
      <vt:lpstr>Tijd voor debat</vt:lpstr>
      <vt:lpstr>Tijd voor debat</vt:lpstr>
      <vt:lpstr>Tijd voor debat</vt:lpstr>
      <vt:lpstr>Tijd voor debat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Toelichting bij het voorontwerp van decreet betreffende het jeugddelinquentierecht</dc:title>
  <dc:creator>Van Wellen, Ellen</dc:creator>
  <cp:lastModifiedBy>medebewoner</cp:lastModifiedBy>
  <cp:revision>141</cp:revision>
  <cp:lastPrinted>2018-04-17T10:56:09Z</cp:lastPrinted>
  <dcterms:created xsi:type="dcterms:W3CDTF">2017-06-20T16:01:40Z</dcterms:created>
  <dcterms:modified xsi:type="dcterms:W3CDTF">2019-06-11T10:03:10Z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0x010100665EB1B90AD93548ABC04154D95F5D66</vt:lpwstr>
  </property>
</Properties>
</file>