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9" r:id="rId3"/>
    <p:sldId id="278" r:id="rId4"/>
    <p:sldId id="261" r:id="rId5"/>
    <p:sldId id="276" r:id="rId6"/>
    <p:sldId id="277" r:id="rId7"/>
    <p:sldId id="271" r:id="rId8"/>
    <p:sldId id="272" r:id="rId9"/>
    <p:sldId id="274" r:id="rId10"/>
    <p:sldId id="265" r:id="rId11"/>
    <p:sldId id="266" r:id="rId12"/>
    <p:sldId id="268" r:id="rId13"/>
    <p:sldId id="259" r:id="rId14"/>
    <p:sldId id="263" r:id="rId15"/>
    <p:sldId id="264" r:id="rId16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D6"/>
    <a:srgbClr val="4F4F4F"/>
    <a:srgbClr val="141313"/>
    <a:srgbClr val="474746"/>
    <a:srgbClr val="323030"/>
    <a:srgbClr val="811A20"/>
    <a:srgbClr val="18233A"/>
    <a:srgbClr val="631D1D"/>
    <a:srgbClr val="62616E"/>
    <a:srgbClr val="05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4660"/>
  </p:normalViewPr>
  <p:slideViewPr>
    <p:cSldViewPr>
      <p:cViewPr varScale="1">
        <p:scale>
          <a:sx n="81" d="100"/>
          <a:sy n="81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293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1205-816F-4E43-9060-AFB4AC368828}" type="datetimeFigureOut">
              <a:rPr lang="nl-BE" smtClean="0"/>
              <a:t>16/10/2018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736A-99E5-45CB-93A8-47E1F23463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114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16-10-2018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16/10/2018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Ondertitel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16/10/2018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onlabo.b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414" y="2492896"/>
            <a:ext cx="8738082" cy="1872208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Mensvriendelijke </a:t>
            </a:r>
            <a:b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sociale, fysieke en virtuele </a:t>
            </a:r>
            <a:b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omgevingen</a:t>
            </a:r>
            <a:endParaRPr lang="nl-N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14" y="5229200"/>
            <a:ext cx="596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CANO. Bijzondere Jeugdzorg</a:t>
            </a:r>
          </a:p>
          <a:p>
            <a:r>
              <a:rPr lang="nl-BE" dirty="0" smtClean="0"/>
              <a:t>Brussel, 1 december 2017</a:t>
            </a:r>
          </a:p>
          <a:p>
            <a:r>
              <a:rPr lang="nl-BE" dirty="0"/>
              <a:t>e</a:t>
            </a:r>
            <a:r>
              <a:rPr lang="nl-BE" dirty="0" smtClean="0"/>
              <a:t>m. </a:t>
            </a:r>
            <a:r>
              <a:rPr lang="nl-BE" dirty="0"/>
              <a:t>p</a:t>
            </a:r>
            <a:r>
              <a:rPr lang="nl-BE" dirty="0" smtClean="0"/>
              <a:t>rof. Hubert </a:t>
            </a:r>
            <a:r>
              <a:rPr lang="nl-BE" dirty="0" err="1" smtClean="0"/>
              <a:t>Froyen</a:t>
            </a:r>
            <a:r>
              <a:rPr lang="nl-BE" dirty="0" smtClean="0"/>
              <a:t>, </a:t>
            </a:r>
            <a:r>
              <a:rPr lang="nl-BE" dirty="0" err="1" smtClean="0"/>
              <a:t>UHasselt</a:t>
            </a:r>
            <a:r>
              <a:rPr lang="nl-BE" dirty="0" smtClean="0"/>
              <a:t> / PXL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340768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Ontwerpen voor Diversiteit </a:t>
            </a:r>
            <a:b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(Publieke ruimten)</a:t>
            </a:r>
            <a:b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b="1" dirty="0">
                <a:latin typeface="Arial" panose="020B0604020202020204" pitchFamily="34" charset="0"/>
                <a:cs typeface="Arial" panose="020B0604020202020204" pitchFamily="34" charset="0"/>
              </a:rPr>
              <a:t>Ontwerpen voor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Verandering </a:t>
            </a:r>
            <a:b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(Private ruimten)</a:t>
            </a:r>
            <a:endParaRPr lang="nl-B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3413118"/>
            <a:ext cx="8591797" cy="2104114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83768" y="5517232"/>
            <a:ext cx="6480610" cy="26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268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3567296"/>
            <a:ext cx="7054289" cy="165902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00" y="404664"/>
            <a:ext cx="5540799" cy="3162632"/>
          </a:xfrm>
          <a:prstGeom prst="rect">
            <a:avLst/>
          </a:prstGeom>
        </p:spPr>
      </p:pic>
      <p:sp>
        <p:nvSpPr>
          <p:cNvPr id="6" name="Rechthoek 3"/>
          <p:cNvSpPr/>
          <p:nvPr/>
        </p:nvSpPr>
        <p:spPr>
          <a:xfrm>
            <a:off x="755576" y="522632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‘Elle (la maison) maintient l’homme à travers les orages du ciel et les orages de la vie’     </a:t>
            </a: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Bachelard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G. (1957).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poétique de l’espace.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Paris : PUF, Presses Universitaires de France,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49844"/>
          </a:xfrm>
        </p:spPr>
        <p:txBody>
          <a:bodyPr>
            <a:normAutofit/>
          </a:bodyPr>
          <a:lstStyle/>
          <a:p>
            <a:pPr algn="ctr"/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UDWoonlabo, </a:t>
            </a:r>
            <a:r>
              <a:rPr lang="nl-B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Guffenslaan</a:t>
            </a:r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39, 3500 Hasselt</a:t>
            </a:r>
            <a:endParaRPr lang="nl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056750"/>
            <a:ext cx="3847043" cy="43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2736"/>
            <a:ext cx="2808487" cy="43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2091" y="58772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hlinkClick r:id="rId4"/>
              </a:rPr>
              <a:t>http://www.woonlabo.be</a:t>
            </a:r>
            <a:r>
              <a:rPr lang="nl-BE" dirty="0" smtClean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70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60701"/>
            <a:ext cx="12097344" cy="54984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nl-BE" sz="3200" b="1" dirty="0"/>
              <a:t/>
            </a:r>
            <a:br>
              <a:rPr lang="nl-BE" sz="3200" b="1" dirty="0"/>
            </a:br>
            <a:r>
              <a:rPr lang="nl-B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ELEGANTIE. </a:t>
            </a:r>
            <a:br>
              <a:rPr lang="nl-B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200" b="1" dirty="0" smtClean="0">
                <a:latin typeface="Arial" pitchFamily="34" charset="0"/>
              </a:rPr>
              <a:t>C</a:t>
            </a:r>
            <a:r>
              <a:rPr lang="nl-BE" sz="2200" b="1" dirty="0" smtClean="0">
                <a:solidFill>
                  <a:schemeClr val="tx1"/>
                </a:solidFill>
                <a:latin typeface="Arial" pitchFamily="34" charset="0"/>
              </a:rPr>
              <a:t>omfort en menselijke waardigheid, geen stigma.</a:t>
            </a:r>
            <a:r>
              <a:rPr lang="nl-BE" sz="2200" b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nl-BE" sz="2200" b="1" dirty="0">
                <a:solidFill>
                  <a:schemeClr val="tx1"/>
                </a:solidFill>
                <a:latin typeface="Arial" pitchFamily="34" charset="0"/>
              </a:rPr>
            </a:br>
            <a:endParaRPr lang="nl-BE" sz="2200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188" y="1551072"/>
            <a:ext cx="2334970" cy="2877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874" y="1551845"/>
            <a:ext cx="3834716" cy="2877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50" y="1551072"/>
            <a:ext cx="1621677" cy="2877561"/>
          </a:xfrm>
          <a:prstGeom prst="rect">
            <a:avLst/>
          </a:prstGeom>
        </p:spPr>
      </p:pic>
      <p:sp>
        <p:nvSpPr>
          <p:cNvPr id="10" name="Tekstvak 6"/>
          <p:cNvSpPr txBox="1"/>
          <p:nvPr/>
        </p:nvSpPr>
        <p:spPr>
          <a:xfrm>
            <a:off x="6372200" y="4458077"/>
            <a:ext cx="2456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Savoy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Vase</a:t>
            </a:r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 1936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3"/>
          <p:cNvSpPr txBox="1"/>
          <p:nvPr/>
        </p:nvSpPr>
        <p:spPr>
          <a:xfrm>
            <a:off x="4355976" y="4430986"/>
            <a:ext cx="218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Metro Copenhagen, 2014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9"/>
          <p:cNvSpPr txBox="1"/>
          <p:nvPr/>
        </p:nvSpPr>
        <p:spPr>
          <a:xfrm>
            <a:off x="1050172" y="4448955"/>
            <a:ext cx="1028529" cy="2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  <a:endParaRPr lang="nl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157192"/>
            <a:ext cx="7344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latin typeface="Arial" pitchFamily="34" charset="0"/>
                <a:ea typeface="Verdana" pitchFamily="34" charset="0"/>
                <a:cs typeface="Verdana" pitchFamily="34" charset="0"/>
              </a:rPr>
              <a:t>‘Design </a:t>
            </a:r>
            <a:r>
              <a:rPr lang="nl-BE" sz="2000" b="1" dirty="0" err="1">
                <a:latin typeface="Arial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BE" sz="2000" b="1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000" b="1" dirty="0" err="1">
                <a:latin typeface="Arial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nl-BE" sz="2000" b="1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000" b="1" dirty="0" err="1">
                <a:latin typeface="Arial" pitchFamily="34" charset="0"/>
                <a:ea typeface="Verdana" pitchFamily="34" charset="0"/>
                <a:cs typeface="Verdana" pitchFamily="34" charset="0"/>
              </a:rPr>
              <a:t>lifetime</a:t>
            </a:r>
            <a:r>
              <a:rPr lang="nl-BE" sz="2000" b="1" dirty="0">
                <a:latin typeface="Arial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BE" sz="2000" b="1" dirty="0" err="1">
                <a:latin typeface="Arial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nl-BE" sz="2000" b="1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000" b="1" dirty="0" err="1">
                <a:latin typeface="Arial" pitchFamily="34" charset="0"/>
                <a:ea typeface="Verdana" pitchFamily="34" charset="0"/>
                <a:cs typeface="Verdana" pitchFamily="34" charset="0"/>
              </a:rPr>
              <a:t>your</a:t>
            </a:r>
            <a:r>
              <a:rPr lang="nl-BE" sz="2000" b="1" dirty="0">
                <a:latin typeface="Arial" pitchFamily="34" charset="0"/>
                <a:ea typeface="Verdana" pitchFamily="34" charset="0"/>
                <a:cs typeface="Verdana" pitchFamily="34" charset="0"/>
              </a:rPr>
              <a:t> primetime’  </a:t>
            </a:r>
          </a:p>
          <a:p>
            <a:r>
              <a:rPr lang="nl-BE" dirty="0" smtClean="0"/>
              <a:t>dr. Marc Harrison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2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549844"/>
          </a:xfrm>
        </p:spPr>
        <p:txBody>
          <a:bodyPr>
            <a:noAutofit/>
          </a:bodyPr>
          <a:lstStyle/>
          <a:p>
            <a:pPr algn="ctr"/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‘Universal Design’ als Utopie</a:t>
            </a:r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24744"/>
            <a:ext cx="8280920" cy="5138788"/>
          </a:xfrm>
        </p:spPr>
        <p:txBody>
          <a:bodyPr/>
          <a:lstStyle/>
          <a:p>
            <a:pPr marL="0" indent="0" algn="ctr">
              <a:buNone/>
            </a:pPr>
            <a:r>
              <a:rPr lang="nl-B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Vrijheid, Gelijkheid, Broederlijkheid</a:t>
            </a:r>
          </a:p>
          <a:p>
            <a:pPr marL="0" indent="0">
              <a:buNone/>
            </a:pP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Vrijheid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ruimte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diversiteit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● Gelijkheid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gelijke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kansen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● Broederlijkheid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inclusie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maatschappij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 Design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onbereikbare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utopie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constant regenereren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mentaliteit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ethiek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549844"/>
          </a:xfrm>
        </p:spPr>
        <p:txBody>
          <a:bodyPr>
            <a:noAutofit/>
          </a:bodyPr>
          <a:lstStyle/>
          <a:p>
            <a:pPr algn="ctr"/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DANK U</a:t>
            </a:r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628800"/>
            <a:ext cx="8590538" cy="3209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hubert.froyen@uhasselt.be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39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849" y="210147"/>
            <a:ext cx="8824201" cy="1341932"/>
          </a:xfrm>
        </p:spPr>
        <p:txBody>
          <a:bodyPr>
            <a:normAutofit fontScale="90000"/>
          </a:bodyPr>
          <a:lstStyle/>
          <a:p>
            <a:pPr defTabSz="407526" eaLnBrk="1" hangingPunct="1">
              <a:lnSpc>
                <a:spcPct val="93000"/>
              </a:lnSpc>
            </a:pPr>
            <a:r>
              <a:rPr lang="nl-BE" b="1" dirty="0" smtClean="0">
                <a:solidFill>
                  <a:srgbClr val="000000"/>
                </a:solidFill>
                <a:ea typeface="Microsoft YaHei" charset="-122"/>
              </a:rPr>
              <a:t/>
            </a:r>
            <a:br>
              <a:rPr lang="nl-BE" b="1" dirty="0" smtClean="0">
                <a:solidFill>
                  <a:srgbClr val="000000"/>
                </a:solidFill>
                <a:ea typeface="Microsoft YaHei" charset="-122"/>
              </a:rPr>
            </a:br>
            <a:r>
              <a:rPr lang="nl-BE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FYSIEKE OMGEVINGEN    </a:t>
            </a:r>
            <a:r>
              <a:rPr lang="nl-BE" sz="27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(‘van stoel tot stad’…)</a:t>
            </a:r>
            <a:r>
              <a:rPr lang="nl-BE" sz="2700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/>
            </a:r>
            <a:br>
              <a:rPr lang="nl-BE" sz="2700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</a:br>
            <a:r>
              <a:rPr lang="nl-BE" sz="2700" b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SOCIALE </a:t>
            </a:r>
            <a:r>
              <a:rPr lang="nl-BE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OMGEVINGEN   </a:t>
            </a:r>
            <a:r>
              <a:rPr lang="nl-BE" sz="27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(huishouden, maatschappij…)</a:t>
            </a:r>
            <a:r>
              <a:rPr lang="nl-BE" sz="2700" b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/>
            </a:r>
            <a:br>
              <a:rPr lang="nl-BE" sz="2700" b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</a:br>
            <a:r>
              <a:rPr lang="nl-BE" sz="2700" b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VIRTUELE </a:t>
            </a:r>
            <a:r>
              <a:rPr lang="nl-BE" sz="2700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OMGEVINGEN </a:t>
            </a:r>
            <a:r>
              <a:rPr lang="nl-BE" sz="27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(ICT, e-administratie…)</a:t>
            </a:r>
            <a:r>
              <a:rPr lang="nl-NL" dirty="0">
                <a:solidFill>
                  <a:srgbClr val="000000"/>
                </a:solidFill>
                <a:ea typeface="Microsoft YaHei" charset="-122"/>
              </a:rPr>
              <a:t/>
            </a:r>
            <a:br>
              <a:rPr lang="nl-NL" dirty="0">
                <a:solidFill>
                  <a:srgbClr val="000000"/>
                </a:solidFill>
                <a:ea typeface="Microsoft YaHei" charset="-122"/>
              </a:rPr>
            </a:br>
            <a:endParaRPr lang="nl-BE" dirty="0"/>
          </a:p>
        </p:txBody>
      </p:sp>
      <p:pic>
        <p:nvPicPr>
          <p:cNvPr id="4" name="Picture 4" descr="Denmark, Accessible Train, EIDD News N°3, May 2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9" y="1552079"/>
            <a:ext cx="8143345" cy="30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797152"/>
            <a:ext cx="8536169" cy="104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7526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nl-BE" b="1" dirty="0" smtClean="0">
                <a:solidFill>
                  <a:srgbClr val="000000"/>
                </a:solidFill>
                <a:ea typeface="Microsoft YaHei" charset="-122"/>
              </a:rPr>
              <a:t>Bij aanvang 21</a:t>
            </a:r>
            <a:r>
              <a:rPr lang="nl-BE" b="1" baseline="30000" dirty="0" smtClean="0">
                <a:solidFill>
                  <a:srgbClr val="000000"/>
                </a:solidFill>
                <a:ea typeface="Microsoft YaHei" charset="-122"/>
              </a:rPr>
              <a:t>ste </a:t>
            </a:r>
            <a:r>
              <a:rPr lang="nl-BE" b="1" dirty="0" smtClean="0">
                <a:solidFill>
                  <a:srgbClr val="000000"/>
                </a:solidFill>
                <a:ea typeface="Microsoft YaHei" charset="-122"/>
              </a:rPr>
              <a:t>eeuw staat niet meer de technologische vraag centraal, maar veeleer de antropologische :</a:t>
            </a:r>
          </a:p>
          <a:p>
            <a:pPr defTabSz="407526" eaLnBrk="1" hangingPunct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nl-BE" sz="2000" b="1" dirty="0" smtClean="0">
                <a:solidFill>
                  <a:srgbClr val="000000"/>
                </a:solidFill>
                <a:ea typeface="Microsoft YaHei" charset="-122"/>
              </a:rPr>
              <a:t>TOEGANKELIJK EN BRUIKBAAR, IN WELKE MATE EN VOOR WIE </a:t>
            </a:r>
            <a:r>
              <a:rPr lang="nl-BE" sz="2000" b="1" dirty="0">
                <a:solidFill>
                  <a:srgbClr val="000000"/>
                </a:solidFill>
                <a:ea typeface="Microsoft YaHei" charset="-122"/>
              </a:rPr>
              <a:t>?</a:t>
            </a:r>
            <a:endParaRPr lang="nl-NL" sz="2000" b="1" dirty="0">
              <a:solidFill>
                <a:srgbClr val="000000"/>
              </a:solidFill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34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156" y="1052736"/>
            <a:ext cx="8405324" cy="260079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BE" b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FYSIEKE </a:t>
            </a:r>
            <a:r>
              <a:rPr lang="nl-BE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OMGEVINGEN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‘Integraal &amp; inclusief ontwerpen voor </a:t>
            </a:r>
            <a:r>
              <a:rPr lang="nl-BE" sz="2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biopsychosociale</a:t>
            </a:r>
            <a:r>
              <a:rPr lang="nl-BE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diversiteit…’</a:t>
            </a:r>
            <a:r>
              <a:rPr lang="nl-BE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/>
            </a:r>
            <a:br>
              <a:rPr lang="nl-BE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</a:br>
            <a:r>
              <a:rPr lang="nl-BE" sz="24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Design </a:t>
            </a:r>
            <a:r>
              <a:rPr lang="nl-BE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for</a:t>
            </a:r>
            <a:r>
              <a:rPr lang="nl-BE" sz="24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lang="nl-BE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All</a:t>
            </a:r>
            <a:r>
              <a:rPr lang="nl-BE" sz="24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  -   Universal Design   -   </a:t>
            </a:r>
            <a:r>
              <a:rPr lang="nl-BE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Inclusive</a:t>
            </a:r>
            <a:r>
              <a:rPr lang="nl-BE" sz="2400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Design</a:t>
            </a:r>
          </a:p>
          <a:p>
            <a:pPr marL="0" indent="0">
              <a:spcBef>
                <a:spcPts val="0"/>
              </a:spcBef>
              <a:buNone/>
            </a:pPr>
            <a:endParaRPr lang="nl-BE" b="1" dirty="0" smtClean="0">
              <a:solidFill>
                <a:srgbClr val="00000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SOCIALE OMGEVINGEN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2400" i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‘Creëer ruimte waarin mensen van elkaar mogen verschillen’</a:t>
            </a:r>
            <a:endParaRPr lang="nl-BE" sz="2400" i="1" dirty="0" smtClean="0">
              <a:solidFill>
                <a:srgbClr val="00000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Neurodiversiteit, ASD, ‘</a:t>
            </a:r>
            <a:r>
              <a:rPr lang="nl-BE" sz="2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same</a:t>
            </a:r>
            <a:r>
              <a:rPr lang="nl-BE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</a:t>
            </a:r>
            <a:r>
              <a:rPr lang="nl-BE" sz="24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and</a:t>
            </a:r>
            <a:r>
              <a:rPr lang="nl-BE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 different…’</a:t>
            </a:r>
            <a:r>
              <a:rPr lang="nl-BE" sz="2400" i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/>
            </a:r>
            <a:br>
              <a:rPr lang="nl-BE" sz="2400" i="1" dirty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</a:br>
            <a:endParaRPr lang="nl-BE" sz="2400" i="1" dirty="0" smtClean="0">
              <a:solidFill>
                <a:srgbClr val="000000"/>
              </a:solidFill>
              <a:latin typeface="Arial" panose="020B0604020202020204" pitchFamily="34" charset="0"/>
              <a:ea typeface="Microsoft YaHei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b="1" dirty="0" smtClean="0">
                <a:solidFill>
                  <a:srgbClr val="000000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rPr>
              <a:t>VIRTUELE OMGEVINGEN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‘Web Accessibility </a:t>
            </a:r>
            <a:r>
              <a:rPr lang="nl-B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nl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’ WAI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WCAG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ATAG, and UAAG</a:t>
            </a: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MENSVRIENDELIJK ?</a:t>
            </a:r>
            <a:endParaRPr lang="nl-B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653136"/>
            <a:ext cx="2372866" cy="14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546" y="2204864"/>
            <a:ext cx="5466907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556" y="404664"/>
            <a:ext cx="8316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Mensvriendelijke </a:t>
            </a:r>
            <a:r>
              <a:rPr lang="nl-BE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fysieke</a:t>
            </a:r>
            <a:r>
              <a:rPr lang="nl-B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omgevingen</a:t>
            </a:r>
          </a:p>
        </p:txBody>
      </p:sp>
      <p:sp>
        <p:nvSpPr>
          <p:cNvPr id="6" name="Rectangle 5"/>
          <p:cNvSpPr/>
          <p:nvPr/>
        </p:nvSpPr>
        <p:spPr>
          <a:xfrm>
            <a:off x="580569" y="141277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Systematische eliminatie van belemmeringen in de interactie </a:t>
            </a:r>
          </a:p>
          <a:p>
            <a:pPr>
              <a:spcBef>
                <a:spcPts val="0"/>
              </a:spcBef>
            </a:pPr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MENS - OMGEVING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549844"/>
          </a:xfrm>
        </p:spPr>
        <p:txBody>
          <a:bodyPr>
            <a:normAutofit/>
          </a:bodyPr>
          <a:lstStyle/>
          <a:p>
            <a:pPr algn="ctr"/>
            <a:r>
              <a:rPr lang="nl-BE" sz="2800" b="1" dirty="0">
                <a:latin typeface="Arial" panose="020B0604020202020204" pitchFamily="34" charset="0"/>
                <a:cs typeface="Arial" panose="020B0604020202020204" pitchFamily="34" charset="0"/>
              </a:rPr>
              <a:t>Eén-hand </a:t>
            </a:r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mengkraan, zwenkarm, uittrekbaar</a:t>
            </a:r>
            <a:endParaRPr lang="nl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84" y="2204864"/>
            <a:ext cx="521783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Musée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du Louvre, Paris (F)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923813"/>
            <a:ext cx="3507358" cy="46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23813"/>
            <a:ext cx="3507359" cy="46800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99592" y="5789142"/>
            <a:ext cx="8893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 dirty="0"/>
              <a:t>Musée du Louvre, Paris, 1989    </a:t>
            </a:r>
            <a:r>
              <a:rPr lang="nl-BE" sz="1400" dirty="0" err="1"/>
              <a:t>arch</a:t>
            </a:r>
            <a:r>
              <a:rPr lang="nl-BE" sz="1400" dirty="0"/>
              <a:t>: </a:t>
            </a:r>
            <a:r>
              <a:rPr lang="nl-BE" sz="1400" dirty="0" err="1"/>
              <a:t>I.M.Pei</a:t>
            </a:r>
            <a:r>
              <a:rPr lang="nl-BE" sz="1400" dirty="0"/>
              <a:t>    </a:t>
            </a:r>
            <a:r>
              <a:rPr lang="nl-BE" sz="1400" dirty="0" smtClean="0"/>
              <a:t>              </a:t>
            </a:r>
            <a:r>
              <a:rPr lang="nl-BE" sz="1400" dirty="0"/>
              <a:t>Foto’s: Ria </a:t>
            </a:r>
            <a:r>
              <a:rPr lang="nl-BE" sz="1400" dirty="0" err="1"/>
              <a:t>Ceyssens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0254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Sociale evolutie – Historisch</a:t>
            </a:r>
            <a:endParaRPr lang="nl-B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1484784"/>
            <a:ext cx="8640960" cy="5040560"/>
          </a:xfrm>
        </p:spPr>
        <p:txBody>
          <a:bodyPr/>
          <a:lstStyle/>
          <a:p>
            <a:pPr marL="0" indent="0">
              <a:buNone/>
            </a:pPr>
            <a:r>
              <a:rPr lang="nl-B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nl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nl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endParaRPr lang="nl-B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Religieus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Model : oorzaak op metafysisch </a:t>
            </a:r>
            <a:r>
              <a:rPr lang="nl-BE" sz="2000" dirty="0" err="1"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(goden)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Medisch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Model : oorzaak fysisch </a:t>
            </a:r>
            <a:r>
              <a:rPr lang="nl-BE" sz="2000" dirty="0" err="1">
                <a:latin typeface="Arial" panose="020B0604020202020204" pitchFamily="34" charset="0"/>
                <a:cs typeface="Arial" panose="020B0604020202020204" pitchFamily="34" charset="0"/>
              </a:rPr>
              <a:t>nivo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(medisch, intrinsiek)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Sociaal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Model : oorzaak in de sociaal-ruimtelijke omgeving 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extrinsiek)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Cultureel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Model : oorzaak in menselijk denken, </a:t>
            </a:r>
            <a:endParaRPr lang="nl-B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l-B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 &amp; different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BE" sz="2000" dirty="0" err="1">
                <a:latin typeface="Arial" panose="020B0604020202020204" pitchFamily="34" charset="0"/>
                <a:cs typeface="Arial" panose="020B0604020202020204" pitchFamily="34" charset="0"/>
              </a:rPr>
              <a:t>Devlieger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2003)</a:t>
            </a:r>
          </a:p>
          <a:p>
            <a:pPr marL="0" indent="0">
              <a:buNone/>
            </a:pPr>
            <a:r>
              <a:rPr lang="nl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Na-oorlogse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 beweging voor </a:t>
            </a:r>
            <a:r>
              <a:rPr lang="nl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burgerrechten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Respect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voor arbeidsslachtoffers en oorlogsveteranen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Beweging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voor burgerrechten, 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l-B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 Without </a:t>
            </a:r>
            <a:r>
              <a:rPr lang="nl-B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B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BE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nl-B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Oppression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B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i="1" dirty="0">
                <a:latin typeface="Arial" panose="020B0604020202020204" pitchFamily="34" charset="0"/>
                <a:cs typeface="Arial" panose="020B0604020202020204" pitchFamily="34" charset="0"/>
              </a:rPr>
              <a:t>Empowerment.’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(Charlton 1998)</a:t>
            </a:r>
          </a:p>
          <a:p>
            <a:pPr marL="0" indent="0">
              <a:buNone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-	 ● 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Emancipatie initiatieven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200" b="1" dirty="0">
                <a:latin typeface="Arial" panose="020B0604020202020204" pitchFamily="34" charset="0"/>
                <a:cs typeface="Arial" panose="020B0604020202020204" pitchFamily="34" charset="0"/>
              </a:rPr>
              <a:t>Academische en Professionele evolutie</a:t>
            </a:r>
            <a:endParaRPr lang="nl-BE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00" y="548680"/>
            <a:ext cx="8640960" cy="5040560"/>
          </a:xfrm>
        </p:spPr>
        <p:txBody>
          <a:bodyPr/>
          <a:lstStyle/>
          <a:p>
            <a:pPr marL="0" indent="0">
              <a:buNone/>
            </a:pP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nl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nl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nl-BE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’ (voor 1980)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</a:t>
            </a:r>
            <a:r>
              <a:rPr lang="nl-B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Na-oorlogs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: aandacht voor toegankelijkheid voor rolstoelen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</a:t>
            </a:r>
            <a:r>
              <a:rPr lang="nl-B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Na-oorlogs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: aandacht voor ruimtelijke aanpassingen ten 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behoeve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van mensen die blind zijn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Specifieke voorzieningen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in publieke gebouwen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Specifieke woningaanpassingen (ad hoc)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‘Design </a:t>
            </a:r>
            <a:r>
              <a:rPr lang="nl-B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nl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‘Universal Design’ (vanaf </a:t>
            </a:r>
            <a:r>
              <a:rPr lang="nl-BE" sz="2000" b="1" dirty="0">
                <a:latin typeface="Arial" panose="020B0604020202020204" pitchFamily="34" charset="0"/>
                <a:cs typeface="Arial" panose="020B0604020202020204" pitchFamily="34" charset="0"/>
              </a:rPr>
              <a:t>1980)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Integraal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&amp; Inclusief ontwerpen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Aandacht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voor wijzigende mogelijkheden en beperkingen 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doorheen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levenscyclus. ‘</a:t>
            </a:r>
            <a:r>
              <a:rPr lang="nl-B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Aging in </a:t>
            </a:r>
            <a:r>
              <a:rPr lang="nl-BE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l-B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nl-BE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nl-B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BE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Mainstream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productie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Vermijden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van stigma</a:t>
            </a:r>
          </a:p>
          <a:p>
            <a:pPr marL="0" indent="0">
              <a:buNone/>
            </a:pPr>
            <a:r>
              <a:rPr lang="nl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● Menselijk 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comfort en waardigheid centraal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13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b="1" dirty="0">
                <a:latin typeface="Arial" panose="020B0604020202020204" pitchFamily="34" charset="0"/>
                <a:cs typeface="Arial" panose="020B0604020202020204" pitchFamily="34" charset="0"/>
              </a:rPr>
              <a:t>Leonardo Da Vinci's </a:t>
            </a:r>
            <a:r>
              <a:rPr lang="nl-B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Vitruvian</a:t>
            </a:r>
            <a:r>
              <a:rPr lang="nl-BE" sz="2800" b="1" dirty="0">
                <a:latin typeface="Arial" panose="020B0604020202020204" pitchFamily="34" charset="0"/>
                <a:cs typeface="Arial" panose="020B0604020202020204" pitchFamily="34" charset="0"/>
              </a:rPr>
              <a:t> Man (</a:t>
            </a:r>
            <a:r>
              <a:rPr lang="nl-B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1492)</a:t>
            </a:r>
            <a:endParaRPr lang="nl-B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9154"/>
            <a:ext cx="3730015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08518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VITRUVIUS (15 B.C.)</a:t>
            </a:r>
            <a:endParaRPr lang="en-US" dirty="0"/>
          </a:p>
          <a:p>
            <a:r>
              <a:rPr lang="en-US" dirty="0"/>
              <a:t>The Ten Books on Architecture (Transl. </a:t>
            </a:r>
            <a:r>
              <a:rPr lang="en-US" dirty="0" err="1"/>
              <a:t>M.H.Morgan</a:t>
            </a:r>
            <a:r>
              <a:rPr lang="en-US" dirty="0"/>
              <a:t> 1914, 73) </a:t>
            </a:r>
            <a:endParaRPr lang="en-US" dirty="0" smtClean="0"/>
          </a:p>
          <a:p>
            <a:r>
              <a:rPr lang="en-US" dirty="0" smtClean="0"/>
              <a:t>BOOK 3, Chapter 1 : </a:t>
            </a:r>
            <a:r>
              <a:rPr lang="en-US" i="1" dirty="0"/>
              <a:t>On symmetry, in temples and in the human body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93524"/>
            <a:ext cx="4212831" cy="2659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905" y="424998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15 B.C</a:t>
            </a:r>
            <a:r>
              <a:rPr lang="nl-BE" dirty="0"/>
              <a:t>. </a:t>
            </a:r>
            <a:r>
              <a:rPr lang="nl-BE" dirty="0" smtClean="0"/>
              <a:t>                                                 2000 </a:t>
            </a:r>
            <a:r>
              <a:rPr lang="nl-BE" dirty="0"/>
              <a:t>A.D.</a:t>
            </a:r>
          </a:p>
        </p:txBody>
      </p:sp>
    </p:spTree>
    <p:extLst>
      <p:ext uri="{BB962C8B-B14F-4D97-AF65-F5344CB8AC3E}">
        <p14:creationId xmlns:p14="http://schemas.microsoft.com/office/powerpoint/2010/main" val="31669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299</Words>
  <Application>Microsoft Office PowerPoint</Application>
  <PresentationFormat>Diavoorstelling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Microsoft YaHei</vt:lpstr>
      <vt:lpstr>ＭＳ Ｐゴシック</vt:lpstr>
      <vt:lpstr>Arial</vt:lpstr>
      <vt:lpstr>Calibri</vt:lpstr>
      <vt:lpstr>Verdana</vt:lpstr>
      <vt:lpstr>Wingdings</vt:lpstr>
      <vt:lpstr>Office Theme</vt:lpstr>
      <vt:lpstr>Mensvriendelijke  sociale, fysieke en virtuele  omgevingen</vt:lpstr>
      <vt:lpstr> FYSIEKE OMGEVINGEN    (‘van stoel tot stad’…) SOCIALE OMGEVINGEN   (huishouden, maatschappij…) VIRTUELE OMGEVINGEN (ICT, e-administratie…) </vt:lpstr>
      <vt:lpstr>MENSVRIENDELIJK ?</vt:lpstr>
      <vt:lpstr>PowerPoint-presentatie</vt:lpstr>
      <vt:lpstr>Eén-hand mengkraan, zwenkarm, uittrekbaar</vt:lpstr>
      <vt:lpstr> Musée du Louvre, Paris (F) </vt:lpstr>
      <vt:lpstr>Sociale evolutie – Historisch</vt:lpstr>
      <vt:lpstr>Academische en Professionele evolutie</vt:lpstr>
      <vt:lpstr>Leonardo Da Vinci's Vitruvian Man (1492)</vt:lpstr>
      <vt:lpstr>Ontwerpen voor Diversiteit  (Publieke ruimten) Ontwerpen voor Verandering  (Private ruimten)</vt:lpstr>
      <vt:lpstr>PowerPoint-presentatie</vt:lpstr>
      <vt:lpstr>UDWoonlabo, Guffenslaan 39, 3500 Hasselt</vt:lpstr>
      <vt:lpstr> ELEGANTIE.  Comfort en menselijke waardigheid, geen stigma. </vt:lpstr>
      <vt:lpstr>‘Universal Design’ als Utopie</vt:lpstr>
      <vt:lpstr>DANK 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medebewoner</cp:lastModifiedBy>
  <cp:revision>111</cp:revision>
  <cp:lastPrinted>2016-12-19T08:56:06Z</cp:lastPrinted>
  <dcterms:created xsi:type="dcterms:W3CDTF">2009-12-01T15:52:26Z</dcterms:created>
  <dcterms:modified xsi:type="dcterms:W3CDTF">2018-10-16T13:53:49Z</dcterms:modified>
</cp:coreProperties>
</file>