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 id="2147483700" r:id="rId8"/>
    <p:sldMasterId id="2147483713" r:id="rId9"/>
    <p:sldMasterId id="2147483726" r:id="rId10"/>
  </p:sldMasterIdLst>
  <p:sldIdLst>
    <p:sldId id="256"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9144000" cy="6858000" type="screen4x3"/>
  <p:notesSz cx="7559675" cy="10691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33"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34" name="Afbeelding 33"/>
          <p:cNvPicPr/>
          <p:nvPr/>
        </p:nvPicPr>
        <p:blipFill>
          <a:blip r:embed="rId2"/>
          <a:stretch/>
        </p:blipFill>
        <p:spPr>
          <a:xfrm>
            <a:off x="2079360" y="1604160"/>
            <a:ext cx="4984200" cy="3976920"/>
          </a:xfrm>
          <a:prstGeom prst="rect">
            <a:avLst/>
          </a:prstGeom>
          <a:ln>
            <a:noFill/>
          </a:ln>
        </p:spPr>
      </p:pic>
      <p:pic>
        <p:nvPicPr>
          <p:cNvPr id="35" name="Afbeelding 34"/>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44"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0"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69"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70" name="Afbeelding 69"/>
          <p:cNvPicPr/>
          <p:nvPr/>
        </p:nvPicPr>
        <p:blipFill>
          <a:blip r:embed="rId2"/>
          <a:stretch/>
        </p:blipFill>
        <p:spPr>
          <a:xfrm>
            <a:off x="2079360" y="1604160"/>
            <a:ext cx="4984200" cy="3976920"/>
          </a:xfrm>
          <a:prstGeom prst="rect">
            <a:avLst/>
          </a:prstGeom>
          <a:ln>
            <a:noFill/>
          </a:ln>
        </p:spPr>
      </p:pic>
      <p:pic>
        <p:nvPicPr>
          <p:cNvPr id="71" name="Afbeelding 70"/>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80"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6"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05"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06" name="Afbeelding 105"/>
          <p:cNvPicPr/>
          <p:nvPr/>
        </p:nvPicPr>
        <p:blipFill>
          <a:blip r:embed="rId2"/>
          <a:stretch/>
        </p:blipFill>
        <p:spPr>
          <a:xfrm>
            <a:off x="2079360" y="1604160"/>
            <a:ext cx="4984200" cy="3976920"/>
          </a:xfrm>
          <a:prstGeom prst="rect">
            <a:avLst/>
          </a:prstGeom>
          <a:ln>
            <a:noFill/>
          </a:ln>
        </p:spPr>
      </p:pic>
      <p:pic>
        <p:nvPicPr>
          <p:cNvPr id="107" name="Afbeelding 106"/>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2"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4"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8"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1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17"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2"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3"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5"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27"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1"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3"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4"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39"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1"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42"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43" name="Afbeelding 142"/>
          <p:cNvPicPr/>
          <p:nvPr/>
        </p:nvPicPr>
        <p:blipFill>
          <a:blip r:embed="rId2"/>
          <a:stretch/>
        </p:blipFill>
        <p:spPr>
          <a:xfrm>
            <a:off x="2079360" y="1604160"/>
            <a:ext cx="4984200" cy="3976920"/>
          </a:xfrm>
          <a:prstGeom prst="rect">
            <a:avLst/>
          </a:prstGeom>
          <a:ln>
            <a:noFill/>
          </a:ln>
        </p:spPr>
      </p:pic>
      <p:pic>
        <p:nvPicPr>
          <p:cNvPr id="144" name="Afbeelding 143"/>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48"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0"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2"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53"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5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9"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1"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7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7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77"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178"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179" name="Afbeelding 178"/>
          <p:cNvPicPr/>
          <p:nvPr/>
        </p:nvPicPr>
        <p:blipFill>
          <a:blip r:embed="rId2"/>
          <a:stretch/>
        </p:blipFill>
        <p:spPr>
          <a:xfrm>
            <a:off x="2079360" y="1604160"/>
            <a:ext cx="4984200" cy="3976920"/>
          </a:xfrm>
          <a:prstGeom prst="rect">
            <a:avLst/>
          </a:prstGeom>
          <a:ln>
            <a:noFill/>
          </a:ln>
        </p:spPr>
      </p:pic>
      <p:pic>
        <p:nvPicPr>
          <p:cNvPr id="180" name="Afbeelding 179"/>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1"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3"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95"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96"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02"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0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0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0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4"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1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1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1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1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1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20"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21"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22" name="Afbeelding 221"/>
          <p:cNvPicPr/>
          <p:nvPr/>
        </p:nvPicPr>
        <p:blipFill>
          <a:blip r:embed="rId2"/>
          <a:stretch/>
        </p:blipFill>
        <p:spPr>
          <a:xfrm>
            <a:off x="2079360" y="1604160"/>
            <a:ext cx="4984200" cy="3976920"/>
          </a:xfrm>
          <a:prstGeom prst="rect">
            <a:avLst/>
          </a:prstGeom>
          <a:ln>
            <a:noFill/>
          </a:ln>
        </p:spPr>
      </p:pic>
      <p:pic>
        <p:nvPicPr>
          <p:cNvPr id="223" name="Afbeelding 222"/>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0" name="PlaceHolder 2"/>
          <p:cNvSpPr>
            <a:spLocks noGrp="1"/>
          </p:cNvSpPr>
          <p:nvPr>
            <p:ph type="subTitle"/>
          </p:nvPr>
        </p:nvSpPr>
        <p:spPr>
          <a:xfrm>
            <a:off x="457200" y="1604520"/>
            <a:ext cx="8229240" cy="397692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2" name="PlaceHolder 2"/>
          <p:cNvSpPr>
            <a:spLocks noGrp="1"/>
          </p:cNvSpPr>
          <p:nvPr>
            <p:ph type="body"/>
          </p:nvPr>
        </p:nvSpPr>
        <p:spPr>
          <a:xfrm>
            <a:off x="457200" y="1604520"/>
            <a:ext cx="8229240" cy="397692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4"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35" name="PlaceHolder 3"/>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39"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0"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241" name="PlaceHolder 4"/>
          <p:cNvSpPr>
            <a:spLocks noGrp="1"/>
          </p:cNvSpPr>
          <p:nvPr>
            <p:ph type="body"/>
          </p:nvPr>
        </p:nvSpPr>
        <p:spPr>
          <a:xfrm>
            <a:off x="4674240" y="1604520"/>
            <a:ext cx="4015800" cy="397692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3" name="PlaceHolder 2"/>
          <p:cNvSpPr>
            <a:spLocks noGrp="1"/>
          </p:cNvSpPr>
          <p:nvPr>
            <p:ph type="body"/>
          </p:nvPr>
        </p:nvSpPr>
        <p:spPr>
          <a:xfrm>
            <a:off x="457200" y="1604520"/>
            <a:ext cx="4015800" cy="3976920"/>
          </a:xfrm>
          <a:prstGeom prst="rect">
            <a:avLst/>
          </a:prstGeom>
        </p:spPr>
        <p:txBody>
          <a:bodyPr lIns="0" tIns="0" rIns="0" bIns="0"/>
          <a:lstStyle/>
          <a:p>
            <a:endParaRPr/>
          </a:p>
        </p:txBody>
      </p:sp>
      <p:sp>
        <p:nvSpPr>
          <p:cNvPr id="24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5"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4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4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49"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1"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52"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4"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5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56"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257"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59" name="PlaceHolder 2"/>
          <p:cNvSpPr>
            <a:spLocks noGrp="1"/>
          </p:cNvSpPr>
          <p:nvPr>
            <p:ph type="body"/>
          </p:nvPr>
        </p:nvSpPr>
        <p:spPr>
          <a:xfrm>
            <a:off x="457200" y="1604520"/>
            <a:ext cx="8229240" cy="3976920"/>
          </a:xfrm>
          <a:prstGeom prst="rect">
            <a:avLst/>
          </a:prstGeom>
        </p:spPr>
        <p:txBody>
          <a:bodyPr lIns="0" tIns="0" rIns="0" bIns="0"/>
          <a:lstStyle/>
          <a:p>
            <a:endParaRPr/>
          </a:p>
        </p:txBody>
      </p:sp>
      <p:sp>
        <p:nvSpPr>
          <p:cNvPr id="260" name="PlaceHolder 3"/>
          <p:cNvSpPr>
            <a:spLocks noGrp="1"/>
          </p:cNvSpPr>
          <p:nvPr>
            <p:ph type="body"/>
          </p:nvPr>
        </p:nvSpPr>
        <p:spPr>
          <a:xfrm>
            <a:off x="457200" y="1604520"/>
            <a:ext cx="8229240" cy="3976920"/>
          </a:xfrm>
          <a:prstGeom prst="rect">
            <a:avLst/>
          </a:prstGeom>
        </p:spPr>
        <p:txBody>
          <a:bodyPr lIns="0" tIns="0" rIns="0" bIns="0"/>
          <a:lstStyle/>
          <a:p>
            <a:endParaRPr/>
          </a:p>
        </p:txBody>
      </p:sp>
      <p:pic>
        <p:nvPicPr>
          <p:cNvPr id="261" name="Afbeelding 260"/>
          <p:cNvPicPr/>
          <p:nvPr/>
        </p:nvPicPr>
        <p:blipFill>
          <a:blip r:embed="rId2"/>
          <a:stretch/>
        </p:blipFill>
        <p:spPr>
          <a:xfrm>
            <a:off x="2079360" y="1604160"/>
            <a:ext cx="4984200" cy="3976920"/>
          </a:xfrm>
          <a:prstGeom prst="rect">
            <a:avLst/>
          </a:prstGeom>
          <a:ln>
            <a:noFill/>
          </a:ln>
        </p:spPr>
      </p:pic>
      <p:pic>
        <p:nvPicPr>
          <p:cNvPr id="262" name="Afbeelding 261"/>
          <p:cNvPicPr/>
          <p:nvPr/>
        </p:nvPicPr>
        <p:blipFill>
          <a:blip r:embed="rId2"/>
          <a:stretch/>
        </p:blipFill>
        <p:spPr>
          <a:xfrm>
            <a:off x="2079360" y="1604160"/>
            <a:ext cx="4984200" cy="397692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18" Type="http://schemas.openxmlformats.org/officeDocument/2006/relationships/image" Target="../media/image6.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5.png"/><Relationship Id="rId2" Type="http://schemas.openxmlformats.org/officeDocument/2006/relationships/slideLayout" Target="../slideLayouts/slideLayout62.xml"/><Relationship Id="rId16" Type="http://schemas.openxmlformats.org/officeDocument/2006/relationships/image" Target="../media/image4.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3"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37"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a:p>
        </p:txBody>
      </p:sp>
      <p:sp>
        <p:nvSpPr>
          <p:cNvPr id="73"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a:p>
        </p:txBody>
      </p:sp>
      <p:sp>
        <p:nvSpPr>
          <p:cNvPr id="109" name="PlaceHolder 2"/>
          <p:cNvSpPr>
            <a:spLocks noGrp="1"/>
          </p:cNvSpPr>
          <p:nvPr>
            <p:ph type="body"/>
          </p:nvPr>
        </p:nvSpPr>
        <p:spPr>
          <a:xfrm>
            <a:off x="457200" y="1604520"/>
            <a:ext cx="4015440" cy="39769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
        <p:nvSpPr>
          <p:cNvPr id="110" name="PlaceHolder 3"/>
          <p:cNvSpPr>
            <a:spLocks noGrp="1"/>
          </p:cNvSpPr>
          <p:nvPr>
            <p:ph type="body"/>
          </p:nvPr>
        </p:nvSpPr>
        <p:spPr>
          <a:xfrm>
            <a:off x="4674240" y="1604520"/>
            <a:ext cx="4015440" cy="3976920"/>
          </a:xfrm>
          <a:prstGeom prst="rect">
            <a:avLst/>
          </a:prstGeom>
        </p:spPr>
        <p:txBody>
          <a:bodyPr lIns="0" tIns="0" rIns="0" bIns="0"/>
          <a:lstStyle/>
          <a:p>
            <a:pPr>
              <a:buSzPct val="45000"/>
              <a:buFont typeface="StarSymbol"/>
              <a:buChar char=""/>
            </a:pPr>
            <a:r>
              <a:rPr lang="en-US">
                <a:latin typeface="Arial"/>
              </a:rPr>
              <a:t>Click to edit the outline text format</a:t>
            </a:r>
            <a:endParaRPr/>
          </a:p>
          <a:p>
            <a:pPr lvl="1">
              <a:buSzPct val="75000"/>
              <a:buFont typeface="StarSymbol"/>
              <a:buChar char=""/>
            </a:pPr>
            <a:r>
              <a:rPr lang="en-US">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a:latin typeface="Arial"/>
              </a:rPr>
              <a:t>Fifth Outline Level</a:t>
            </a:r>
            <a:endParaRPr/>
          </a:p>
          <a:p>
            <a:pPr lvl="5">
              <a:buSzPct val="45000"/>
              <a:buFont typeface="StarSymbol"/>
              <a:buChar char=""/>
            </a:pPr>
            <a:r>
              <a:rPr lang="en-US">
                <a:latin typeface="Arial"/>
              </a:rPr>
              <a:t>Sixth Outline Level</a:t>
            </a:r>
            <a:endParaRPr/>
          </a:p>
          <a:p>
            <a:pPr lvl="6">
              <a:buSzPct val="45000"/>
              <a:buFont typeface="StarSymbol"/>
              <a:buChar char=""/>
            </a:pPr>
            <a:r>
              <a:rPr lang="en-US">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146"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1" name="Afbeelding 9"/>
          <p:cNvPicPr/>
          <p:nvPr/>
        </p:nvPicPr>
        <p:blipFill>
          <a:blip r:embed="rId14"/>
          <a:stretch/>
        </p:blipFill>
        <p:spPr>
          <a:xfrm>
            <a:off x="0" y="3744000"/>
            <a:ext cx="3235320" cy="2663640"/>
          </a:xfrm>
          <a:prstGeom prst="rect">
            <a:avLst/>
          </a:prstGeom>
          <a:ln>
            <a:noFill/>
          </a:ln>
        </p:spPr>
      </p:pic>
      <p:sp>
        <p:nvSpPr>
          <p:cNvPr id="182" name="CustomShape 1"/>
          <p:cNvSpPr/>
          <p:nvPr/>
        </p:nvSpPr>
        <p:spPr>
          <a:xfrm>
            <a:off x="0" y="6408000"/>
            <a:ext cx="9139320" cy="481320"/>
          </a:xfrm>
          <a:prstGeom prst="rect">
            <a:avLst/>
          </a:prstGeom>
          <a:gradFill>
            <a:gsLst>
              <a:gs pos="0">
                <a:srgbClr val="1D8DB0"/>
              </a:gs>
              <a:gs pos="100000">
                <a:schemeClr val="accent1">
                  <a:tint val="44500"/>
                  <a:satMod val="160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183" name="Afbeelding 8"/>
          <p:cNvPicPr/>
          <p:nvPr/>
        </p:nvPicPr>
        <p:blipFill>
          <a:blip r:embed="rId15"/>
          <a:stretch/>
        </p:blipFill>
        <p:spPr>
          <a:xfrm>
            <a:off x="7362000" y="6012000"/>
            <a:ext cx="1507680" cy="535320"/>
          </a:xfrm>
          <a:prstGeom prst="rect">
            <a:avLst/>
          </a:prstGeom>
          <a:ln>
            <a:noFill/>
          </a:ln>
        </p:spPr>
      </p:pic>
      <p:sp>
        <p:nvSpPr>
          <p:cNvPr id="184" name="CustomShape 2"/>
          <p:cNvSpPr/>
          <p:nvPr/>
        </p:nvSpPr>
        <p:spPr>
          <a:xfrm>
            <a:off x="0" y="648000"/>
            <a:ext cx="9139320" cy="6223320"/>
          </a:xfrm>
          <a:prstGeom prst="rect">
            <a:avLst/>
          </a:prstGeom>
          <a:gradFill>
            <a:gsLst>
              <a:gs pos="0">
                <a:srgbClr val="1D8DB0"/>
              </a:gs>
              <a:gs pos="100000">
                <a:schemeClr val="accent1">
                  <a:tint val="44500"/>
                  <a:satMod val="160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185" name="Afbeelding 11"/>
          <p:cNvPicPr/>
          <p:nvPr/>
        </p:nvPicPr>
        <p:blipFill>
          <a:blip r:embed="rId16"/>
          <a:stretch/>
        </p:blipFill>
        <p:spPr>
          <a:xfrm>
            <a:off x="612000" y="1800000"/>
            <a:ext cx="1835280" cy="4289760"/>
          </a:xfrm>
          <a:prstGeom prst="rect">
            <a:avLst/>
          </a:prstGeom>
          <a:ln>
            <a:noFill/>
          </a:ln>
        </p:spPr>
      </p:pic>
      <p:pic>
        <p:nvPicPr>
          <p:cNvPr id="186" name="Afbeelding 10"/>
          <p:cNvPicPr/>
          <p:nvPr/>
        </p:nvPicPr>
        <p:blipFill>
          <a:blip r:embed="rId17"/>
          <a:stretch/>
        </p:blipFill>
        <p:spPr>
          <a:xfrm>
            <a:off x="8283600" y="5706000"/>
            <a:ext cx="423720" cy="715320"/>
          </a:xfrm>
          <a:prstGeom prst="rect">
            <a:avLst/>
          </a:prstGeom>
          <a:ln>
            <a:noFill/>
          </a:ln>
        </p:spPr>
      </p:pic>
      <p:pic>
        <p:nvPicPr>
          <p:cNvPr id="187" name="Afbeelding 2"/>
          <p:cNvPicPr/>
          <p:nvPr/>
        </p:nvPicPr>
        <p:blipFill>
          <a:blip r:embed="rId18"/>
          <a:stretch/>
        </p:blipFill>
        <p:spPr>
          <a:xfrm>
            <a:off x="360000" y="360000"/>
            <a:ext cx="2009880" cy="714600"/>
          </a:xfrm>
          <a:prstGeom prst="rect">
            <a:avLst/>
          </a:prstGeom>
          <a:ln>
            <a:noFill/>
          </a:ln>
        </p:spPr>
      </p:pic>
      <p:sp>
        <p:nvSpPr>
          <p:cNvPr id="188"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189" name="PlaceHolder 4"/>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4" name="Afbeelding 9"/>
          <p:cNvPicPr/>
          <p:nvPr/>
        </p:nvPicPr>
        <p:blipFill>
          <a:blip r:embed="rId14"/>
          <a:stretch/>
        </p:blipFill>
        <p:spPr>
          <a:xfrm>
            <a:off x="0" y="3744000"/>
            <a:ext cx="3235320" cy="2663640"/>
          </a:xfrm>
          <a:prstGeom prst="rect">
            <a:avLst/>
          </a:prstGeom>
          <a:ln>
            <a:noFill/>
          </a:ln>
        </p:spPr>
      </p:pic>
      <p:sp>
        <p:nvSpPr>
          <p:cNvPr id="225" name="CustomShape 1"/>
          <p:cNvSpPr/>
          <p:nvPr/>
        </p:nvSpPr>
        <p:spPr>
          <a:xfrm>
            <a:off x="0" y="6408000"/>
            <a:ext cx="9139320" cy="481320"/>
          </a:xfrm>
          <a:prstGeom prst="rect">
            <a:avLst/>
          </a:prstGeom>
          <a:gradFill>
            <a:gsLst>
              <a:gs pos="0">
                <a:srgbClr val="1D8DB0"/>
              </a:gs>
              <a:gs pos="100000">
                <a:schemeClr val="accent1">
                  <a:tint val="44500"/>
                  <a:satMod val="160000"/>
                </a:schemeClr>
              </a:gs>
            </a:gsLst>
            <a:lin ang="0"/>
          </a:gradFill>
          <a:ln>
            <a:noFill/>
          </a:ln>
        </p:spPr>
        <p:style>
          <a:lnRef idx="2">
            <a:schemeClr val="accent1">
              <a:shade val="50000"/>
            </a:schemeClr>
          </a:lnRef>
          <a:fillRef idx="1">
            <a:schemeClr val="accent1"/>
          </a:fillRef>
          <a:effectRef idx="0">
            <a:schemeClr val="accent1"/>
          </a:effectRef>
          <a:fontRef idx="minor"/>
        </p:style>
      </p:sp>
      <p:pic>
        <p:nvPicPr>
          <p:cNvPr id="226" name="Afbeelding 8"/>
          <p:cNvPicPr/>
          <p:nvPr/>
        </p:nvPicPr>
        <p:blipFill>
          <a:blip r:embed="rId15"/>
          <a:stretch/>
        </p:blipFill>
        <p:spPr>
          <a:xfrm>
            <a:off x="7362000" y="6012000"/>
            <a:ext cx="1507680" cy="535320"/>
          </a:xfrm>
          <a:prstGeom prst="rect">
            <a:avLst/>
          </a:prstGeom>
          <a:ln>
            <a:noFill/>
          </a:ln>
        </p:spPr>
      </p:pic>
      <p:sp>
        <p:nvSpPr>
          <p:cNvPr id="227"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a:latin typeface="Arial"/>
              </a:rPr>
              <a:t>Click to edit the title text format</a:t>
            </a:r>
            <a:endParaRPr/>
          </a:p>
        </p:txBody>
      </p:sp>
      <p:sp>
        <p:nvSpPr>
          <p:cNvPr id="228" name="PlaceHolder 3"/>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457200" y="155520"/>
            <a:ext cx="8224920" cy="1539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endParaRPr/>
          </a:p>
          <a:p>
            <a:pPr algn="r">
              <a:lnSpc>
                <a:spcPct val="100000"/>
              </a:lnSpc>
            </a:pPr>
            <a:r>
              <a:rPr lang="en-US" sz="6000" strike="noStrike">
                <a:solidFill>
                  <a:srgbClr val="330099"/>
                </a:solidFill>
                <a:latin typeface="orange juice"/>
                <a:ea typeface="Microsoft YaHei"/>
              </a:rPr>
              <a:t>CANO durft! </a:t>
            </a:r>
            <a:endParaRPr/>
          </a:p>
          <a:p>
            <a:pPr algn="r">
              <a:lnSpc>
                <a:spcPct val="100000"/>
              </a:lnSpc>
            </a:pPr>
            <a:r>
              <a:rPr lang="en-US" sz="2400" strike="noStrike">
                <a:solidFill>
                  <a:srgbClr val="FF9900"/>
                </a:solidFill>
                <a:latin typeface="orange juice"/>
                <a:ea typeface="Microsoft YaHei"/>
              </a:rPr>
              <a:t>27 november  VAC Leuven</a:t>
            </a:r>
            <a:endParaRPr/>
          </a:p>
          <a:p>
            <a:pPr algn="r">
              <a:lnSpc>
                <a:spcPct val="100000"/>
              </a:lnSpc>
            </a:pPr>
            <a:endParaRPr/>
          </a:p>
        </p:txBody>
      </p:sp>
      <p:sp>
        <p:nvSpPr>
          <p:cNvPr id="264" name="CustomShape 2"/>
          <p:cNvSpPr/>
          <p:nvPr/>
        </p:nvSpPr>
        <p:spPr>
          <a:xfrm>
            <a:off x="563040" y="820080"/>
            <a:ext cx="8224920" cy="3972960"/>
          </a:xfrm>
          <a:prstGeom prst="rect">
            <a:avLst/>
          </a:prstGeom>
          <a:noFill/>
          <a:ln>
            <a:noFill/>
          </a:ln>
        </p:spPr>
        <p:style>
          <a:lnRef idx="0">
            <a:scrgbClr r="0" g="0" b="0"/>
          </a:lnRef>
          <a:fillRef idx="0">
            <a:scrgbClr r="0" g="0" b="0"/>
          </a:fillRef>
          <a:effectRef idx="0">
            <a:scrgbClr r="0" g="0" b="0"/>
          </a:effectRef>
          <a:fontRef idx="minor"/>
        </p:style>
      </p:sp>
      <p:pic>
        <p:nvPicPr>
          <p:cNvPr id="265" name="Picture 207"/>
          <p:cNvPicPr/>
          <p:nvPr/>
        </p:nvPicPr>
        <p:blipFill>
          <a:blip r:embed="rId2"/>
          <a:stretch/>
        </p:blipFill>
        <p:spPr>
          <a:xfrm>
            <a:off x="2235960" y="1695600"/>
            <a:ext cx="4601880" cy="4232880"/>
          </a:xfrm>
          <a:prstGeom prst="rect">
            <a:avLst/>
          </a:prstGeom>
          <a:ln>
            <a:noFill/>
          </a:ln>
        </p:spPr>
      </p:pic>
      <p:pic>
        <p:nvPicPr>
          <p:cNvPr id="266" name="Picture 208"/>
          <p:cNvPicPr/>
          <p:nvPr/>
        </p:nvPicPr>
        <p:blipFill>
          <a:blip r:embed="rId3"/>
          <a:stretch/>
        </p:blipFill>
        <p:spPr>
          <a:xfrm>
            <a:off x="496800" y="5472000"/>
            <a:ext cx="1590120" cy="862920"/>
          </a:xfrm>
          <a:prstGeom prst="rect">
            <a:avLst/>
          </a:prstGeom>
          <a:ln>
            <a:noFill/>
          </a:ln>
        </p:spPr>
      </p:pic>
      <p:pic>
        <p:nvPicPr>
          <p:cNvPr id="267" name="Picture 209"/>
          <p:cNvPicPr/>
          <p:nvPr/>
        </p:nvPicPr>
        <p:blipFill>
          <a:blip r:embed="rId4"/>
          <a:stretch/>
        </p:blipFill>
        <p:spPr>
          <a:xfrm>
            <a:off x="6768000" y="5447880"/>
            <a:ext cx="2228040" cy="7419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Methodologische bedenkingen</a:t>
            </a:r>
            <a:endParaRPr/>
          </a:p>
          <a:p>
            <a:pPr lvl="1">
              <a:lnSpc>
                <a:spcPct val="100000"/>
              </a:lnSpc>
              <a:buSzPct val="75000"/>
              <a:buFont typeface="Courier New"/>
              <a:buChar char="o"/>
            </a:pPr>
            <a:r>
              <a:rPr lang="en-US" sz="2400" strike="noStrike">
                <a:solidFill>
                  <a:srgbClr val="00407A"/>
                </a:solidFill>
                <a:latin typeface="Arial"/>
                <a:ea typeface="DejaVu Sans"/>
              </a:rPr>
              <a:t>risicofactoren onderzoek</a:t>
            </a:r>
            <a:endParaRPr/>
          </a:p>
          <a:p>
            <a:pPr lvl="1">
              <a:lnSpc>
                <a:spcPct val="100000"/>
              </a:lnSpc>
              <a:buSzPct val="75000"/>
              <a:buFont typeface="Courier New"/>
              <a:buChar char="o"/>
            </a:pPr>
            <a:r>
              <a:rPr lang="en-US" sz="2400" strike="noStrike">
                <a:solidFill>
                  <a:srgbClr val="00407A"/>
                </a:solidFill>
                <a:latin typeface="Arial"/>
                <a:ea typeface="DejaVu Sans"/>
              </a:rPr>
              <a:t>verwetenschappelijking van praktijk en beleid </a:t>
            </a:r>
            <a:endParaRPr/>
          </a:p>
          <a:p>
            <a:pPr lvl="1">
              <a:lnSpc>
                <a:spcPct val="100000"/>
              </a:lnSpc>
              <a:buSzPct val="75000"/>
              <a:buFont typeface="Courier New"/>
              <a:buChar char="o"/>
            </a:pPr>
            <a:r>
              <a:rPr lang="en-US" sz="2400" strike="noStrike">
                <a:solidFill>
                  <a:srgbClr val="00407A"/>
                </a:solidFill>
                <a:latin typeface="Arial"/>
                <a:ea typeface="DejaVu Sans"/>
              </a:rPr>
              <a:t>evidence based &gt;&gt; intuïtie </a:t>
            </a:r>
            <a:endParaRPr/>
          </a:p>
          <a:p>
            <a:pPr>
              <a:lnSpc>
                <a:spcPct val="100000"/>
              </a:lnSpc>
            </a:pPr>
            <a:endParaRPr/>
          </a:p>
          <a:p>
            <a:pPr>
              <a:lnSpc>
                <a:spcPct val="100000"/>
              </a:lnSpc>
            </a:pPr>
            <a:endParaRPr/>
          </a:p>
        </p:txBody>
      </p:sp>
      <p:sp>
        <p:nvSpPr>
          <p:cNvPr id="305"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Methodologische bedenkingen</a:t>
            </a:r>
            <a:endParaRPr/>
          </a:p>
          <a:p>
            <a:pPr lvl="1">
              <a:lnSpc>
                <a:spcPct val="100000"/>
              </a:lnSpc>
              <a:buSzPct val="75000"/>
              <a:buFont typeface="Courier New"/>
              <a:buChar char="o"/>
            </a:pPr>
            <a:r>
              <a:rPr lang="en-US" sz="2400" strike="noStrike">
                <a:solidFill>
                  <a:srgbClr val="00407A"/>
                </a:solidFill>
                <a:latin typeface="Arial"/>
                <a:ea typeface="DejaVu Sans"/>
              </a:rPr>
              <a:t>individuele interventies en statistische groepsrisico's</a:t>
            </a:r>
            <a:endParaRPr/>
          </a:p>
          <a:p>
            <a:pPr>
              <a:lnSpc>
                <a:spcPct val="100000"/>
              </a:lnSpc>
            </a:pPr>
            <a:endParaRPr/>
          </a:p>
          <a:p>
            <a:pPr>
              <a:lnSpc>
                <a:spcPct val="100000"/>
              </a:lnSpc>
            </a:pPr>
            <a:r>
              <a:rPr lang="en-US" sz="2000" i="1" strike="noStrike">
                <a:solidFill>
                  <a:srgbClr val="00407A"/>
                </a:solidFill>
                <a:latin typeface="Arial"/>
                <a:ea typeface="DejaVu Sans"/>
              </a:rPr>
              <a:t>‘questionable jump from the identification of risk factors in longitudinal and population surveys to the identification and control of ‘risky individuals’’ </a:t>
            </a:r>
            <a:endParaRPr/>
          </a:p>
          <a:p>
            <a:pPr>
              <a:lnSpc>
                <a:spcPct val="100000"/>
              </a:lnSpc>
            </a:pPr>
            <a:r>
              <a:rPr lang="en-US" strike="noStrike">
                <a:solidFill>
                  <a:srgbClr val="00407A"/>
                </a:solidFill>
                <a:latin typeface="Arial"/>
                <a:ea typeface="DejaVu Sans"/>
              </a:rPr>
              <a:t>(Case, 2007: 94)</a:t>
            </a:r>
            <a:endParaRPr/>
          </a:p>
          <a:p>
            <a:pPr>
              <a:lnSpc>
                <a:spcPct val="100000"/>
              </a:lnSpc>
            </a:pPr>
            <a:endParaRPr/>
          </a:p>
        </p:txBody>
      </p:sp>
      <p:sp>
        <p:nvSpPr>
          <p:cNvPr id="307"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pic>
        <p:nvPicPr>
          <p:cNvPr id="309" name="Picture 3"/>
          <p:cNvPicPr/>
          <p:nvPr/>
        </p:nvPicPr>
        <p:blipFill>
          <a:blip r:embed="rId2"/>
          <a:stretch/>
        </p:blipFill>
        <p:spPr>
          <a:xfrm>
            <a:off x="334440" y="1845000"/>
            <a:ext cx="8514720" cy="2515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Methodologische bedenkingen</a:t>
            </a:r>
            <a:endParaRPr/>
          </a:p>
          <a:p>
            <a:pPr lvl="1">
              <a:lnSpc>
                <a:spcPct val="100000"/>
              </a:lnSpc>
              <a:buSzPct val="75000"/>
              <a:buFont typeface="Courier New"/>
              <a:buChar char="o"/>
            </a:pPr>
            <a:r>
              <a:rPr lang="en-US" sz="2400" strike="noStrike">
                <a:solidFill>
                  <a:srgbClr val="00407A"/>
                </a:solidFill>
                <a:latin typeface="Arial"/>
                <a:ea typeface="DejaVu Sans"/>
              </a:rPr>
              <a:t>individuele interventies en statistische groepsrisico's</a:t>
            </a:r>
            <a:endParaRPr/>
          </a:p>
          <a:p>
            <a:pPr lvl="1">
              <a:lnSpc>
                <a:spcPct val="100000"/>
              </a:lnSpc>
              <a:buSzPct val="75000"/>
              <a:buFont typeface="Courier New"/>
              <a:buChar char="o"/>
            </a:pPr>
            <a:r>
              <a:rPr lang="en-US" sz="2400" strike="noStrike">
                <a:solidFill>
                  <a:srgbClr val="00407A"/>
                </a:solidFill>
                <a:latin typeface="Arial"/>
                <a:ea typeface="DejaVu Sans"/>
              </a:rPr>
              <a:t>risicofactoren ≠ causale determinanten</a:t>
            </a: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‘the claim that past behaviour is the best ‘predictor’ of future behaviour does not mean that past behaviour ‘causes’ future behaviour’’</a:t>
            </a:r>
            <a:endParaRPr/>
          </a:p>
          <a:p>
            <a:pPr>
              <a:lnSpc>
                <a:spcPct val="100000"/>
              </a:lnSpc>
            </a:pPr>
            <a:r>
              <a:rPr lang="en-US" strike="noStrike">
                <a:solidFill>
                  <a:srgbClr val="00407A"/>
                </a:solidFill>
                <a:latin typeface="Arial"/>
                <a:ea typeface="DejaVu Sans"/>
              </a:rPr>
              <a:t>(Wikström, 2008: 133)</a:t>
            </a:r>
            <a:endParaRPr/>
          </a:p>
          <a:p>
            <a:pPr>
              <a:lnSpc>
                <a:spcPct val="100000"/>
              </a:lnSpc>
            </a:pPr>
            <a:endParaRPr/>
          </a:p>
        </p:txBody>
      </p:sp>
      <p:sp>
        <p:nvSpPr>
          <p:cNvPr id="311"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Methodologische bedenkingen</a:t>
            </a:r>
            <a:endParaRPr/>
          </a:p>
          <a:p>
            <a:pPr lvl="1">
              <a:lnSpc>
                <a:spcPct val="100000"/>
              </a:lnSpc>
              <a:buSzPct val="75000"/>
              <a:buFont typeface="Courier New"/>
              <a:buChar char="o"/>
            </a:pPr>
            <a:r>
              <a:rPr lang="en-US" sz="2400" strike="noStrike">
                <a:solidFill>
                  <a:srgbClr val="00407A"/>
                </a:solidFill>
                <a:latin typeface="Arial"/>
                <a:ea typeface="DejaVu Sans"/>
              </a:rPr>
              <a:t>individuele interventies en statistische groepsrisico's</a:t>
            </a:r>
            <a:endParaRPr/>
          </a:p>
          <a:p>
            <a:pPr lvl="1">
              <a:lnSpc>
                <a:spcPct val="100000"/>
              </a:lnSpc>
              <a:buSzPct val="75000"/>
              <a:buFont typeface="Courier New"/>
              <a:buChar char="o"/>
            </a:pPr>
            <a:r>
              <a:rPr lang="en-US" sz="2400" strike="noStrike">
                <a:solidFill>
                  <a:srgbClr val="00407A"/>
                </a:solidFill>
                <a:latin typeface="Arial"/>
                <a:ea typeface="DejaVu Sans"/>
              </a:rPr>
              <a:t>risicofactoren ≠ causale determinanten</a:t>
            </a:r>
            <a:endParaRPr/>
          </a:p>
          <a:p>
            <a:pPr lvl="1">
              <a:lnSpc>
                <a:spcPct val="100000"/>
              </a:lnSpc>
              <a:buSzPct val="75000"/>
              <a:buFont typeface="Courier New"/>
              <a:buChar char="o"/>
            </a:pPr>
            <a:r>
              <a:rPr lang="en-US" sz="2400" strike="noStrike">
                <a:solidFill>
                  <a:srgbClr val="00407A"/>
                </a:solidFill>
                <a:latin typeface="Arial"/>
                <a:ea typeface="DejaVu Sans"/>
              </a:rPr>
              <a:t>zegt ons weinig over ‘hoe’ en ‘waarom’ </a:t>
            </a:r>
            <a:endParaRPr/>
          </a:p>
          <a:p>
            <a:pPr>
              <a:lnSpc>
                <a:spcPct val="100000"/>
              </a:lnSpc>
            </a:pPr>
            <a:endParaRPr/>
          </a:p>
        </p:txBody>
      </p:sp>
      <p:sp>
        <p:nvSpPr>
          <p:cNvPr id="313"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Theoretische reflecties</a:t>
            </a:r>
            <a:endParaRPr/>
          </a:p>
          <a:p>
            <a:pPr lvl="1">
              <a:lnSpc>
                <a:spcPct val="100000"/>
              </a:lnSpc>
              <a:buSzPct val="75000"/>
              <a:buFont typeface="Courier New"/>
              <a:buChar char="o"/>
            </a:pPr>
            <a:r>
              <a:rPr lang="en-US" sz="2400" strike="noStrike">
                <a:solidFill>
                  <a:srgbClr val="00407A"/>
                </a:solidFill>
                <a:latin typeface="Arial"/>
                <a:ea typeface="DejaVu Sans"/>
              </a:rPr>
              <a:t>kinderen als ‘risico-objecten’, als onvermijdelijk </a:t>
            </a:r>
            <a:r>
              <a:rPr lang="en-US" sz="2400" i="1" strike="noStrike">
                <a:solidFill>
                  <a:srgbClr val="00407A"/>
                </a:solidFill>
                <a:latin typeface="Arial"/>
                <a:ea typeface="DejaVu Sans"/>
              </a:rPr>
              <a:t>pre-criminal </a:t>
            </a:r>
            <a:r>
              <a:rPr lang="en-US" sz="2400" strike="noStrike">
                <a:solidFill>
                  <a:srgbClr val="00407A"/>
                </a:solidFill>
                <a:latin typeface="Arial"/>
                <a:ea typeface="DejaVu Sans"/>
              </a:rPr>
              <a:t>?</a:t>
            </a:r>
            <a:endParaRPr/>
          </a:p>
          <a:p>
            <a:pPr>
              <a:lnSpc>
                <a:spcPct val="100000"/>
              </a:lnSpc>
            </a:pPr>
            <a:endParaRPr/>
          </a:p>
          <a:p>
            <a:pPr>
              <a:lnSpc>
                <a:spcPct val="100000"/>
              </a:lnSpc>
            </a:pPr>
            <a:r>
              <a:rPr lang="en-US" sz="2000" i="1" strike="noStrike">
                <a:solidFill>
                  <a:srgbClr val="00407A"/>
                </a:solidFill>
                <a:latin typeface="Arial"/>
                <a:ea typeface="DejaVu Sans"/>
              </a:rPr>
              <a:t>‘‘if we are not prepared to predict and intervene far more early (…) the kids </a:t>
            </a:r>
            <a:r>
              <a:rPr lang="en-US" sz="2000" i="1" u="sng" strike="noStrike">
                <a:solidFill>
                  <a:srgbClr val="00407A"/>
                </a:solidFill>
                <a:latin typeface="Arial"/>
                <a:ea typeface="DejaVu Sans"/>
              </a:rPr>
              <a:t>a few years down the line are going to be a menace </a:t>
            </a:r>
            <a:r>
              <a:rPr lang="en-US" sz="2000" i="1" strike="noStrike">
                <a:solidFill>
                  <a:srgbClr val="00407A"/>
                </a:solidFill>
                <a:latin typeface="Arial"/>
                <a:ea typeface="DejaVu Sans"/>
              </a:rPr>
              <a:t>to society and actually a threat to themselves’’</a:t>
            </a:r>
            <a:endParaRPr/>
          </a:p>
          <a:p>
            <a:pPr>
              <a:lnSpc>
                <a:spcPct val="100000"/>
              </a:lnSpc>
            </a:pPr>
            <a:endParaRPr/>
          </a:p>
          <a:p>
            <a:pPr>
              <a:lnSpc>
                <a:spcPct val="100000"/>
              </a:lnSpc>
            </a:pPr>
            <a:r>
              <a:rPr lang="en-US" sz="2000" i="1" strike="noStrike">
                <a:solidFill>
                  <a:srgbClr val="00407A"/>
                </a:solidFill>
                <a:latin typeface="Arial"/>
                <a:ea typeface="DejaVu Sans"/>
              </a:rPr>
              <a:t>‘When it was put to Blair by the interviewer that he was clearly being advised that early intervention was the way to go and that this could mean when children were still in nappies, Blair replied ‘</a:t>
            </a:r>
            <a:r>
              <a:rPr lang="en-US" sz="2000" i="1" u="sng" strike="noStrike">
                <a:solidFill>
                  <a:srgbClr val="00407A"/>
                </a:solidFill>
                <a:latin typeface="Arial"/>
                <a:ea typeface="DejaVu Sans"/>
              </a:rPr>
              <a:t>or pre-birth even</a:t>
            </a:r>
            <a:r>
              <a:rPr lang="en-US" sz="2000" i="1" strike="noStrike">
                <a:solidFill>
                  <a:srgbClr val="00407A"/>
                </a:solidFill>
                <a:latin typeface="Arial"/>
                <a:ea typeface="DejaVu Sans"/>
              </a:rPr>
              <a:t>!’’</a:t>
            </a:r>
            <a:endParaRPr/>
          </a:p>
          <a:p>
            <a:pPr>
              <a:lnSpc>
                <a:spcPct val="100000"/>
              </a:lnSpc>
            </a:pPr>
            <a:endParaRPr/>
          </a:p>
          <a:p>
            <a:pPr>
              <a:lnSpc>
                <a:spcPct val="100000"/>
              </a:lnSpc>
            </a:pPr>
            <a:r>
              <a:rPr lang="en-US" strike="noStrike">
                <a:solidFill>
                  <a:srgbClr val="00407A"/>
                </a:solidFill>
                <a:latin typeface="Arial"/>
                <a:ea typeface="DejaVu Sans"/>
              </a:rPr>
              <a:t>(BBC interview with Tony Blair, in Case &amp; Haines, 2009: 210) </a:t>
            </a:r>
            <a:endParaRPr/>
          </a:p>
        </p:txBody>
      </p:sp>
      <p:sp>
        <p:nvSpPr>
          <p:cNvPr id="315"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Theoretische reflecties</a:t>
            </a:r>
            <a:endParaRPr/>
          </a:p>
          <a:p>
            <a:pPr lvl="1">
              <a:lnSpc>
                <a:spcPct val="100000"/>
              </a:lnSpc>
              <a:buSzPct val="75000"/>
              <a:buFont typeface="Courier New"/>
              <a:buChar char="o"/>
            </a:pPr>
            <a:r>
              <a:rPr lang="en-US" sz="2400" strike="noStrike">
                <a:solidFill>
                  <a:srgbClr val="00407A"/>
                </a:solidFill>
                <a:latin typeface="Arial"/>
                <a:ea typeface="DejaVu Sans"/>
              </a:rPr>
              <a:t>kinderen als ‘risico-objecten’, als onvermijdelijk </a:t>
            </a:r>
            <a:r>
              <a:rPr lang="en-US" sz="2400" i="1" strike="noStrike">
                <a:solidFill>
                  <a:srgbClr val="00407A"/>
                </a:solidFill>
                <a:latin typeface="Arial"/>
                <a:ea typeface="DejaVu Sans"/>
              </a:rPr>
              <a:t>pre-criminal </a:t>
            </a:r>
            <a:r>
              <a:rPr lang="en-US" sz="2400" strike="noStrike">
                <a:solidFill>
                  <a:srgbClr val="00407A"/>
                </a:solidFill>
                <a:latin typeface="Arial"/>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valse positieven/negatieven als </a:t>
            </a:r>
            <a:r>
              <a:rPr lang="en-US" sz="2400" i="1" strike="noStrike">
                <a:solidFill>
                  <a:srgbClr val="00407A"/>
                </a:solidFill>
                <a:latin typeface="Arial"/>
                <a:ea typeface="DejaVu Sans"/>
              </a:rPr>
              <a:t>casualties of war </a:t>
            </a:r>
            <a:r>
              <a:rPr lang="en-US" sz="2400" strike="noStrike">
                <a:solidFill>
                  <a:srgbClr val="00407A"/>
                </a:solidFill>
                <a:latin typeface="Arial"/>
                <a:ea typeface="DejaVu Sans"/>
              </a:rPr>
              <a:t>?</a:t>
            </a:r>
            <a:endParaRPr/>
          </a:p>
          <a:p>
            <a:pPr>
              <a:lnSpc>
                <a:spcPct val="100000"/>
              </a:lnSpc>
            </a:pPr>
            <a:endParaRPr/>
          </a:p>
        </p:txBody>
      </p:sp>
      <p:sp>
        <p:nvSpPr>
          <p:cNvPr id="317"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Theoretische reflecties</a:t>
            </a:r>
            <a:endParaRPr/>
          </a:p>
          <a:p>
            <a:pPr lvl="1">
              <a:lnSpc>
                <a:spcPct val="100000"/>
              </a:lnSpc>
              <a:buSzPct val="75000"/>
              <a:buFont typeface="Courier New"/>
              <a:buChar char="o"/>
            </a:pPr>
            <a:r>
              <a:rPr lang="en-US" sz="2400" strike="noStrike">
                <a:solidFill>
                  <a:srgbClr val="00407A"/>
                </a:solidFill>
                <a:latin typeface="Arial"/>
                <a:ea typeface="DejaVu Sans"/>
              </a:rPr>
              <a:t>kinderen als ‘risico-objecten’, als onvermijdelijk </a:t>
            </a:r>
            <a:r>
              <a:rPr lang="en-US" sz="2400" i="1" strike="noStrike">
                <a:solidFill>
                  <a:srgbClr val="00407A"/>
                </a:solidFill>
                <a:latin typeface="Arial"/>
                <a:ea typeface="DejaVu Sans"/>
              </a:rPr>
              <a:t>pre-criminal </a:t>
            </a:r>
            <a:r>
              <a:rPr lang="en-US" sz="2400" strike="noStrike">
                <a:solidFill>
                  <a:srgbClr val="00407A"/>
                </a:solidFill>
                <a:latin typeface="Arial"/>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valse positieven/negatieven als </a:t>
            </a:r>
            <a:r>
              <a:rPr lang="en-US" sz="2400" i="1" strike="noStrike">
                <a:solidFill>
                  <a:srgbClr val="00407A"/>
                </a:solidFill>
                <a:latin typeface="Arial"/>
                <a:ea typeface="DejaVu Sans"/>
              </a:rPr>
              <a:t>casualties of war </a:t>
            </a:r>
            <a:r>
              <a:rPr lang="en-US" sz="2400" strike="noStrike">
                <a:solidFill>
                  <a:srgbClr val="00407A"/>
                </a:solidFill>
                <a:latin typeface="Arial"/>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labelling, stigmatisering, criminalisering…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‘early identification of at-risk children is not an exact science and runs the risk of labelling and stigmatizing’ </a:t>
            </a:r>
            <a:endParaRPr/>
          </a:p>
          <a:p>
            <a:pPr>
              <a:lnSpc>
                <a:spcPct val="100000"/>
              </a:lnSpc>
            </a:pPr>
            <a:r>
              <a:rPr lang="en-US" strike="noStrike">
                <a:solidFill>
                  <a:srgbClr val="00407A"/>
                </a:solidFill>
                <a:latin typeface="Arial"/>
                <a:ea typeface="DejaVu Sans"/>
              </a:rPr>
              <a:t>(McAra &amp; McVie, 2010: 179)</a:t>
            </a:r>
            <a:endParaRPr/>
          </a:p>
          <a:p>
            <a:pPr>
              <a:lnSpc>
                <a:spcPct val="100000"/>
              </a:lnSpc>
            </a:pPr>
            <a:endParaRPr/>
          </a:p>
        </p:txBody>
      </p:sp>
      <p:sp>
        <p:nvSpPr>
          <p:cNvPr id="319"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540000" y="1350000"/>
            <a:ext cx="859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Theoretische reflecties</a:t>
            </a:r>
            <a:endParaRPr/>
          </a:p>
          <a:p>
            <a:pPr lvl="1">
              <a:lnSpc>
                <a:spcPct val="100000"/>
              </a:lnSpc>
              <a:buSzPct val="75000"/>
              <a:buFont typeface="Courier New"/>
              <a:buChar char="o"/>
            </a:pPr>
            <a:r>
              <a:rPr lang="en-US" sz="2400" strike="noStrike">
                <a:solidFill>
                  <a:srgbClr val="00407A"/>
                </a:solidFill>
                <a:latin typeface="Arial"/>
                <a:ea typeface="DejaVu Sans"/>
              </a:rPr>
              <a:t>kinderen als ‘risico-objecten’, als onvermijdelijk </a:t>
            </a:r>
            <a:r>
              <a:rPr lang="en-US" sz="2400" i="1" strike="noStrike">
                <a:solidFill>
                  <a:srgbClr val="00407A"/>
                </a:solidFill>
                <a:latin typeface="Arial"/>
                <a:ea typeface="DejaVu Sans"/>
              </a:rPr>
              <a:t>pre-criminal </a:t>
            </a:r>
            <a:r>
              <a:rPr lang="en-US" sz="2400" strike="noStrike">
                <a:solidFill>
                  <a:srgbClr val="00407A"/>
                </a:solidFill>
                <a:latin typeface="Arial"/>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valse positieven/negatieven als </a:t>
            </a:r>
            <a:r>
              <a:rPr lang="en-US" sz="2400" i="1" strike="noStrike">
                <a:solidFill>
                  <a:srgbClr val="00407A"/>
                </a:solidFill>
                <a:latin typeface="Arial"/>
                <a:ea typeface="DejaVu Sans"/>
              </a:rPr>
              <a:t>casualties of war </a:t>
            </a:r>
            <a:r>
              <a:rPr lang="en-US" sz="2400" strike="noStrike">
                <a:solidFill>
                  <a:srgbClr val="00407A"/>
                </a:solidFill>
                <a:latin typeface="Arial"/>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labelling, stigmatisering, criminalisering… </a:t>
            </a:r>
            <a:endParaRPr/>
          </a:p>
          <a:p>
            <a:pPr>
              <a:lnSpc>
                <a:spcPct val="100000"/>
              </a:lnSpc>
            </a:pPr>
            <a:endParaRPr/>
          </a:p>
          <a:p>
            <a:pPr>
              <a:lnSpc>
                <a:spcPct val="100000"/>
              </a:lnSpc>
            </a:pPr>
            <a:endParaRPr/>
          </a:p>
          <a:p>
            <a:pPr>
              <a:lnSpc>
                <a:spcPct val="100000"/>
              </a:lnSpc>
            </a:pPr>
            <a:endParaRPr/>
          </a:p>
          <a:p>
            <a:pPr lvl="1">
              <a:lnSpc>
                <a:spcPct val="100000"/>
              </a:lnSpc>
              <a:buSzPct val="75000"/>
              <a:buFont typeface="Courier New"/>
              <a:buChar char="o"/>
            </a:pPr>
            <a:r>
              <a:rPr lang="en-US" sz="2400" strike="noStrike">
                <a:solidFill>
                  <a:srgbClr val="00407A"/>
                </a:solidFill>
                <a:latin typeface="Arial"/>
                <a:ea typeface="DejaVu Sans"/>
              </a:rPr>
              <a:t>onderdrukking van ‘causale risicoketen’</a:t>
            </a:r>
            <a:endParaRPr/>
          </a:p>
          <a:p>
            <a:pPr lvl="1">
              <a:lnSpc>
                <a:spcPct val="100000"/>
              </a:lnSpc>
              <a:buSzPct val="75000"/>
              <a:buFont typeface="Courier New"/>
              <a:buChar char="o"/>
            </a:pPr>
            <a:r>
              <a:rPr lang="en-US" sz="2400" strike="noStrike">
                <a:solidFill>
                  <a:srgbClr val="00407A"/>
                </a:solidFill>
                <a:latin typeface="Arial"/>
                <a:ea typeface="DejaVu Sans"/>
              </a:rPr>
              <a:t>dunne grens tussen preventie en repressie ~ ‘pre-pressie’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‘It is a pro-active repression that attempts the timely suppression of certain forms of life’ </a:t>
            </a:r>
            <a:endParaRPr/>
          </a:p>
          <a:p>
            <a:pPr>
              <a:lnSpc>
                <a:spcPct val="100000"/>
              </a:lnSpc>
            </a:pPr>
            <a:r>
              <a:rPr lang="en-US" strike="noStrike">
                <a:solidFill>
                  <a:srgbClr val="00407A"/>
                </a:solidFill>
                <a:latin typeface="Arial"/>
                <a:ea typeface="DejaVu Sans"/>
              </a:rPr>
              <a:t>(Schinkel, 2011: 373)</a:t>
            </a:r>
            <a:endParaRPr/>
          </a:p>
          <a:p>
            <a:pPr>
              <a:lnSpc>
                <a:spcPct val="100000"/>
              </a:lnSpc>
            </a:pPr>
            <a:endParaRPr/>
          </a:p>
        </p:txBody>
      </p:sp>
      <p:sp>
        <p:nvSpPr>
          <p:cNvPr id="321"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interventies</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Ashworth &amp; Zedner (2012)</a:t>
            </a:r>
            <a:endParaRPr/>
          </a:p>
          <a:p>
            <a:pPr lvl="1">
              <a:lnSpc>
                <a:spcPct val="100000"/>
              </a:lnSpc>
              <a:buSzPct val="75000"/>
              <a:buFont typeface="Courier New"/>
              <a:buChar char="o"/>
            </a:pPr>
            <a:r>
              <a:rPr lang="en-US" sz="2400" strike="noStrike">
                <a:solidFill>
                  <a:srgbClr val="00407A"/>
                </a:solidFill>
                <a:latin typeface="Arial"/>
                <a:ea typeface="DejaVu Sans"/>
              </a:rPr>
              <a:t>principiële beperking van preventieve denken</a:t>
            </a:r>
            <a:endParaRPr/>
          </a:p>
          <a:p>
            <a:pPr lvl="2">
              <a:lnSpc>
                <a:spcPct val="100000"/>
              </a:lnSpc>
              <a:buFont typeface="Arial"/>
              <a:buChar char="•"/>
            </a:pPr>
            <a:r>
              <a:rPr lang="en-US" sz="2000" strike="noStrike">
                <a:solidFill>
                  <a:srgbClr val="00407A"/>
                </a:solidFill>
                <a:latin typeface="Arial"/>
                <a:ea typeface="DejaVu Sans"/>
              </a:rPr>
              <a:t>risico op potentiële schade vs. risico op stigmatisering en criminalisering</a:t>
            </a:r>
            <a:endParaRPr/>
          </a:p>
          <a:p>
            <a:pPr lvl="2">
              <a:lnSpc>
                <a:spcPct val="100000"/>
              </a:lnSpc>
              <a:buFont typeface="Arial"/>
              <a:buChar char="•"/>
            </a:pPr>
            <a:r>
              <a:rPr lang="en-US" sz="2000" strike="noStrike">
                <a:solidFill>
                  <a:srgbClr val="00407A"/>
                </a:solidFill>
                <a:latin typeface="Arial"/>
                <a:ea typeface="DejaVu Sans"/>
              </a:rPr>
              <a:t>vroegtijdige vs. minimum interventie: rekening houden met schadelijke effecten van controle en regulering</a:t>
            </a:r>
            <a:endParaRPr/>
          </a:p>
          <a:p>
            <a:pPr lvl="1">
              <a:lnSpc>
                <a:spcPct val="100000"/>
              </a:lnSpc>
              <a:buSzPct val="75000"/>
              <a:buFont typeface="Courier New"/>
              <a:buChar char="o"/>
            </a:pPr>
            <a:r>
              <a:rPr lang="en-US" sz="2400" strike="noStrike">
                <a:solidFill>
                  <a:srgbClr val="00407A"/>
                </a:solidFill>
                <a:latin typeface="Arial"/>
                <a:ea typeface="DejaVu Sans"/>
              </a:rPr>
              <a:t>zelden voorwerp van discussie</a:t>
            </a:r>
            <a:endParaRPr/>
          </a:p>
          <a:p>
            <a:pPr lvl="1">
              <a:lnSpc>
                <a:spcPct val="100000"/>
              </a:lnSpc>
              <a:buSzPct val="75000"/>
              <a:buFont typeface="Courier New"/>
              <a:buChar char="o"/>
            </a:pPr>
            <a:r>
              <a:rPr lang="en-US" sz="2400" strike="noStrike">
                <a:solidFill>
                  <a:srgbClr val="00407A"/>
                </a:solidFill>
                <a:latin typeface="Arial"/>
                <a:ea typeface="DejaVu Sans"/>
              </a:rPr>
              <a:t>positieve focus op kracht, emancipatie, keuze, (gedeelde) verantwoordelijkheid…</a:t>
            </a:r>
            <a:endParaRPr/>
          </a:p>
          <a:p>
            <a:pPr>
              <a:lnSpc>
                <a:spcPct val="100000"/>
              </a:lnSpc>
            </a:pPr>
            <a:endParaRPr/>
          </a:p>
          <a:p>
            <a:pPr>
              <a:lnSpc>
                <a:spcPct val="100000"/>
              </a:lnSpc>
            </a:pPr>
            <a:r>
              <a:rPr lang="en-US" sz="2000" i="1" strike="noStrike">
                <a:solidFill>
                  <a:srgbClr val="00407A"/>
                </a:solidFill>
                <a:latin typeface="Arial"/>
                <a:ea typeface="DejaVu Sans"/>
              </a:rPr>
              <a:t>‘how much liberty may be sacrificed in the name of preventing</a:t>
            </a:r>
            <a:endParaRPr/>
          </a:p>
          <a:p>
            <a:pPr>
              <a:lnSpc>
                <a:spcPct val="100000"/>
              </a:lnSpc>
            </a:pPr>
            <a:r>
              <a:rPr lang="en-US" sz="2000" i="1" strike="noStrike">
                <a:solidFill>
                  <a:srgbClr val="00407A"/>
                </a:solidFill>
                <a:latin typeface="Arial"/>
                <a:ea typeface="DejaVu Sans"/>
              </a:rPr>
              <a:t>‘a harm that might be done’’ </a:t>
            </a:r>
            <a:endParaRPr/>
          </a:p>
          <a:p>
            <a:pPr>
              <a:lnSpc>
                <a:spcPct val="100000"/>
              </a:lnSpc>
            </a:pPr>
            <a:r>
              <a:rPr lang="en-US" strike="noStrike">
                <a:solidFill>
                  <a:srgbClr val="00407A"/>
                </a:solidFill>
                <a:latin typeface="Arial"/>
                <a:ea typeface="DejaVu Sans"/>
              </a:rPr>
              <a:t>(Ashworth &amp; Zedner, 2012)</a:t>
            </a:r>
            <a:endParaRPr/>
          </a:p>
          <a:p>
            <a:pPr>
              <a:lnSpc>
                <a:spcPct val="100000"/>
              </a:lnSpc>
            </a:pPr>
            <a:endParaRPr/>
          </a:p>
          <a:p>
            <a:pPr>
              <a:lnSpc>
                <a:spcPct val="100000"/>
              </a:lnSpc>
            </a:pPr>
            <a:endParaRPr/>
          </a:p>
        </p:txBody>
      </p:sp>
      <p:sp>
        <p:nvSpPr>
          <p:cNvPr id="323"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Conclusie: grenzen aan preventie?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3045600" y="1773000"/>
            <a:ext cx="5684040" cy="17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4400" i="1" strike="noStrike">
                <a:solidFill>
                  <a:srgbClr val="FFFFFF"/>
                </a:solidFill>
                <a:latin typeface="Arial"/>
                <a:ea typeface="DejaVu Sans"/>
              </a:rPr>
              <a:t>Better to be safe than sorry?</a:t>
            </a:r>
            <a:endParaRPr/>
          </a:p>
          <a:p>
            <a:pPr>
              <a:lnSpc>
                <a:spcPct val="100000"/>
              </a:lnSpc>
            </a:pPr>
            <a:r>
              <a:rPr lang="en-US" sz="2400" strike="noStrike">
                <a:solidFill>
                  <a:srgbClr val="FFFFFF"/>
                </a:solidFill>
                <a:latin typeface="Arial"/>
                <a:ea typeface="DejaVu Sans"/>
              </a:rPr>
              <a:t>Over de keerzijde van de lokroep naar vroegtijdige interventie bij kinderen en jongeren</a:t>
            </a:r>
            <a:endParaRPr/>
          </a:p>
        </p:txBody>
      </p:sp>
      <p:sp>
        <p:nvSpPr>
          <p:cNvPr id="289" name="CustomShape 2"/>
          <p:cNvSpPr/>
          <p:nvPr/>
        </p:nvSpPr>
        <p:spPr>
          <a:xfrm>
            <a:off x="3096000" y="3573000"/>
            <a:ext cx="4927680" cy="1075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a:p>
          <a:p>
            <a:pPr>
              <a:lnSpc>
                <a:spcPct val="100000"/>
              </a:lnSpc>
            </a:pPr>
            <a:endParaRPr/>
          </a:p>
          <a:p>
            <a:pPr>
              <a:lnSpc>
                <a:spcPct val="100000"/>
              </a:lnSpc>
            </a:pPr>
            <a:endParaRPr/>
          </a:p>
          <a:p>
            <a:pPr>
              <a:lnSpc>
                <a:spcPct val="100000"/>
              </a:lnSpc>
            </a:pPr>
            <a:r>
              <a:rPr lang="en-US" sz="1600" strike="noStrike">
                <a:solidFill>
                  <a:srgbClr val="FFFFFF"/>
                </a:solidFill>
                <a:latin typeface="Arial"/>
                <a:ea typeface="DejaVu Sans"/>
              </a:rPr>
              <a:t>Stefaan Pleysier</a:t>
            </a:r>
            <a:endParaRPr/>
          </a:p>
          <a:p>
            <a:pPr>
              <a:lnSpc>
                <a:spcPct val="100000"/>
              </a:lnSpc>
            </a:pPr>
            <a:r>
              <a:rPr lang="en-US" sz="1200" i="1" strike="noStrike">
                <a:solidFill>
                  <a:srgbClr val="FFFFFF"/>
                </a:solidFill>
                <a:latin typeface="Arial"/>
                <a:ea typeface="DejaVu Sans"/>
              </a:rPr>
              <a:t>Leuvens Instituut voor Criminologie, KU Leuven</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1200" i="1" strike="noStrike">
                <a:solidFill>
                  <a:srgbClr val="FFFFFF"/>
                </a:solidFill>
                <a:latin typeface="Arial"/>
                <a:ea typeface="DejaVu Sans"/>
              </a:rPr>
              <a:t>Studiedag CANO Durft!, Leuven, 27 November 2015</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Inhoud</a:t>
            </a:r>
            <a:endParaRPr/>
          </a:p>
        </p:txBody>
      </p:sp>
      <p:sp>
        <p:nvSpPr>
          <p:cNvPr id="291" name="CustomShape 2"/>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endParaRPr/>
          </a:p>
          <a:p>
            <a:pPr>
              <a:lnSpc>
                <a:spcPct val="100000"/>
              </a:lnSpc>
              <a:buSzPct val="110000"/>
              <a:buFont typeface="Arial"/>
              <a:buChar char="•"/>
            </a:pPr>
            <a:r>
              <a:rPr lang="en-US" sz="2800" strike="noStrike">
                <a:solidFill>
                  <a:srgbClr val="00407A"/>
                </a:solidFill>
                <a:latin typeface="Arial"/>
                <a:ea typeface="DejaVu Sans"/>
              </a:rPr>
              <a:t>Introductie</a:t>
            </a:r>
            <a:endParaRPr/>
          </a:p>
          <a:p>
            <a:pPr>
              <a:lnSpc>
                <a:spcPct val="100000"/>
              </a:lnSpc>
              <a:buSzPct val="110000"/>
              <a:buFont typeface="Arial"/>
              <a:buChar char="•"/>
            </a:pPr>
            <a:r>
              <a:rPr lang="en-US" sz="2800" strike="noStrike">
                <a:solidFill>
                  <a:srgbClr val="00407A"/>
                </a:solidFill>
                <a:latin typeface="Arial"/>
                <a:ea typeface="DejaVu Sans"/>
              </a:rPr>
              <a:t>Preventie in onzekere tijden</a:t>
            </a:r>
            <a:endParaRPr/>
          </a:p>
          <a:p>
            <a:pPr>
              <a:lnSpc>
                <a:spcPct val="100000"/>
              </a:lnSpc>
              <a:buSzPct val="110000"/>
              <a:buFont typeface="Arial"/>
              <a:buChar char="•"/>
            </a:pPr>
            <a:r>
              <a:rPr lang="en-US" sz="2800" strike="noStrike">
                <a:solidFill>
                  <a:srgbClr val="00407A"/>
                </a:solidFill>
                <a:latin typeface="Arial"/>
                <a:ea typeface="DejaVu Sans"/>
              </a:rPr>
              <a:t>Voorzorg en vroegtijdige interventie </a:t>
            </a:r>
            <a:endParaRPr/>
          </a:p>
          <a:p>
            <a:pPr lvl="1">
              <a:lnSpc>
                <a:spcPct val="100000"/>
              </a:lnSpc>
              <a:buSzPct val="75000"/>
              <a:buFont typeface="Courier New"/>
              <a:buChar char="o"/>
            </a:pPr>
            <a:r>
              <a:rPr lang="en-US" sz="2400" strike="noStrike">
                <a:solidFill>
                  <a:srgbClr val="00407A"/>
                </a:solidFill>
                <a:latin typeface="Arial"/>
                <a:ea typeface="DejaVu Sans"/>
              </a:rPr>
              <a:t>Methodologische bedenkingen</a:t>
            </a:r>
            <a:endParaRPr/>
          </a:p>
          <a:p>
            <a:pPr lvl="1">
              <a:lnSpc>
                <a:spcPct val="100000"/>
              </a:lnSpc>
              <a:buSzPct val="75000"/>
              <a:buFont typeface="Courier New"/>
              <a:buChar char="o"/>
            </a:pPr>
            <a:r>
              <a:rPr lang="en-US" sz="2400" strike="noStrike">
                <a:solidFill>
                  <a:srgbClr val="00407A"/>
                </a:solidFill>
                <a:latin typeface="Arial"/>
                <a:ea typeface="DejaVu Sans"/>
              </a:rPr>
              <a:t>Theoretische reflecties</a:t>
            </a:r>
            <a:endParaRPr/>
          </a:p>
          <a:p>
            <a:pPr>
              <a:lnSpc>
                <a:spcPct val="100000"/>
              </a:lnSpc>
              <a:buSzPct val="110000"/>
              <a:buFont typeface="Arial"/>
              <a:buChar char="•"/>
            </a:pPr>
            <a:r>
              <a:rPr lang="en-US" sz="2800" strike="noStrike">
                <a:solidFill>
                  <a:srgbClr val="00407A"/>
                </a:solidFill>
                <a:latin typeface="Arial"/>
                <a:ea typeface="DejaVu Sans"/>
              </a:rPr>
              <a:t>Conclusie: grenzen aan preventie?</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Introductie</a:t>
            </a:r>
            <a:endParaRPr/>
          </a:p>
        </p:txBody>
      </p:sp>
      <p:sp>
        <p:nvSpPr>
          <p:cNvPr id="293" name="CustomShape 2"/>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Traditionele criminologie</a:t>
            </a:r>
            <a:endParaRPr/>
          </a:p>
          <a:p>
            <a:pPr lvl="1">
              <a:lnSpc>
                <a:spcPct val="100000"/>
              </a:lnSpc>
              <a:buSzPct val="75000"/>
              <a:buFont typeface="Courier New"/>
              <a:buChar char="o"/>
            </a:pPr>
            <a:r>
              <a:rPr lang="en-US" sz="2400" strike="noStrike">
                <a:solidFill>
                  <a:srgbClr val="00407A"/>
                </a:solidFill>
                <a:latin typeface="Arial"/>
                <a:ea typeface="DejaVu Sans"/>
              </a:rPr>
              <a:t>repressie </a:t>
            </a:r>
            <a:r>
              <a:rPr lang="en-US" sz="2400" strike="noStrike">
                <a:solidFill>
                  <a:srgbClr val="00407A"/>
                </a:solidFill>
                <a:latin typeface="Wingdings"/>
                <a:ea typeface="DejaVu Sans"/>
              </a:rPr>
              <a:t></a:t>
            </a:r>
            <a:endParaRPr/>
          </a:p>
          <a:p>
            <a:pPr lvl="1">
              <a:lnSpc>
                <a:spcPct val="100000"/>
              </a:lnSpc>
              <a:buSzPct val="75000"/>
              <a:buFont typeface="Courier New"/>
              <a:buChar char="o"/>
            </a:pPr>
            <a:r>
              <a:rPr lang="en-US" sz="2400" strike="noStrike">
                <a:solidFill>
                  <a:srgbClr val="00407A"/>
                </a:solidFill>
                <a:latin typeface="Arial"/>
                <a:ea typeface="DejaVu Sans"/>
              </a:rPr>
              <a:t>preventie </a:t>
            </a:r>
            <a:r>
              <a:rPr lang="en-US" sz="2400" strike="noStrike">
                <a:solidFill>
                  <a:srgbClr val="00407A"/>
                </a:solidFill>
                <a:latin typeface="Wingdings"/>
                <a:ea typeface="DejaVu Sans"/>
              </a:rPr>
              <a:t></a:t>
            </a:r>
            <a:endParaRPr/>
          </a:p>
          <a:p>
            <a:pPr lvl="1">
              <a:lnSpc>
                <a:spcPct val="100000"/>
              </a:lnSpc>
              <a:buSzPct val="75000"/>
              <a:buFont typeface="Courier New"/>
              <a:buChar char="o"/>
            </a:pPr>
            <a:r>
              <a:rPr lang="en-US" sz="2400" i="1" strike="noStrike">
                <a:solidFill>
                  <a:srgbClr val="00407A"/>
                </a:solidFill>
                <a:latin typeface="Arial"/>
                <a:ea typeface="DejaVu Sans"/>
              </a:rPr>
              <a:t>better to be safe than sorry</a:t>
            </a:r>
            <a:endParaRPr/>
          </a:p>
          <a:p>
            <a:pPr>
              <a:lnSpc>
                <a:spcPct val="100000"/>
              </a:lnSpc>
            </a:pPr>
            <a:endParaRPr/>
          </a:p>
          <a:p>
            <a:pPr>
              <a:lnSpc>
                <a:spcPct val="100000"/>
              </a:lnSpc>
              <a:buSzPct val="110000"/>
              <a:buFont typeface="Arial"/>
              <a:buChar char="•"/>
            </a:pPr>
            <a:r>
              <a:rPr lang="en-US" sz="2800" strike="noStrike">
                <a:solidFill>
                  <a:srgbClr val="00407A"/>
                </a:solidFill>
                <a:latin typeface="Arial"/>
                <a:ea typeface="DejaVu Sans"/>
              </a:rPr>
              <a:t>Is dat zo?</a:t>
            </a:r>
            <a:endParaRPr/>
          </a:p>
          <a:p>
            <a:pPr lvl="1">
              <a:lnSpc>
                <a:spcPct val="100000"/>
              </a:lnSpc>
              <a:buSzPct val="75000"/>
              <a:buFont typeface="Courier New"/>
              <a:buChar char="o"/>
            </a:pPr>
            <a:r>
              <a:rPr lang="en-US" sz="2400" strike="noStrike">
                <a:solidFill>
                  <a:srgbClr val="00407A"/>
                </a:solidFill>
                <a:latin typeface="Arial"/>
                <a:ea typeface="DejaVu Sans"/>
              </a:rPr>
              <a:t>vaak wel…</a:t>
            </a:r>
            <a:endParaRPr/>
          </a:p>
          <a:p>
            <a:pPr lvl="1">
              <a:lnSpc>
                <a:spcPct val="100000"/>
              </a:lnSpc>
              <a:buSzPct val="75000"/>
              <a:buFont typeface="Courier New"/>
              <a:buChar char="o"/>
            </a:pPr>
            <a:r>
              <a:rPr lang="en-US" sz="2400" strike="noStrike">
                <a:solidFill>
                  <a:srgbClr val="00407A"/>
                </a:solidFill>
                <a:latin typeface="Arial"/>
                <a:ea typeface="DejaVu Sans"/>
              </a:rPr>
              <a:t>… niet altijd, noch noodzakelijk</a:t>
            </a:r>
            <a:endParaRPr/>
          </a:p>
          <a:p>
            <a:pPr>
              <a:lnSpc>
                <a:spcPct val="100000"/>
              </a:lnSpc>
            </a:pPr>
            <a:endParaRPr/>
          </a:p>
          <a:p>
            <a:pPr>
              <a:lnSpc>
                <a:spcPct val="100000"/>
              </a:lnSpc>
              <a:buSzPct val="110000"/>
              <a:buFont typeface="Arial"/>
              <a:buChar char="•"/>
            </a:pPr>
            <a:r>
              <a:rPr lang="en-US" sz="2800" strike="noStrike">
                <a:solidFill>
                  <a:srgbClr val="00407A"/>
                </a:solidFill>
                <a:latin typeface="Arial"/>
                <a:ea typeface="DejaVu Sans"/>
              </a:rPr>
              <a:t>Met name in onzekere tijden</a:t>
            </a:r>
            <a:endParaRPr/>
          </a:p>
          <a:p>
            <a:pPr>
              <a:lnSpc>
                <a:spcPct val="100000"/>
              </a:lnSpc>
            </a:pP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Preventie in onzekere tijden</a:t>
            </a:r>
            <a:endParaRPr/>
          </a:p>
        </p:txBody>
      </p:sp>
      <p:sp>
        <p:nvSpPr>
          <p:cNvPr id="295" name="CustomShape 2"/>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Diagnose van onze laatmoderne samenleving</a:t>
            </a:r>
            <a:endParaRPr/>
          </a:p>
          <a:p>
            <a:pPr lvl="1">
              <a:lnSpc>
                <a:spcPct val="100000"/>
              </a:lnSpc>
              <a:buSzPct val="75000"/>
              <a:buFont typeface="Courier New"/>
              <a:buChar char="o"/>
            </a:pPr>
            <a:r>
              <a:rPr lang="en-US" sz="2400" strike="noStrike">
                <a:solidFill>
                  <a:srgbClr val="00407A"/>
                </a:solidFill>
                <a:latin typeface="Arial"/>
                <a:ea typeface="DejaVu Sans"/>
              </a:rPr>
              <a:t>risicomaatschappij</a:t>
            </a:r>
            <a:endParaRPr/>
          </a:p>
          <a:p>
            <a:pPr lvl="1">
              <a:lnSpc>
                <a:spcPct val="100000"/>
              </a:lnSpc>
              <a:buSzPct val="75000"/>
              <a:buFont typeface="Courier New"/>
              <a:buChar char="o"/>
            </a:pPr>
            <a:r>
              <a:rPr lang="en-US" sz="2400" strike="noStrike">
                <a:solidFill>
                  <a:srgbClr val="00407A"/>
                </a:solidFill>
                <a:latin typeface="Arial"/>
                <a:ea typeface="DejaVu Sans"/>
              </a:rPr>
              <a:t>vloeibare moderniteit</a:t>
            </a:r>
            <a:endParaRPr/>
          </a:p>
          <a:p>
            <a:pPr>
              <a:lnSpc>
                <a:spcPct val="100000"/>
              </a:lnSpc>
            </a:pPr>
            <a:endParaRPr/>
          </a:p>
          <a:p>
            <a:pPr>
              <a:lnSpc>
                <a:spcPct val="100000"/>
              </a:lnSpc>
            </a:pPr>
            <a:endParaRPr/>
          </a:p>
          <a:p>
            <a:pPr lvl="1">
              <a:lnSpc>
                <a:spcPct val="100000"/>
              </a:lnSpc>
              <a:buSzPct val="75000"/>
              <a:buFont typeface="Courier New"/>
              <a:buChar char="o"/>
            </a:pPr>
            <a:r>
              <a:rPr lang="en-US" sz="2400" strike="noStrike">
                <a:solidFill>
                  <a:srgbClr val="00407A"/>
                </a:solidFill>
                <a:latin typeface="Arial"/>
                <a:ea typeface="DejaVu Sans"/>
              </a:rPr>
              <a:t>controlecultuur, angstcultuur…</a:t>
            </a:r>
            <a:endParaRPr/>
          </a:p>
          <a:p>
            <a:pPr lvl="2">
              <a:lnSpc>
                <a:spcPct val="100000"/>
              </a:lnSpc>
              <a:buFont typeface="Arial"/>
              <a:buChar char="•"/>
            </a:pPr>
            <a:r>
              <a:rPr lang="en-US" sz="2000" strike="noStrike">
                <a:solidFill>
                  <a:srgbClr val="00407A"/>
                </a:solidFill>
                <a:latin typeface="Arial"/>
                <a:ea typeface="DejaVu Sans"/>
              </a:rPr>
              <a:t>conservatieve-defensieve attitude</a:t>
            </a:r>
            <a:endParaRPr/>
          </a:p>
          <a:p>
            <a:pPr lvl="2">
              <a:lnSpc>
                <a:spcPct val="100000"/>
              </a:lnSpc>
              <a:buFont typeface="Arial"/>
              <a:buChar char="•"/>
            </a:pPr>
            <a:r>
              <a:rPr lang="en-US" sz="2000" strike="noStrike">
                <a:solidFill>
                  <a:srgbClr val="00407A"/>
                </a:solidFill>
                <a:latin typeface="Arial"/>
                <a:ea typeface="DejaVu Sans"/>
              </a:rPr>
              <a:t>voorzorgsprincipe (precaution)</a:t>
            </a:r>
            <a:endParaRPr/>
          </a:p>
          <a:p>
            <a:pPr lvl="2">
              <a:lnSpc>
                <a:spcPct val="100000"/>
              </a:lnSpc>
              <a:buFont typeface="Arial"/>
              <a:buChar char="•"/>
            </a:pPr>
            <a:r>
              <a:rPr lang="en-US" sz="2000" strike="noStrike">
                <a:solidFill>
                  <a:srgbClr val="00407A"/>
                </a:solidFill>
                <a:latin typeface="Arial"/>
                <a:ea typeface="DejaVu Sans"/>
              </a:rPr>
              <a:t>detectie, registratie en controle van risico’s, ‘at risk’ individuen en groepen </a:t>
            </a:r>
            <a:endParaRPr/>
          </a:p>
          <a:p>
            <a:pPr lvl="2">
              <a:lnSpc>
                <a:spcPct val="100000"/>
              </a:lnSpc>
              <a:buFont typeface="Arial"/>
              <a:buChar char="•"/>
            </a:pPr>
            <a:r>
              <a:rPr lang="en-US" sz="2000" strike="noStrike">
                <a:solidFill>
                  <a:srgbClr val="00407A"/>
                </a:solidFill>
                <a:latin typeface="Arial"/>
                <a:ea typeface="DejaVu Sans"/>
              </a:rPr>
              <a:t>actuariële logica en vroegtijdige interventie</a:t>
            </a:r>
            <a:endParaRPr/>
          </a:p>
          <a:p>
            <a:pPr lvl="2">
              <a:lnSpc>
                <a:spcPct val="100000"/>
              </a:lnSpc>
              <a:buFont typeface="Arial"/>
              <a:buChar char="•"/>
            </a:pPr>
            <a:r>
              <a:rPr lang="en-US" sz="2000" strike="noStrike">
                <a:solidFill>
                  <a:srgbClr val="00407A"/>
                </a:solidFill>
                <a:latin typeface="Arial"/>
                <a:ea typeface="DejaVu Sans"/>
              </a:rPr>
              <a:t>…</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Preventie in onzekere tijden</a:t>
            </a:r>
            <a:endParaRPr/>
          </a:p>
        </p:txBody>
      </p:sp>
      <p:sp>
        <p:nvSpPr>
          <p:cNvPr id="297" name="CustomShape 2"/>
          <p:cNvSpPr/>
          <p:nvPr/>
        </p:nvSpPr>
        <p:spPr>
          <a:xfrm>
            <a:off x="540000" y="1350000"/>
            <a:ext cx="841968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Lucia Zedner</a:t>
            </a:r>
            <a:endParaRPr/>
          </a:p>
          <a:p>
            <a:pPr lvl="1">
              <a:lnSpc>
                <a:spcPct val="100000"/>
              </a:lnSpc>
              <a:buSzPct val="75000"/>
              <a:buFont typeface="Courier New"/>
              <a:buChar char="o"/>
            </a:pPr>
            <a:r>
              <a:rPr lang="en-US" sz="2400" strike="noStrike">
                <a:solidFill>
                  <a:srgbClr val="00407A"/>
                </a:solidFill>
                <a:latin typeface="Arial"/>
                <a:ea typeface="DejaVu Sans"/>
              </a:rPr>
              <a:t>van ‘post-crime’ naar ‘pre-crime’ samenleving</a:t>
            </a:r>
            <a:endParaRPr/>
          </a:p>
          <a:p>
            <a:pPr lvl="2">
              <a:lnSpc>
                <a:spcPct val="100000"/>
              </a:lnSpc>
              <a:buFont typeface="Arial"/>
              <a:buChar char="•"/>
            </a:pPr>
            <a:r>
              <a:rPr lang="en-US" sz="2000" strike="noStrike">
                <a:solidFill>
                  <a:srgbClr val="00407A"/>
                </a:solidFill>
                <a:latin typeface="Arial"/>
                <a:ea typeface="DejaVu Sans"/>
              </a:rPr>
              <a:t>inbreuk tegen (straf)wet &lt;&lt; vroegtijdige detective en interventie obv risicofactoren</a:t>
            </a:r>
            <a:endParaRPr/>
          </a:p>
          <a:p>
            <a:pPr lvl="2">
              <a:lnSpc>
                <a:spcPct val="100000"/>
              </a:lnSpc>
              <a:buFont typeface="Arial"/>
              <a:buChar char="•"/>
            </a:pPr>
            <a:r>
              <a:rPr lang="en-US" sz="2000" strike="noStrike">
                <a:solidFill>
                  <a:srgbClr val="00407A"/>
                </a:solidFill>
                <a:latin typeface="Arial"/>
                <a:ea typeface="DejaVu Sans"/>
              </a:rPr>
              <a:t>offending &lt;&lt; pre-offending</a:t>
            </a:r>
            <a:endParaRPr/>
          </a:p>
          <a:p>
            <a:pPr lvl="2">
              <a:lnSpc>
                <a:spcPct val="100000"/>
              </a:lnSpc>
              <a:buFont typeface="Arial"/>
              <a:buChar char="•"/>
            </a:pPr>
            <a:r>
              <a:rPr lang="en-US" sz="2000" strike="noStrike">
                <a:solidFill>
                  <a:srgbClr val="00407A"/>
                </a:solidFill>
                <a:latin typeface="Arial"/>
                <a:ea typeface="DejaVu Sans"/>
              </a:rPr>
              <a:t>voorzorg: eliminatie van risico’s en onzekerheid </a:t>
            </a:r>
            <a:endParaRPr/>
          </a:p>
          <a:p>
            <a:pPr lvl="2">
              <a:lnSpc>
                <a:spcPct val="100000"/>
              </a:lnSpc>
              <a:buFont typeface="Arial"/>
              <a:buChar char="•"/>
            </a:pPr>
            <a:r>
              <a:rPr lang="en-US" sz="2000" strike="noStrike">
                <a:solidFill>
                  <a:srgbClr val="00407A"/>
                </a:solidFill>
                <a:latin typeface="Arial"/>
                <a:ea typeface="DejaVu Sans"/>
              </a:rPr>
              <a:t>nieuwe vormen van detective, registratie, observatie en controle…</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‘Pre-crime shifts the temporal perspective to anticipate and forestall that which has not yet occurred and may never do so’ </a:t>
            </a:r>
            <a:endParaRPr/>
          </a:p>
          <a:p>
            <a:pPr>
              <a:lnSpc>
                <a:spcPct val="100000"/>
              </a:lnSpc>
            </a:pPr>
            <a:r>
              <a:rPr lang="en-US" strike="noStrike">
                <a:solidFill>
                  <a:srgbClr val="00407A"/>
                </a:solidFill>
                <a:latin typeface="Arial"/>
                <a:ea typeface="DejaVu Sans"/>
              </a:rPr>
              <a:t>(Zedner, 2007: 262)</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CustomShape 1"/>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Preventie in onzekere tijden</a:t>
            </a:r>
            <a:endParaRPr/>
          </a:p>
        </p:txBody>
      </p:sp>
      <p:pic>
        <p:nvPicPr>
          <p:cNvPr id="299" name="Picture 2"/>
          <p:cNvPicPr/>
          <p:nvPr/>
        </p:nvPicPr>
        <p:blipFill>
          <a:blip r:embed="rId2"/>
          <a:stretch/>
        </p:blipFill>
        <p:spPr>
          <a:xfrm>
            <a:off x="1331640" y="1295640"/>
            <a:ext cx="3131280" cy="4825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Focus op preventie en vroegtijdige interventie </a:t>
            </a:r>
            <a:endParaRPr/>
          </a:p>
          <a:p>
            <a:pPr lvl="1">
              <a:lnSpc>
                <a:spcPct val="100000"/>
              </a:lnSpc>
              <a:buSzPct val="75000"/>
              <a:buFont typeface="Courier New"/>
              <a:buChar char="o"/>
            </a:pPr>
            <a:r>
              <a:rPr lang="en-US" sz="2400" strike="noStrike">
                <a:solidFill>
                  <a:srgbClr val="00407A"/>
                </a:solidFill>
                <a:latin typeface="Arial"/>
                <a:ea typeface="DejaVu Sans"/>
              </a:rPr>
              <a:t>logisch en overtuigend idee</a:t>
            </a:r>
            <a:endParaRPr/>
          </a:p>
          <a:p>
            <a:pPr lvl="1">
              <a:lnSpc>
                <a:spcPct val="100000"/>
              </a:lnSpc>
              <a:buSzPct val="75000"/>
              <a:buFont typeface="Courier New"/>
              <a:buChar char="o"/>
            </a:pPr>
            <a:r>
              <a:rPr lang="en-US" sz="2400" strike="noStrike">
                <a:solidFill>
                  <a:srgbClr val="00407A"/>
                </a:solidFill>
                <a:latin typeface="Arial"/>
                <a:ea typeface="DejaVu Sans"/>
              </a:rPr>
              <a:t>past in tijdsgewricht</a:t>
            </a:r>
            <a:endParaRPr/>
          </a:p>
          <a:p>
            <a:pPr lvl="1">
              <a:lnSpc>
                <a:spcPct val="100000"/>
              </a:lnSpc>
              <a:buSzPct val="75000"/>
              <a:buFont typeface="Courier New"/>
              <a:buChar char="o"/>
            </a:pPr>
            <a:r>
              <a:rPr lang="en-US" sz="2400" strike="noStrike">
                <a:solidFill>
                  <a:srgbClr val="00407A"/>
                </a:solidFill>
                <a:latin typeface="Arial"/>
                <a:ea typeface="DejaVu Sans"/>
              </a:rPr>
              <a:t>efficiëntie en effectiviteit</a:t>
            </a:r>
            <a:endParaRPr/>
          </a:p>
          <a:p>
            <a:pPr lvl="1">
              <a:lnSpc>
                <a:spcPct val="100000"/>
              </a:lnSpc>
              <a:buSzPct val="75000"/>
              <a:buFont typeface="Courier New"/>
              <a:buChar char="o"/>
            </a:pPr>
            <a:r>
              <a:rPr lang="en-US" sz="2400" i="1" strike="noStrike">
                <a:solidFill>
                  <a:srgbClr val="00407A"/>
                </a:solidFill>
                <a:latin typeface="Arial"/>
                <a:ea typeface="DejaVu Sans"/>
              </a:rPr>
              <a:t>evidence based</a:t>
            </a: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‘better to be safe than sorry’</a:t>
            </a:r>
            <a:endParaRPr/>
          </a:p>
          <a:p>
            <a:pPr>
              <a:lnSpc>
                <a:spcPct val="100000"/>
              </a:lnSpc>
            </a:pPr>
            <a:endParaRPr/>
          </a:p>
          <a:p>
            <a:pPr>
              <a:lnSpc>
                <a:spcPct val="100000"/>
              </a:lnSpc>
            </a:pPr>
            <a:endParaRPr/>
          </a:p>
          <a:p>
            <a:pPr>
              <a:lnSpc>
                <a:spcPct val="100000"/>
              </a:lnSpc>
            </a:pPr>
            <a:r>
              <a:rPr lang="en-US" sz="2000" i="1" strike="noStrike">
                <a:solidFill>
                  <a:srgbClr val="00407A"/>
                </a:solidFill>
                <a:latin typeface="Arial"/>
                <a:ea typeface="DejaVu Sans"/>
              </a:rPr>
              <a:t>‘identify the key risk factors for offending and implement prevention methods designed to counteract them’ </a:t>
            </a:r>
            <a:endParaRPr/>
          </a:p>
          <a:p>
            <a:pPr>
              <a:lnSpc>
                <a:spcPct val="100000"/>
              </a:lnSpc>
            </a:pPr>
            <a:r>
              <a:rPr lang="en-US" strike="noStrike">
                <a:solidFill>
                  <a:srgbClr val="00407A"/>
                </a:solidFill>
                <a:latin typeface="Arial"/>
                <a:ea typeface="DejaVu Sans"/>
              </a:rPr>
              <a:t>(Farrington, 2007: 606)</a:t>
            </a:r>
            <a:endParaRPr/>
          </a:p>
          <a:p>
            <a:pPr>
              <a:lnSpc>
                <a:spcPct val="100000"/>
              </a:lnSpc>
            </a:pPr>
            <a:endParaRPr/>
          </a:p>
        </p:txBody>
      </p:sp>
      <p:sp>
        <p:nvSpPr>
          <p:cNvPr id="301"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CustomShape 1"/>
          <p:cNvSpPr/>
          <p:nvPr/>
        </p:nvSpPr>
        <p:spPr>
          <a:xfrm>
            <a:off x="540000" y="1350000"/>
            <a:ext cx="8329320" cy="442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buSzPct val="110000"/>
              <a:buFont typeface="Arial"/>
              <a:buChar char="•"/>
            </a:pPr>
            <a:r>
              <a:rPr lang="en-US" sz="2800" strike="noStrike">
                <a:solidFill>
                  <a:srgbClr val="00407A"/>
                </a:solidFill>
                <a:latin typeface="Arial"/>
                <a:ea typeface="DejaVu Sans"/>
              </a:rPr>
              <a:t>Echter…</a:t>
            </a:r>
            <a:endParaRPr/>
          </a:p>
          <a:p>
            <a:pPr lvl="1">
              <a:lnSpc>
                <a:spcPct val="100000"/>
              </a:lnSpc>
              <a:buSzPct val="75000"/>
              <a:buFont typeface="Courier New"/>
              <a:buChar char="o"/>
            </a:pPr>
            <a:r>
              <a:rPr lang="en-US" sz="2400" strike="noStrike">
                <a:solidFill>
                  <a:srgbClr val="00407A"/>
                </a:solidFill>
                <a:latin typeface="Arial"/>
                <a:ea typeface="DejaVu Sans"/>
              </a:rPr>
              <a:t>methodologische bedenkingen</a:t>
            </a:r>
            <a:endParaRPr/>
          </a:p>
          <a:p>
            <a:pPr>
              <a:lnSpc>
                <a:spcPct val="100000"/>
              </a:lnSpc>
            </a:pPr>
            <a:endParaRPr/>
          </a:p>
          <a:p>
            <a:pPr>
              <a:lnSpc>
                <a:spcPct val="100000"/>
              </a:lnSpc>
            </a:pPr>
            <a:r>
              <a:rPr lang="en-US" sz="2000" i="1" strike="noStrike">
                <a:solidFill>
                  <a:srgbClr val="00407A"/>
                </a:solidFill>
                <a:latin typeface="Arial"/>
                <a:ea typeface="DejaVu Sans"/>
              </a:rPr>
              <a:t>‘… does it actually ‘work’?’ </a:t>
            </a:r>
            <a:endParaRPr/>
          </a:p>
          <a:p>
            <a:pPr>
              <a:lnSpc>
                <a:spcPct val="100000"/>
              </a:lnSpc>
            </a:pPr>
            <a:endParaRPr/>
          </a:p>
          <a:p>
            <a:pPr>
              <a:lnSpc>
                <a:spcPct val="100000"/>
              </a:lnSpc>
            </a:pPr>
            <a:endParaRPr/>
          </a:p>
          <a:p>
            <a:pPr lvl="1">
              <a:lnSpc>
                <a:spcPct val="100000"/>
              </a:lnSpc>
              <a:buSzPct val="75000"/>
              <a:buFont typeface="Courier New"/>
              <a:buChar char="o"/>
            </a:pPr>
            <a:r>
              <a:rPr lang="en-US" sz="2400" strike="noStrike">
                <a:solidFill>
                  <a:srgbClr val="00407A"/>
                </a:solidFill>
                <a:latin typeface="Arial"/>
                <a:ea typeface="DejaVu Sans"/>
              </a:rPr>
              <a:t>theoretische reflecties</a:t>
            </a:r>
            <a:endParaRPr/>
          </a:p>
          <a:p>
            <a:pPr>
              <a:lnSpc>
                <a:spcPct val="100000"/>
              </a:lnSpc>
            </a:pPr>
            <a:endParaRPr/>
          </a:p>
          <a:p>
            <a:pPr>
              <a:lnSpc>
                <a:spcPct val="100000"/>
              </a:lnSpc>
            </a:pPr>
            <a:r>
              <a:rPr lang="en-US" sz="2000" i="1" strike="noStrike">
                <a:solidFill>
                  <a:srgbClr val="00407A"/>
                </a:solidFill>
                <a:latin typeface="Arial"/>
                <a:ea typeface="DejaVu Sans"/>
              </a:rPr>
              <a:t>‘… is it a legitimate or desirable strategic aim; that is, can it be justified in principle?’ </a:t>
            </a:r>
            <a:endParaRPr/>
          </a:p>
          <a:p>
            <a:pPr>
              <a:lnSpc>
                <a:spcPct val="100000"/>
              </a:lnSpc>
            </a:pPr>
            <a:r>
              <a:rPr lang="en-US" strike="noStrike">
                <a:solidFill>
                  <a:srgbClr val="00407A"/>
                </a:solidFill>
                <a:latin typeface="Arial"/>
                <a:ea typeface="DejaVu Sans"/>
              </a:rPr>
              <a:t>(Smith, 2006: 100)</a:t>
            </a:r>
            <a:endParaRPr/>
          </a:p>
          <a:p>
            <a:pPr>
              <a:lnSpc>
                <a:spcPct val="100000"/>
              </a:lnSpc>
            </a:pPr>
            <a:endParaRPr/>
          </a:p>
        </p:txBody>
      </p:sp>
      <p:sp>
        <p:nvSpPr>
          <p:cNvPr id="303" name="CustomShape 2"/>
          <p:cNvSpPr/>
          <p:nvPr/>
        </p:nvSpPr>
        <p:spPr>
          <a:xfrm>
            <a:off x="540000" y="180000"/>
            <a:ext cx="8329320" cy="895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600" strike="noStrike">
                <a:solidFill>
                  <a:srgbClr val="52BDEC"/>
                </a:solidFill>
                <a:latin typeface="Arial"/>
                <a:ea typeface="DejaVu Sans"/>
              </a:rPr>
              <a:t>Voorzorg en vroegtijdige interventie</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3d35d86-975e-4600-b0a2-4119977b15e0">
      <UserInfo>
        <DisplayName>Tine Vansteenkiste</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636567189F3E46AFA3B6724DC98B22" ma:contentTypeVersion="7" ma:contentTypeDescription="Create a new document." ma:contentTypeScope="" ma:versionID="13b5a4ee3eb961a6f89c224121663241">
  <xsd:schema xmlns:xsd="http://www.w3.org/2001/XMLSchema" xmlns:xs="http://www.w3.org/2001/XMLSchema" xmlns:p="http://schemas.microsoft.com/office/2006/metadata/properties" xmlns:ns2="4d517551-1523-4505-9a97-b8c33d929cd0" xmlns:ns3="43d35d86-975e-4600-b0a2-4119977b15e0" targetNamespace="http://schemas.microsoft.com/office/2006/metadata/properties" ma:root="true" ma:fieldsID="cfb592e8aaee0cfef659e73bd1c99765" ns2:_="" ns3:_="">
    <xsd:import namespace="4d517551-1523-4505-9a97-b8c33d929cd0"/>
    <xsd:import namespace="43d35d86-975e-4600-b0a2-4119977b15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17551-1523-4505-9a97-b8c33d929cd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d35d86-975e-4600-b0a2-4119977b15e0"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0D4E08-2A78-406F-B0E0-0FAA02D1CE40}">
  <ds:schemaRefs>
    <ds:schemaRef ds:uri="http://schemas.microsoft.com/office/2006/metadata/properties"/>
    <ds:schemaRef ds:uri="4d517551-1523-4505-9a97-b8c33d929cd0"/>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43d35d86-975e-4600-b0a2-4119977b15e0"/>
    <ds:schemaRef ds:uri="http://purl.org/dc/dcmitype/"/>
  </ds:schemaRefs>
</ds:datastoreItem>
</file>

<file path=customXml/itemProps2.xml><?xml version="1.0" encoding="utf-8"?>
<ds:datastoreItem xmlns:ds="http://schemas.openxmlformats.org/officeDocument/2006/customXml" ds:itemID="{A6C04342-FC97-4093-803C-5FF72029D5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17551-1523-4505-9a97-b8c33d929cd0"/>
    <ds:schemaRef ds:uri="43d35d86-975e-4600-b0a2-4119977b15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AB0FA6-9E12-47B4-AD3E-78E45D40D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Diavoorstelling (4:3)</PresentationFormat>
  <Paragraphs>161</Paragraphs>
  <Slides>19</Slides>
  <Notes>0</Notes>
  <HiddenSlides>0</HiddenSlides>
  <MMClips>0</MMClips>
  <ScaleCrop>false</ScaleCrop>
  <HeadingPairs>
    <vt:vector size="6" baseType="variant">
      <vt:variant>
        <vt:lpstr>Gebruikte lettertypen</vt:lpstr>
      </vt:variant>
      <vt:variant>
        <vt:i4>7</vt:i4>
      </vt:variant>
      <vt:variant>
        <vt:lpstr>Thema</vt:lpstr>
      </vt:variant>
      <vt:variant>
        <vt:i4>7</vt:i4>
      </vt:variant>
      <vt:variant>
        <vt:lpstr>Diatitels</vt:lpstr>
      </vt:variant>
      <vt:variant>
        <vt:i4>19</vt:i4>
      </vt:variant>
    </vt:vector>
  </HeadingPairs>
  <TitlesOfParts>
    <vt:vector size="33" baseType="lpstr">
      <vt:lpstr>Microsoft YaHei</vt:lpstr>
      <vt:lpstr>Arial</vt:lpstr>
      <vt:lpstr>Courier New</vt:lpstr>
      <vt:lpstr>DejaVu Sans</vt:lpstr>
      <vt:lpstr>orange juice</vt:lpstr>
      <vt:lpstr>StarSymbol</vt:lpstr>
      <vt:lpstr>Wingdings</vt:lpstr>
      <vt:lpstr>Office Theme</vt:lpstr>
      <vt:lpstr>Office Theme</vt:lpstr>
      <vt:lpstr>Office Theme</vt:lpstr>
      <vt:lpstr>Office Theme</vt:lpstr>
      <vt:lpstr>Office Theme</vt:lpstr>
      <vt:lpstr>Office Theme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medebewoner</dc:creator>
  <cp:lastModifiedBy>Tine Vansteenkiste</cp:lastModifiedBy>
  <cp:revision>3</cp:revision>
  <dcterms:modified xsi:type="dcterms:W3CDTF">2018-01-16T08:49:49Z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KULeuven</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26</vt:i4>
  </property>
  <property fmtid="{D5CDD505-2E9C-101B-9397-08002B2CF9AE}" pid="13" name="ContentTypeId">
    <vt:lpwstr>0x01010089636567189F3E46AFA3B6724DC98B22</vt:lpwstr>
  </property>
</Properties>
</file>