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58" r:id="rId6"/>
    <p:sldId id="259" r:id="rId7"/>
    <p:sldId id="257" r:id="rId8"/>
    <p:sldId id="260" r:id="rId9"/>
    <p:sldId id="261" r:id="rId10"/>
    <p:sldId id="262" r:id="rId11"/>
    <p:sldId id="264" r:id="rId12"/>
    <p:sldId id="265" r:id="rId13"/>
    <p:sldId id="263" r:id="rId14"/>
    <p:sldId id="270" r:id="rId15"/>
    <p:sldId id="271" r:id="rId16"/>
    <p:sldId id="277" r:id="rId17"/>
    <p:sldId id="272" r:id="rId18"/>
    <p:sldId id="273" r:id="rId19"/>
    <p:sldId id="276" r:id="rId20"/>
    <p:sldId id="278" r:id="rId21"/>
    <p:sldId id="274" r:id="rId22"/>
    <p:sldId id="275" r:id="rId23"/>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3F2F7"/>
    <a:srgbClr val="00D4D4"/>
    <a:srgbClr val="1EB6B2"/>
    <a:srgbClr val="90E8EC"/>
    <a:srgbClr val="03C2D1"/>
    <a:srgbClr val="08BAC8"/>
    <a:srgbClr val="0BC5C1"/>
    <a:srgbClr val="A3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F7CD21-1246-4ACF-84CB-34AB8CB3637A}" v="25" dt="2022-09-07T13:13:11.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50" autoAdjust="0"/>
  </p:normalViewPr>
  <p:slideViewPr>
    <p:cSldViewPr>
      <p:cViewPr varScale="1">
        <p:scale>
          <a:sx n="84" d="100"/>
          <a:sy n="84" d="100"/>
        </p:scale>
        <p:origin x="1426"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E118BF-E428-41A9-AE02-297AC061AFD6}" type="datetimeFigureOut">
              <a:rPr lang="nl-BE" smtClean="0"/>
              <a:t>5/12/2022</a:t>
            </a:fld>
            <a:endParaRPr lang="nl-BE"/>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1189E8-2FEE-424A-BA9E-3D53013EA840}" type="slidenum">
              <a:rPr lang="nl-BE" smtClean="0"/>
              <a:t>‹nr.›</a:t>
            </a:fld>
            <a:endParaRPr lang="nl-BE"/>
          </a:p>
        </p:txBody>
      </p:sp>
    </p:spTree>
    <p:extLst>
      <p:ext uri="{BB962C8B-B14F-4D97-AF65-F5344CB8AC3E}">
        <p14:creationId xmlns:p14="http://schemas.microsoft.com/office/powerpoint/2010/main" val="2203687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Welkom + wie</a:t>
            </a:r>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a:t>
            </a:fld>
            <a:endParaRPr lang="nl-BE"/>
          </a:p>
        </p:txBody>
      </p:sp>
    </p:spTree>
    <p:extLst>
      <p:ext uri="{BB962C8B-B14F-4D97-AF65-F5344CB8AC3E}">
        <p14:creationId xmlns:p14="http://schemas.microsoft.com/office/powerpoint/2010/main" val="1616657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We gaan hiervoor eerst kijken  “wat kunnen billijkheidsredenen zijn?” Alsook hoe staat de POD MI hier tegenover.</a:t>
            </a:r>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11</a:t>
            </a:fld>
            <a:endParaRPr lang="nl-BE"/>
          </a:p>
        </p:txBody>
      </p:sp>
    </p:spTree>
    <p:extLst>
      <p:ext uri="{BB962C8B-B14F-4D97-AF65-F5344CB8AC3E}">
        <p14:creationId xmlns:p14="http://schemas.microsoft.com/office/powerpoint/2010/main" val="3983056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Conclusie is dat het belangrijk is om attesten op te vragen en dit mee te staven in je sociaal verslag</a:t>
            </a:r>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12</a:t>
            </a:fld>
            <a:endParaRPr lang="nl-BE"/>
          </a:p>
        </p:txBody>
      </p:sp>
    </p:spTree>
    <p:extLst>
      <p:ext uri="{BB962C8B-B14F-4D97-AF65-F5344CB8AC3E}">
        <p14:creationId xmlns:p14="http://schemas.microsoft.com/office/powerpoint/2010/main" val="1189154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13</a:t>
            </a:fld>
            <a:endParaRPr lang="nl-BE"/>
          </a:p>
        </p:txBody>
      </p:sp>
    </p:spTree>
    <p:extLst>
      <p:ext uri="{BB962C8B-B14F-4D97-AF65-F5344CB8AC3E}">
        <p14:creationId xmlns:p14="http://schemas.microsoft.com/office/powerpoint/2010/main" val="3501566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14</a:t>
            </a:fld>
            <a:endParaRPr lang="nl-BE"/>
          </a:p>
        </p:txBody>
      </p:sp>
    </p:spTree>
    <p:extLst>
      <p:ext uri="{BB962C8B-B14F-4D97-AF65-F5344CB8AC3E}">
        <p14:creationId xmlns:p14="http://schemas.microsoft.com/office/powerpoint/2010/main" val="3533015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We gaan hiervoor eerst kijken  “wat is een dakloze?” Alsook hoe staat de POD MI hier tegenover.</a:t>
            </a:r>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15</a:t>
            </a:fld>
            <a:endParaRPr lang="nl-BE"/>
          </a:p>
        </p:txBody>
      </p:sp>
    </p:spTree>
    <p:extLst>
      <p:ext uri="{BB962C8B-B14F-4D97-AF65-F5344CB8AC3E}">
        <p14:creationId xmlns:p14="http://schemas.microsoft.com/office/powerpoint/2010/main" val="3691964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16</a:t>
            </a:fld>
            <a:endParaRPr lang="nl-BE"/>
          </a:p>
        </p:txBody>
      </p:sp>
    </p:spTree>
    <p:extLst>
      <p:ext uri="{BB962C8B-B14F-4D97-AF65-F5344CB8AC3E}">
        <p14:creationId xmlns:p14="http://schemas.microsoft.com/office/powerpoint/2010/main" val="962893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17</a:t>
            </a:fld>
            <a:endParaRPr lang="nl-BE"/>
          </a:p>
        </p:txBody>
      </p:sp>
    </p:spTree>
    <p:extLst>
      <p:ext uri="{BB962C8B-B14F-4D97-AF65-F5344CB8AC3E}">
        <p14:creationId xmlns:p14="http://schemas.microsoft.com/office/powerpoint/2010/main" val="3096842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19</a:t>
            </a:fld>
            <a:endParaRPr lang="nl-BE"/>
          </a:p>
        </p:txBody>
      </p:sp>
    </p:spTree>
    <p:extLst>
      <p:ext uri="{BB962C8B-B14F-4D97-AF65-F5344CB8AC3E}">
        <p14:creationId xmlns:p14="http://schemas.microsoft.com/office/powerpoint/2010/main" val="4177089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Starten afspraken en agenda</a:t>
            </a:r>
            <a:endParaRPr lang="nl-NL" dirty="0"/>
          </a:p>
        </p:txBody>
      </p:sp>
      <p:sp>
        <p:nvSpPr>
          <p:cNvPr id="4" name="Tijdelijke aanduiding voor dianummer 3"/>
          <p:cNvSpPr>
            <a:spLocks noGrp="1"/>
          </p:cNvSpPr>
          <p:nvPr>
            <p:ph type="sldNum" sz="quarter" idx="10"/>
          </p:nvPr>
        </p:nvSpPr>
        <p:spPr/>
        <p:txBody>
          <a:bodyPr/>
          <a:lstStyle/>
          <a:p>
            <a:fld id="{DD1189E8-2FEE-424A-BA9E-3D53013EA840}" type="slidenum">
              <a:rPr lang="nl-BE" smtClean="0"/>
              <a:t>2</a:t>
            </a:fld>
            <a:endParaRPr lang="nl-BE"/>
          </a:p>
        </p:txBody>
      </p:sp>
    </p:spTree>
    <p:extLst>
      <p:ext uri="{BB962C8B-B14F-4D97-AF65-F5344CB8AC3E}">
        <p14:creationId xmlns:p14="http://schemas.microsoft.com/office/powerpoint/2010/main" val="1963687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D1189E8-2FEE-424A-BA9E-3D53013EA840}" type="slidenum">
              <a:rPr lang="nl-BE" smtClean="0"/>
              <a:t>3</a:t>
            </a:fld>
            <a:endParaRPr lang="nl-BE"/>
          </a:p>
        </p:txBody>
      </p:sp>
    </p:spTree>
    <p:extLst>
      <p:ext uri="{BB962C8B-B14F-4D97-AF65-F5344CB8AC3E}">
        <p14:creationId xmlns:p14="http://schemas.microsoft.com/office/powerpoint/2010/main" val="299621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In de werkgroep Basisrechten willen we actief onderzoeken hoe we bestaande rechten toegankelijker kunnen maken voor jongvolwassenen.  Welke drempels zijn er nog ? Hoe kunnen we ze wegwerken ? </a:t>
            </a:r>
          </a:p>
          <a:p>
            <a:endParaRPr lang="nl-BE" dirty="0"/>
          </a:p>
          <a:p>
            <a:r>
              <a:rPr lang="nl-BE" dirty="0"/>
              <a:t>Als eerste actie willen </a:t>
            </a:r>
          </a:p>
          <a:p>
            <a:r>
              <a:rPr lang="nl-BE" dirty="0"/>
              <a:t>we focussen op 3 FAQ’s bij de POD-MI die werden ontwikkeld in samenwerking met OCMW Mechelen.</a:t>
            </a:r>
          </a:p>
          <a:p>
            <a:r>
              <a:rPr lang="nl-BE" dirty="0"/>
              <a:t>Met deze richtlijnen is het mogelijk om de algemene regelgeving zodanig te interpreteren zodat jongeren </a:t>
            </a:r>
            <a:r>
              <a:rPr lang="nl-BE" b="1" dirty="0"/>
              <a:t>geen</a:t>
            </a:r>
            <a:r>
              <a:rPr lang="nl-BE" dirty="0"/>
              <a:t> bijkomende drempels ervaren in de stap naar volwassenheid en alleen wonen.</a:t>
            </a:r>
          </a:p>
          <a:p>
            <a:endParaRPr lang="nl-BE" dirty="0"/>
          </a:p>
          <a:p>
            <a:r>
              <a:rPr lang="nl-BE" dirty="0"/>
              <a:t>Het gaat over volgende onderwerpen: co-</a:t>
            </a:r>
            <a:r>
              <a:rPr lang="nl-BE" dirty="0" err="1"/>
              <a:t>housing</a:t>
            </a:r>
            <a:r>
              <a:rPr lang="nl-BE" dirty="0"/>
              <a:t>, onderhoudsplicht en de installatiepremie.</a:t>
            </a:r>
          </a:p>
          <a:p>
            <a:endParaRPr lang="nl-BE" dirty="0"/>
          </a:p>
          <a:p>
            <a:r>
              <a:rPr lang="nl-BE" dirty="0"/>
              <a:t>In Mechelen boden deze FAQ’s extra kansen en speelruimte aan maatschappelijk werkers om jongeren beter te ondersteunen in hun stap om alleen te gaan wonen.</a:t>
            </a:r>
          </a:p>
          <a:p>
            <a:endParaRPr lang="nl-BE" dirty="0"/>
          </a:p>
          <a:p>
            <a:r>
              <a:rPr lang="nl-BE" dirty="0"/>
              <a:t>We wisselden uit in een klein groepje van </a:t>
            </a:r>
            <a:r>
              <a:rPr lang="nl-BE" dirty="0" err="1"/>
              <a:t>OCMW’s</a:t>
            </a:r>
            <a:r>
              <a:rPr lang="nl-BE" dirty="0"/>
              <a:t> en bekeken of deze werkwijze ook in de Kempen geïntegreerd kan worden.</a:t>
            </a:r>
          </a:p>
          <a:p>
            <a:r>
              <a:rPr lang="nl-BE" dirty="0"/>
              <a:t>Een aantal </a:t>
            </a:r>
            <a:r>
              <a:rPr lang="nl-BE" dirty="0" err="1"/>
              <a:t>OCMW’s</a:t>
            </a:r>
            <a:r>
              <a:rPr lang="nl-BE" dirty="0"/>
              <a:t> werken al volgens deze richtlijnen.</a:t>
            </a:r>
          </a:p>
          <a:p>
            <a:r>
              <a:rPr lang="nl-BE" dirty="0"/>
              <a:t>In het diensthoofdenoverleg bekrachtigd</a:t>
            </a:r>
            <a:r>
              <a:rPr lang="nl-BE" baseline="0" dirty="0"/>
              <a:t> </a:t>
            </a:r>
            <a:r>
              <a:rPr lang="nl-BE" dirty="0"/>
              <a:t>en</a:t>
            </a:r>
            <a:r>
              <a:rPr lang="nl-BE" baseline="0" dirty="0"/>
              <a:t> e</a:t>
            </a:r>
            <a:r>
              <a:rPr lang="nl-BE" dirty="0"/>
              <a:t>ngageerden de </a:t>
            </a:r>
            <a:r>
              <a:rPr lang="nl-BE" dirty="0" err="1"/>
              <a:t>OCMW’s</a:t>
            </a:r>
            <a:r>
              <a:rPr lang="nl-BE" dirty="0"/>
              <a:t> in het arrondissement Turnhout zich om deze richtlijnen toe te passen.</a:t>
            </a:r>
          </a:p>
          <a:p>
            <a:endParaRPr lang="nl-BE" dirty="0"/>
          </a:p>
          <a:p>
            <a:r>
              <a:rPr lang="nl-BE" dirty="0"/>
              <a:t>Vandaar deze </a:t>
            </a:r>
            <a:r>
              <a:rPr lang="nl-BE" dirty="0" err="1"/>
              <a:t>webinar</a:t>
            </a:r>
            <a:r>
              <a:rPr lang="nl-BE" dirty="0"/>
              <a:t> om de 3 FAQ’s verder bekend te maken bij de maatschappelijk werkers van alle </a:t>
            </a:r>
            <a:r>
              <a:rPr lang="nl-BE" dirty="0" err="1"/>
              <a:t>OCMW’s</a:t>
            </a:r>
            <a:r>
              <a:rPr lang="nl-BE" dirty="0"/>
              <a:t> in de regio.</a:t>
            </a:r>
          </a:p>
          <a:p>
            <a:endParaRPr lang="nl-BE" dirty="0"/>
          </a:p>
          <a:p>
            <a:r>
              <a:rPr lang="nl-BE" dirty="0"/>
              <a:t>We</a:t>
            </a:r>
            <a:r>
              <a:rPr lang="nl-BE" baseline="0" dirty="0"/>
              <a:t> streven naar een uniforme manier van werken </a:t>
            </a:r>
            <a:r>
              <a:rPr lang="nl-BE" baseline="0" dirty="0" err="1"/>
              <a:t>tav</a:t>
            </a:r>
            <a:r>
              <a:rPr lang="nl-BE" baseline="0" dirty="0"/>
              <a:t> jongvolwassenen in de Kempen.</a:t>
            </a:r>
            <a:endParaRPr lang="nl-BE" dirty="0"/>
          </a:p>
          <a:p>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Je zal merken dat het, net zoals in andere aspecten van jullie werk, dat het niet steeds zwart-wit is.  De FAQ’s bieden een leidraad en argumenten om je sociaal verslag te staven.</a:t>
            </a:r>
          </a:p>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5</a:t>
            </a:fld>
            <a:endParaRPr lang="nl-BE"/>
          </a:p>
        </p:txBody>
      </p:sp>
    </p:spTree>
    <p:extLst>
      <p:ext uri="{BB962C8B-B14F-4D97-AF65-F5344CB8AC3E}">
        <p14:creationId xmlns:p14="http://schemas.microsoft.com/office/powerpoint/2010/main" val="277380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We starten met de moeilijkste FAQ.  Het is de moeilijkste om dat de interpretatie belangrijk is.  </a:t>
            </a:r>
          </a:p>
          <a:p>
            <a:pPr marL="171450" indent="-171450">
              <a:buFontTx/>
              <a:buChar char="-"/>
            </a:pPr>
            <a:r>
              <a:rPr lang="nl-BE" dirty="0"/>
              <a:t>Het inschatten van de situatie is niet zwart-wit, vraagt een inschatting in het </a:t>
            </a:r>
            <a:r>
              <a:rPr lang="nl-BE" dirty="0" err="1"/>
              <a:t>hier&amp;nu</a:t>
            </a:r>
            <a:r>
              <a:rPr lang="nl-BE" dirty="0"/>
              <a:t> en een blik op de lange termijn doelstelling: een duurzame woonst en bestaan uitbouwen.</a:t>
            </a:r>
          </a:p>
          <a:p>
            <a:pPr marL="171450" indent="-171450">
              <a:buFontTx/>
              <a:buChar char="-"/>
            </a:pPr>
            <a:r>
              <a:rPr lang="nl-BE" dirty="0"/>
              <a:t>Het is ook een moeilijke omdat je je ook kan afvragen waarom dit dan ook niet kan voor oudere mensen die een leefloon aanvragen.   Het lijkt belangrijk dat de dialoog hierover gevoerd wordt.</a:t>
            </a:r>
          </a:p>
          <a:p>
            <a:pPr marL="0" indent="0">
              <a:buFontTx/>
              <a:buNone/>
            </a:pPr>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6</a:t>
            </a:fld>
            <a:endParaRPr lang="nl-BE"/>
          </a:p>
        </p:txBody>
      </p:sp>
    </p:spTree>
    <p:extLst>
      <p:ext uri="{BB962C8B-B14F-4D97-AF65-F5344CB8AC3E}">
        <p14:creationId xmlns:p14="http://schemas.microsoft.com/office/powerpoint/2010/main" val="1593587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We gaan hiervoor eerst kijken naar “wat verstaan we onder samenwonen?” Alsook hoe staat de POD MI hier tegenover.</a:t>
            </a:r>
          </a:p>
          <a:p>
            <a:r>
              <a:rPr lang="nl-BE" dirty="0"/>
              <a:t>Conclusie is dat het belangrijk is het sociaal onderzoek te doen en dit goed te staven in het sociaal verslag om aan te tonen dat er wel recht kan geopend worden op categorie AS</a:t>
            </a:r>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7</a:t>
            </a:fld>
            <a:endParaRPr lang="nl-BE"/>
          </a:p>
        </p:txBody>
      </p:sp>
    </p:spTree>
    <p:extLst>
      <p:ext uri="{BB962C8B-B14F-4D97-AF65-F5344CB8AC3E}">
        <p14:creationId xmlns:p14="http://schemas.microsoft.com/office/powerpoint/2010/main" val="1315264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8</a:t>
            </a:fld>
            <a:endParaRPr lang="nl-BE"/>
          </a:p>
        </p:txBody>
      </p:sp>
    </p:spTree>
    <p:extLst>
      <p:ext uri="{BB962C8B-B14F-4D97-AF65-F5344CB8AC3E}">
        <p14:creationId xmlns:p14="http://schemas.microsoft.com/office/powerpoint/2010/main" val="767016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9</a:t>
            </a:fld>
            <a:endParaRPr lang="nl-BE"/>
          </a:p>
        </p:txBody>
      </p:sp>
    </p:spTree>
    <p:extLst>
      <p:ext uri="{BB962C8B-B14F-4D97-AF65-F5344CB8AC3E}">
        <p14:creationId xmlns:p14="http://schemas.microsoft.com/office/powerpoint/2010/main" val="1182681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10</a:t>
            </a:fld>
            <a:endParaRPr lang="nl-BE"/>
          </a:p>
        </p:txBody>
      </p:sp>
    </p:spTree>
    <p:extLst>
      <p:ext uri="{BB962C8B-B14F-4D97-AF65-F5344CB8AC3E}">
        <p14:creationId xmlns:p14="http://schemas.microsoft.com/office/powerpoint/2010/main" val="205981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stijl te bewerken</a:t>
            </a:r>
            <a:endParaRPr lang="nl-BE" dirty="0"/>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BE" dirty="0"/>
          </a:p>
        </p:txBody>
      </p:sp>
    </p:spTree>
    <p:extLst>
      <p:ext uri="{BB962C8B-B14F-4D97-AF65-F5344CB8AC3E}">
        <p14:creationId xmlns:p14="http://schemas.microsoft.com/office/powerpoint/2010/main" val="319570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911725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627225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dirty="0"/>
          </a:p>
        </p:txBody>
      </p:sp>
      <p:sp>
        <p:nvSpPr>
          <p:cNvPr id="3" name="Tijdelijke aanduiding voor inhoud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290922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stijl te bewerken</a:t>
            </a:r>
            <a:endParaRPr lang="nl-BE"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Tree>
    <p:extLst>
      <p:ext uri="{BB962C8B-B14F-4D97-AF65-F5344CB8AC3E}">
        <p14:creationId xmlns:p14="http://schemas.microsoft.com/office/powerpoint/2010/main" val="424653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dirty="0"/>
          </a:p>
        </p:txBody>
      </p:sp>
      <p:sp>
        <p:nvSpPr>
          <p:cNvPr id="3" name="Tijdelijke aanduiding voor inhoud 2"/>
          <p:cNvSpPr>
            <a:spLocks noGrp="1"/>
          </p:cNvSpPr>
          <p:nvPr>
            <p:ph sz="half" idx="1"/>
          </p:nvPr>
        </p:nvSpPr>
        <p:spPr>
          <a:xfrm>
            <a:off x="457200" y="1916832"/>
            <a:ext cx="4038600" cy="42093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inhoud 3"/>
          <p:cNvSpPr>
            <a:spLocks noGrp="1"/>
          </p:cNvSpPr>
          <p:nvPr>
            <p:ph sz="half" idx="2"/>
          </p:nvPr>
        </p:nvSpPr>
        <p:spPr>
          <a:xfrm>
            <a:off x="4644008" y="191683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295196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stijl te bewerken</a:t>
            </a:r>
            <a:endParaRPr lang="nl-BE"/>
          </a:p>
        </p:txBody>
      </p:sp>
      <p:sp>
        <p:nvSpPr>
          <p:cNvPr id="3" name="Tijdelijke aanduiding voor tekst 2"/>
          <p:cNvSpPr>
            <a:spLocks noGrp="1"/>
          </p:cNvSpPr>
          <p:nvPr>
            <p:ph type="body" idx="1"/>
          </p:nvPr>
        </p:nvSpPr>
        <p:spPr>
          <a:xfrm>
            <a:off x="467544" y="191683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467544" y="256490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5" name="Tijdelijke aanduiding voor tekst 4"/>
          <p:cNvSpPr>
            <a:spLocks noGrp="1"/>
          </p:cNvSpPr>
          <p:nvPr>
            <p:ph type="body" sz="quarter" idx="3"/>
          </p:nvPr>
        </p:nvSpPr>
        <p:spPr>
          <a:xfrm>
            <a:off x="4644008" y="191683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4644008" y="256490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427131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Tree>
    <p:extLst>
      <p:ext uri="{BB962C8B-B14F-4D97-AF65-F5344CB8AC3E}">
        <p14:creationId xmlns:p14="http://schemas.microsoft.com/office/powerpoint/2010/main" val="337197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13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Tree>
    <p:extLst>
      <p:ext uri="{BB962C8B-B14F-4D97-AF65-F5344CB8AC3E}">
        <p14:creationId xmlns:p14="http://schemas.microsoft.com/office/powerpoint/2010/main" val="367137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Tree>
    <p:extLst>
      <p:ext uri="{BB962C8B-B14F-4D97-AF65-F5344CB8AC3E}">
        <p14:creationId xmlns:p14="http://schemas.microsoft.com/office/powerpoint/2010/main" val="106997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67544" y="764704"/>
            <a:ext cx="8229600" cy="1143000"/>
          </a:xfrm>
          <a:prstGeom prst="rect">
            <a:avLst/>
          </a:prstGeom>
        </p:spPr>
        <p:txBody>
          <a:bodyPr vert="horz" lIns="91440" tIns="45720" rIns="91440" bIns="45720" rtlCol="0" anchor="ctr">
            <a:norm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467544" y="1988841"/>
            <a:ext cx="8229600" cy="4176464"/>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pic>
        <p:nvPicPr>
          <p:cNvPr id="7" name="Afbeelding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504" y="188640"/>
            <a:ext cx="1152128" cy="744752"/>
          </a:xfrm>
          <a:prstGeom prst="rect">
            <a:avLst/>
          </a:prstGeom>
        </p:spPr>
      </p:pic>
    </p:spTree>
    <p:extLst>
      <p:ext uri="{BB962C8B-B14F-4D97-AF65-F5344CB8AC3E}">
        <p14:creationId xmlns:p14="http://schemas.microsoft.com/office/powerpoint/2010/main" val="2176748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92D05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mi-is.be/nl/faq/wordt-een-jongere-die-een-voorziening-van-bijzondere-jeugdbijstand-verlaat-beschouwd-als-e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hanne.suykerbuyk@terloke.b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tinne.antonise@iok.be" TargetMode="External"/><Relationship Id="rId4" Type="http://schemas.openxmlformats.org/officeDocument/2006/relationships/hyperlink" Target="mailto:evelyne.schellekens@terloke.b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7397">
              <a:schemeClr val="bg1"/>
            </a:gs>
            <a:gs pos="54621">
              <a:srgbClr val="B3F2F7"/>
            </a:gs>
            <a:gs pos="85046">
              <a:srgbClr val="00D4D4"/>
            </a:gs>
            <a:gs pos="100000">
              <a:srgbClr val="1EB6B2"/>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br>
              <a:rPr lang="nl-NL" dirty="0">
                <a:solidFill>
                  <a:srgbClr val="00B050"/>
                </a:solidFill>
              </a:rPr>
            </a:br>
            <a:br>
              <a:rPr lang="nl-NL" dirty="0">
                <a:solidFill>
                  <a:srgbClr val="00B050"/>
                </a:solidFill>
              </a:rPr>
            </a:br>
            <a:br>
              <a:rPr lang="nl-NL" dirty="0">
                <a:solidFill>
                  <a:srgbClr val="00B050"/>
                </a:solidFill>
              </a:rPr>
            </a:br>
            <a:br>
              <a:rPr lang="nl-NL" dirty="0">
                <a:solidFill>
                  <a:srgbClr val="00B050"/>
                </a:solidFill>
              </a:rPr>
            </a:br>
            <a:r>
              <a:rPr lang="nl-NL" dirty="0">
                <a:solidFill>
                  <a:schemeClr val="tx1"/>
                </a:solidFill>
              </a:rPr>
              <a:t>Webinar</a:t>
            </a:r>
            <a:br>
              <a:rPr lang="nl-NL" dirty="0">
                <a:solidFill>
                  <a:schemeClr val="tx1"/>
                </a:solidFill>
              </a:rPr>
            </a:br>
            <a:br>
              <a:rPr lang="nl-NL" sz="1100" dirty="0">
                <a:solidFill>
                  <a:srgbClr val="00B050"/>
                </a:solidFill>
              </a:rPr>
            </a:br>
            <a:r>
              <a:rPr lang="nl-NL" b="1" dirty="0">
                <a:solidFill>
                  <a:srgbClr val="00B050"/>
                </a:solidFill>
              </a:rPr>
              <a:t>GIVE A START</a:t>
            </a:r>
            <a:br>
              <a:rPr lang="nl-NL" b="1" dirty="0">
                <a:solidFill>
                  <a:srgbClr val="00B050"/>
                </a:solidFill>
              </a:rPr>
            </a:br>
            <a:r>
              <a:rPr lang="nl-NL" sz="3100" dirty="0">
                <a:solidFill>
                  <a:srgbClr val="00B050"/>
                </a:solidFill>
              </a:rPr>
              <a:t>van moeilijke FAQ naar gedragen aanpak</a:t>
            </a:r>
            <a:br>
              <a:rPr lang="nl-NL" sz="3100" dirty="0">
                <a:solidFill>
                  <a:srgbClr val="00B050"/>
                </a:solidFill>
              </a:rPr>
            </a:br>
            <a:br>
              <a:rPr lang="nl-NL" dirty="0">
                <a:solidFill>
                  <a:srgbClr val="00B050"/>
                </a:solidFill>
              </a:rPr>
            </a:br>
            <a:endParaRPr lang="nl-BE" dirty="0">
              <a:solidFill>
                <a:srgbClr val="00B050"/>
              </a:solidFill>
            </a:endParaRPr>
          </a:p>
        </p:txBody>
      </p:sp>
      <p:pic>
        <p:nvPicPr>
          <p:cNvPr id="5" name="Afbeelding 4" descr="Afbeelding met tekst&#10;&#10;Automatisch gegenereerde beschrijving">
            <a:extLst>
              <a:ext uri="{FF2B5EF4-FFF2-40B4-BE49-F238E27FC236}">
                <a16:creationId xmlns:a16="http://schemas.microsoft.com/office/drawing/2014/main" id="{90883F25-D48B-4ADE-B349-3A8DC5B59B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4047" y="152273"/>
            <a:ext cx="4088641" cy="1268753"/>
          </a:xfrm>
          <a:prstGeom prst="rect">
            <a:avLst/>
          </a:prstGeom>
        </p:spPr>
      </p:pic>
      <p:pic>
        <p:nvPicPr>
          <p:cNvPr id="3" name="Afbeelding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152274"/>
            <a:ext cx="2016224" cy="1303316"/>
          </a:xfrm>
          <a:prstGeom prst="rect">
            <a:avLst/>
          </a:prstGeom>
        </p:spPr>
      </p:pic>
    </p:spTree>
    <p:extLst>
      <p:ext uri="{BB962C8B-B14F-4D97-AF65-F5344CB8AC3E}">
        <p14:creationId xmlns:p14="http://schemas.microsoft.com/office/powerpoint/2010/main" val="549015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215008"/>
          </a:xfrm>
        </p:spPr>
        <p:txBody>
          <a:bodyPr>
            <a:normAutofit fontScale="90000"/>
          </a:bodyPr>
          <a:lstStyle/>
          <a:p>
            <a:r>
              <a:rPr lang="nl-NL" dirty="0"/>
              <a:t>FAQ 2 </a:t>
            </a:r>
            <a:br>
              <a:rPr lang="nl-NL" dirty="0"/>
            </a:br>
            <a:r>
              <a:rPr lang="nl-NL" dirty="0"/>
              <a:t>Billijkheid bij onderhoudsplicht</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352928" cy="4176464"/>
          </a:xfrm>
        </p:spPr>
        <p:txBody>
          <a:bodyPr>
            <a:noAutofit/>
          </a:bodyPr>
          <a:lstStyle/>
          <a:p>
            <a:r>
              <a:rPr lang="nl-BE" sz="2500" u="sng" dirty="0"/>
              <a:t>Probleemstelling:</a:t>
            </a:r>
          </a:p>
          <a:p>
            <a:pPr marL="342000" indent="0">
              <a:buNone/>
            </a:pPr>
            <a:r>
              <a:rPr lang="nl-NL" sz="2500" b="0" i="0" dirty="0">
                <a:solidFill>
                  <a:srgbClr val="000000"/>
                </a:solidFill>
                <a:effectLst/>
                <a:latin typeface="Arial" panose="020B0604020202020204" pitchFamily="34" charset="0"/>
              </a:rPr>
              <a:t>Onder bepaalde voorwaarden moet het leefloon door het OCMW krachtens een eigen recht worden verhaald op de onderhoudsplichtigen</a:t>
            </a:r>
            <a:r>
              <a:rPr lang="nl-BE" sz="2500" dirty="0"/>
              <a:t>. </a:t>
            </a:r>
            <a:endParaRPr lang="nl-BE" sz="2500" dirty="0">
              <a:solidFill>
                <a:srgbClr val="FF0000"/>
              </a:solidFill>
            </a:endParaRPr>
          </a:p>
          <a:p>
            <a:pPr marL="342000" indent="0">
              <a:buNone/>
            </a:pPr>
            <a:endParaRPr lang="nl-BE" sz="2500" dirty="0">
              <a:solidFill>
                <a:srgbClr val="FF0000"/>
              </a:solidFill>
            </a:endParaRPr>
          </a:p>
          <a:p>
            <a:pPr marL="342000" indent="-342000"/>
            <a:r>
              <a:rPr lang="nl-BE" sz="2500" u="sng" dirty="0">
                <a:solidFill>
                  <a:srgbClr val="FF0000"/>
                </a:solidFill>
              </a:rPr>
              <a:t>Vraag?</a:t>
            </a:r>
          </a:p>
          <a:p>
            <a:pPr marL="342000" indent="0">
              <a:buNone/>
            </a:pPr>
            <a:r>
              <a:rPr lang="nl-BE" sz="2500" dirty="0">
                <a:solidFill>
                  <a:srgbClr val="FF0000"/>
                </a:solidFill>
              </a:rPr>
              <a:t>Mag het OCMW afzien van de terugvordering van leefloon bij onderhoudsplichtigen van jongeren komende uit een voorziening van Bijzondere Jeugdbijstand ?</a:t>
            </a: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100114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56064" y="404664"/>
            <a:ext cx="8229600" cy="1143000"/>
          </a:xfrm>
        </p:spPr>
        <p:txBody>
          <a:bodyPr>
            <a:normAutofit fontScale="90000"/>
          </a:bodyPr>
          <a:lstStyle/>
          <a:p>
            <a:r>
              <a:rPr lang="nl-NL" dirty="0"/>
              <a:t>FAQ 2</a:t>
            </a:r>
            <a:br>
              <a:rPr lang="nl-NL" dirty="0"/>
            </a:br>
            <a:r>
              <a:rPr lang="nl-NL" dirty="0"/>
              <a:t>Billijkheid bij onderhoudsplicht</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62500" lnSpcReduction="20000"/>
          </a:bodyPr>
          <a:lstStyle/>
          <a:p>
            <a:r>
              <a:rPr lang="nl-BE" dirty="0"/>
              <a:t>Het OCMW kan omwille van redenen van billijkheid afzien van de terugvordering van het leefloon bij onderhoudsplichtigen.</a:t>
            </a:r>
          </a:p>
          <a:p>
            <a:endParaRPr lang="nl-BE" dirty="0"/>
          </a:p>
          <a:p>
            <a:r>
              <a:rPr lang="nl-BE" dirty="0"/>
              <a:t>Wat is een mogelijke billijkheidsreden?</a:t>
            </a:r>
          </a:p>
          <a:p>
            <a:pPr marL="342000" indent="0">
              <a:buNone/>
            </a:pPr>
            <a:r>
              <a:rPr lang="nl-BE" b="1" dirty="0"/>
              <a:t>een ernstig verstoorde relatie</a:t>
            </a:r>
            <a:r>
              <a:rPr lang="nl-BE" dirty="0"/>
              <a:t> tussen de betrokkene en de onderhoudsplichtigen met het gevaar dat deze niet meer hersteld zal geraken.</a:t>
            </a:r>
          </a:p>
          <a:p>
            <a:pPr marL="457200" lvl="1" indent="0">
              <a:buNone/>
            </a:pPr>
            <a:endParaRPr lang="nl-BE" dirty="0"/>
          </a:p>
          <a:p>
            <a:r>
              <a:rPr lang="nl-BE" sz="3200" dirty="0">
                <a:solidFill>
                  <a:srgbClr val="FF0000"/>
                </a:solidFill>
              </a:rPr>
              <a:t>Conclusie?</a:t>
            </a:r>
          </a:p>
          <a:p>
            <a:pPr marL="342000" indent="0">
              <a:buNone/>
            </a:pPr>
            <a:r>
              <a:rPr lang="nl-BE" dirty="0">
                <a:solidFill>
                  <a:srgbClr val="FF0000"/>
                </a:solidFill>
              </a:rPr>
              <a:t>Voor jongeren geplaatst in een voorziening van Bijzondere Jeugdzorg of komende uit een dergelijke voorziening, vormt de plaatsing op zich een voldoende vermoeden dat de relatie ernstig is verstoord. </a:t>
            </a:r>
          </a:p>
          <a:p>
            <a:pPr marL="342000" indent="0">
              <a:buNone/>
            </a:pPr>
            <a:r>
              <a:rPr lang="nl-BE" dirty="0">
                <a:solidFill>
                  <a:srgbClr val="FF0000"/>
                </a:solidFill>
                <a:sym typeface="Wingdings" panose="05000000000000000000" pitchFamily="2" charset="2"/>
              </a:rPr>
              <a:t> </a:t>
            </a:r>
            <a:r>
              <a:rPr lang="nl-BE" dirty="0">
                <a:solidFill>
                  <a:srgbClr val="FF0000"/>
                </a:solidFill>
              </a:rPr>
              <a:t>Het onderzoek kan in deze gevallen dan ook beperkt blijven tot het nagaan van de plaatsing zelf.</a:t>
            </a:r>
          </a:p>
          <a:p>
            <a:endParaRPr lang="nl-BE" sz="3200" dirty="0">
              <a:solidFill>
                <a:srgbClr val="FF0000"/>
              </a:solidFill>
            </a:endParaRP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956376" y="5733256"/>
            <a:ext cx="1054699" cy="957155"/>
          </a:xfrm>
          <a:prstGeom prst="rect">
            <a:avLst/>
          </a:prstGeom>
        </p:spPr>
      </p:pic>
    </p:spTree>
    <p:extLst>
      <p:ext uri="{BB962C8B-B14F-4D97-AF65-F5344CB8AC3E}">
        <p14:creationId xmlns:p14="http://schemas.microsoft.com/office/powerpoint/2010/main" val="4094114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143000"/>
          </a:xfrm>
        </p:spPr>
        <p:txBody>
          <a:bodyPr>
            <a:normAutofit fontScale="90000"/>
          </a:bodyPr>
          <a:lstStyle/>
          <a:p>
            <a:r>
              <a:rPr lang="nl-NL" dirty="0"/>
              <a:t>FAQ 2</a:t>
            </a:r>
            <a:br>
              <a:rPr lang="nl-NL" dirty="0"/>
            </a:br>
            <a:r>
              <a:rPr lang="nl-NL" dirty="0"/>
              <a:t>Billijkheid bij onderhoudsplicht</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92500"/>
          </a:bodyPr>
          <a:lstStyle/>
          <a:p>
            <a:r>
              <a:rPr lang="nl-BE" sz="3000" dirty="0"/>
              <a:t>Wat is belangrijk om na te gaan/na te vragen?</a:t>
            </a:r>
          </a:p>
          <a:p>
            <a:endParaRPr lang="nl-BE" sz="1500" dirty="0"/>
          </a:p>
          <a:p>
            <a:pPr lvl="1">
              <a:buFont typeface="Wingdings" panose="05000000000000000000" pitchFamily="2" charset="2"/>
              <a:buChar char="§"/>
            </a:pPr>
            <a:r>
              <a:rPr lang="nl-BE" sz="2300" dirty="0"/>
              <a:t>Een attest van plaatsing in of begeleiding door de bijzondere jeugdzorg opvragen en dit op te nemen in het sociaal verslag </a:t>
            </a:r>
          </a:p>
          <a:p>
            <a:pPr marL="0" indent="0">
              <a:buNone/>
            </a:pPr>
            <a:r>
              <a:rPr lang="nl-BE" dirty="0">
                <a:sym typeface="Wingdings" panose="05000000000000000000" pitchFamily="2" charset="2"/>
              </a:rPr>
              <a:t>	</a:t>
            </a:r>
            <a:r>
              <a:rPr lang="nl-BE" sz="2300" dirty="0">
                <a:sym typeface="Wingdings" panose="05000000000000000000" pitchFamily="2" charset="2"/>
              </a:rPr>
              <a:t> </a:t>
            </a:r>
            <a:r>
              <a:rPr lang="nl-BE" sz="2300" dirty="0"/>
              <a:t> De ernstig verstoorde relatie wordt zo aangetoond.</a:t>
            </a:r>
          </a:p>
          <a:p>
            <a:endParaRPr lang="nl-BE" sz="1300" dirty="0"/>
          </a:p>
          <a:p>
            <a:pPr lvl="1">
              <a:buFont typeface="Wingdings" panose="05000000000000000000" pitchFamily="2" charset="2"/>
              <a:buChar char="§"/>
            </a:pPr>
            <a:r>
              <a:rPr lang="nl-BE" sz="2100" dirty="0"/>
              <a:t>In de bijzondere jeugdzorg wordt steeds meer getracht om plaatsing te vermijden. </a:t>
            </a:r>
          </a:p>
          <a:p>
            <a:pPr marL="457200" lvl="1" indent="0">
              <a:buNone/>
            </a:pPr>
            <a:r>
              <a:rPr lang="nl-BE" sz="2100" dirty="0">
                <a:sym typeface="Wingdings" panose="05000000000000000000" pitchFamily="2" charset="2"/>
              </a:rPr>
              <a:t>	 </a:t>
            </a:r>
            <a:r>
              <a:rPr lang="nl-BE" sz="2100" dirty="0"/>
              <a:t>Ook wanneer de jongere in zijn gezin of netwerk wordt 	opgevangen, kan de relatie ernstig verstoord zijn en kan het 	inkomensonderzoek nodeloos bijkomende schade aanrichten in 	broze verhoudingen.</a:t>
            </a:r>
          </a:p>
          <a:p>
            <a:endParaRPr lang="nl-BE" sz="3200" dirty="0">
              <a:solidFill>
                <a:srgbClr val="FF0000"/>
              </a:solidFill>
            </a:endParaRP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956376" y="5733256"/>
            <a:ext cx="1054699" cy="957155"/>
          </a:xfrm>
          <a:prstGeom prst="rect">
            <a:avLst/>
          </a:prstGeom>
        </p:spPr>
      </p:pic>
    </p:spTree>
    <p:extLst>
      <p:ext uri="{BB962C8B-B14F-4D97-AF65-F5344CB8AC3E}">
        <p14:creationId xmlns:p14="http://schemas.microsoft.com/office/powerpoint/2010/main" val="2499044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EB90ED-CF60-4069-AE02-3627DC043680}"/>
              </a:ext>
            </a:extLst>
          </p:cNvPr>
          <p:cNvSpPr>
            <a:spLocks noGrp="1"/>
          </p:cNvSpPr>
          <p:nvPr>
            <p:ph type="title"/>
          </p:nvPr>
        </p:nvSpPr>
        <p:spPr>
          <a:xfrm>
            <a:off x="395536" y="1988840"/>
            <a:ext cx="8229600" cy="1143000"/>
          </a:xfrm>
        </p:spPr>
        <p:txBody>
          <a:bodyPr/>
          <a:lstStyle/>
          <a:p>
            <a:r>
              <a:rPr lang="nl-BE" dirty="0"/>
              <a:t>Vragen?</a:t>
            </a:r>
          </a:p>
        </p:txBody>
      </p:sp>
      <p:pic>
        <p:nvPicPr>
          <p:cNvPr id="3" name="Afbeelding 2">
            <a:extLst>
              <a:ext uri="{FF2B5EF4-FFF2-40B4-BE49-F238E27FC236}">
                <a16:creationId xmlns:a16="http://schemas.microsoft.com/office/drawing/2014/main" id="{55802ECE-CF5C-4DB0-8D78-7FFE6DFFB7DE}"/>
              </a:ext>
            </a:extLst>
          </p:cNvPr>
          <p:cNvPicPr>
            <a:picLocks noChangeAspect="1"/>
          </p:cNvPicPr>
          <p:nvPr/>
        </p:nvPicPr>
        <p:blipFill>
          <a:blip r:embed="rId3"/>
          <a:stretch>
            <a:fillRect/>
          </a:stretch>
        </p:blipFill>
        <p:spPr>
          <a:xfrm>
            <a:off x="7812360" y="5517232"/>
            <a:ext cx="1054699" cy="957155"/>
          </a:xfrm>
          <a:prstGeom prst="rect">
            <a:avLst/>
          </a:prstGeom>
        </p:spPr>
      </p:pic>
      <p:pic>
        <p:nvPicPr>
          <p:cNvPr id="1026" name="Afbeelding 2" descr="De kunst van het vragen stellen – De kracht van mens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072"/>
            <a:ext cx="9118550" cy="679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436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143000"/>
          </a:xfrm>
        </p:spPr>
        <p:txBody>
          <a:bodyPr>
            <a:normAutofit fontScale="90000"/>
          </a:bodyPr>
          <a:lstStyle/>
          <a:p>
            <a:r>
              <a:rPr lang="nl-NL" dirty="0"/>
              <a:t>FAQ 3</a:t>
            </a:r>
            <a:br>
              <a:rPr lang="nl-NL" dirty="0"/>
            </a:br>
            <a:r>
              <a:rPr lang="nl-NL" dirty="0"/>
              <a:t>Installatiepremie</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352928" cy="4176464"/>
          </a:xfrm>
        </p:spPr>
        <p:txBody>
          <a:bodyPr>
            <a:noAutofit/>
          </a:bodyPr>
          <a:lstStyle/>
          <a:p>
            <a:r>
              <a:rPr lang="nl-BE" sz="2500" u="sng" dirty="0"/>
              <a:t>Probleemstelling:</a:t>
            </a:r>
          </a:p>
          <a:p>
            <a:pPr marL="342000" indent="0">
              <a:buNone/>
            </a:pPr>
            <a:r>
              <a:rPr lang="nl-NL" sz="2500" b="0" i="0" dirty="0">
                <a:effectLst/>
              </a:rPr>
              <a:t>Eén van de voorwaarden voor de toekenning van de installatiepremie luidt:</a:t>
            </a:r>
            <a:br>
              <a:rPr lang="nl-NL" sz="2500" dirty="0"/>
            </a:br>
            <a:r>
              <a:rPr lang="nl-NL" sz="2500" b="0" i="0" dirty="0">
                <a:effectLst/>
              </a:rPr>
              <a:t>De hoedanigheid van dakloze verliezen door een woonst te betrekken die hem als hoofdverblijfplaats dient.</a:t>
            </a:r>
            <a:endParaRPr lang="nl-BE" sz="2500" dirty="0"/>
          </a:p>
          <a:p>
            <a:pPr marL="342000" indent="-342000"/>
            <a:r>
              <a:rPr lang="nl-BE" sz="2500" u="sng" dirty="0">
                <a:solidFill>
                  <a:srgbClr val="FF0000"/>
                </a:solidFill>
              </a:rPr>
              <a:t>Vraag?</a:t>
            </a:r>
          </a:p>
          <a:p>
            <a:pPr marL="342000" indent="0">
              <a:buNone/>
            </a:pPr>
            <a:r>
              <a:rPr lang="nl-BE" sz="2500" dirty="0">
                <a:solidFill>
                  <a:srgbClr val="FF0000"/>
                </a:solidFill>
              </a:rPr>
              <a:t>Wordt een jongere die een voorziening van Bijzondere Jeugdbijstand verlaat, beschouwd als ex-dakloze voor de toekenning van een installatiepremie ?  </a:t>
            </a: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2792669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55712" y="404664"/>
            <a:ext cx="8229600" cy="1143000"/>
          </a:xfrm>
        </p:spPr>
        <p:txBody>
          <a:bodyPr>
            <a:normAutofit fontScale="90000"/>
          </a:bodyPr>
          <a:lstStyle/>
          <a:p>
            <a:r>
              <a:rPr lang="nl-NL" dirty="0"/>
              <a:t>FAQ 3</a:t>
            </a:r>
            <a:br>
              <a:rPr lang="nl-NL" dirty="0"/>
            </a:br>
            <a:r>
              <a:rPr lang="nl-NL" dirty="0"/>
              <a:t>Installatiepremie</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62500" lnSpcReduction="20000"/>
          </a:bodyPr>
          <a:lstStyle/>
          <a:p>
            <a:r>
              <a:rPr lang="nl-BE" sz="3200" dirty="0"/>
              <a:t>De definitie van dakloze: </a:t>
            </a:r>
          </a:p>
          <a:p>
            <a:pPr marL="799200" indent="-457200">
              <a:buFont typeface="Wingdings" panose="05000000000000000000" pitchFamily="2" charset="2"/>
              <a:buChar char="§"/>
            </a:pPr>
            <a:r>
              <a:rPr lang="nl-BE" sz="3200" dirty="0"/>
              <a:t>een persoon die niet over een eigen woongelegenheid beschikt</a:t>
            </a:r>
          </a:p>
          <a:p>
            <a:pPr marL="799200" indent="-457200">
              <a:buFont typeface="Wingdings" panose="05000000000000000000" pitchFamily="2" charset="2"/>
              <a:buChar char="§"/>
            </a:pPr>
            <a:r>
              <a:rPr lang="nl-BE" sz="3200" dirty="0"/>
              <a:t>die niet de financiële middelen heeft om daar op eigen krachten voor te zorgen en daardoor geen verblijfplaats heeft of die tijdelijk in een tehuis verblijft in afwachting dat hem een eigen woongelegenheid ter beschikking wordt gesteld.</a:t>
            </a:r>
          </a:p>
          <a:p>
            <a:pPr marL="457200" lvl="1" indent="0">
              <a:buNone/>
            </a:pPr>
            <a:endParaRPr lang="nl-BE" dirty="0"/>
          </a:p>
          <a:p>
            <a:r>
              <a:rPr lang="nl-BE" sz="3200" dirty="0">
                <a:solidFill>
                  <a:srgbClr val="FF0000"/>
                </a:solidFill>
              </a:rPr>
              <a:t>Conclusie?</a:t>
            </a:r>
          </a:p>
          <a:p>
            <a:pPr marL="342000" indent="0">
              <a:buNone/>
            </a:pPr>
            <a:r>
              <a:rPr lang="nl-BE" sz="3200" dirty="0">
                <a:solidFill>
                  <a:srgbClr val="FF0000"/>
                </a:solidFill>
              </a:rPr>
              <a:t>Een jongere die woont in een voorziening van Bijzondere Jeugdbijstand of  in een vorm van begeleid zelfstandig wonen waar onderdak gekoppeld aan begeleiding wordt aangeboden</a:t>
            </a:r>
          </a:p>
          <a:p>
            <a:pPr marL="342000" indent="0">
              <a:buNone/>
            </a:pPr>
            <a:r>
              <a:rPr lang="nl-BE" sz="3200" dirty="0">
                <a:solidFill>
                  <a:srgbClr val="FF0000"/>
                </a:solidFill>
                <a:sym typeface="Wingdings" panose="05000000000000000000" pitchFamily="2" charset="2"/>
              </a:rPr>
              <a:t> </a:t>
            </a:r>
            <a:r>
              <a:rPr lang="nl-BE" sz="3200" dirty="0">
                <a:solidFill>
                  <a:srgbClr val="FF0000"/>
                </a:solidFill>
              </a:rPr>
              <a:t>kunnen we volgens deze definitie als dakloos beschouwen.</a:t>
            </a:r>
          </a:p>
          <a:p>
            <a:endParaRPr lang="nl-BE" sz="3200" dirty="0">
              <a:solidFill>
                <a:srgbClr val="FF0000"/>
              </a:solidFill>
            </a:endParaRP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956376" y="5733256"/>
            <a:ext cx="1054699" cy="957155"/>
          </a:xfrm>
          <a:prstGeom prst="rect">
            <a:avLst/>
          </a:prstGeom>
        </p:spPr>
      </p:pic>
    </p:spTree>
    <p:extLst>
      <p:ext uri="{BB962C8B-B14F-4D97-AF65-F5344CB8AC3E}">
        <p14:creationId xmlns:p14="http://schemas.microsoft.com/office/powerpoint/2010/main" val="1411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90776" y="404664"/>
            <a:ext cx="8229600" cy="1143000"/>
          </a:xfrm>
        </p:spPr>
        <p:txBody>
          <a:bodyPr>
            <a:normAutofit fontScale="90000"/>
          </a:bodyPr>
          <a:lstStyle/>
          <a:p>
            <a:r>
              <a:rPr lang="nl-NL" dirty="0"/>
              <a:t>FAQ 3</a:t>
            </a:r>
            <a:br>
              <a:rPr lang="nl-NL" dirty="0"/>
            </a:br>
            <a:r>
              <a:rPr lang="nl-NL" dirty="0"/>
              <a:t>Installatiepremie</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70000" lnSpcReduction="20000"/>
          </a:bodyPr>
          <a:lstStyle/>
          <a:p>
            <a:pPr marL="0" indent="0">
              <a:buNone/>
            </a:pPr>
            <a:r>
              <a:rPr lang="nl-BE" dirty="0"/>
              <a:t>Belangrijk om bij stil te staan:</a:t>
            </a:r>
          </a:p>
          <a:p>
            <a:endParaRPr lang="nl-BE" sz="2900" dirty="0"/>
          </a:p>
          <a:p>
            <a:r>
              <a:rPr lang="nl-BE" sz="2900" dirty="0"/>
              <a:t>De installatiepremie wordt enkel toegekend, wanneer de  jongere een duurzame woonoplossing heeft gevonden. </a:t>
            </a:r>
          </a:p>
          <a:p>
            <a:endParaRPr lang="nl-BE" sz="2900" dirty="0"/>
          </a:p>
          <a:p>
            <a:r>
              <a:rPr lang="nl-BE" sz="2900" dirty="0"/>
              <a:t>Wanneer een jongere naar een tijdelijk aanbod verhuist (bv een doorgangswoning, begeleid wonen,…), wordt aanvullende steun gevraagd, wanneer de jongeren niet beschikt over huisraad (bv keukengerei, lakens,..) </a:t>
            </a:r>
          </a:p>
          <a:p>
            <a:endParaRPr lang="nl-BE" sz="2900" dirty="0"/>
          </a:p>
          <a:p>
            <a:r>
              <a:rPr lang="nl-BE" sz="2900" dirty="0"/>
              <a:t>Bij gebrek aan duurzame en betaalbare woonoplossingen, kunnen ‘tijdelijke oplossingen’ soms lang duren. Wanneer deze tijdelijke oplossing ten einde is, kan alsnog een installatiepremie worden toegekend (Het niet kunnen beschikken over een eigen verblijfplaats wordt als richtsnoer genomen).</a:t>
            </a:r>
          </a:p>
          <a:p>
            <a:endParaRPr lang="nl-BE" dirty="0">
              <a:solidFill>
                <a:srgbClr val="0070C0"/>
              </a:solidFill>
            </a:endParaRPr>
          </a:p>
          <a:p>
            <a:pPr marL="0" indent="0">
              <a:buNone/>
            </a:pPr>
            <a:endParaRPr lang="nl-BE" sz="3200" dirty="0">
              <a:solidFill>
                <a:srgbClr val="FF0000"/>
              </a:solidFill>
            </a:endParaRP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956376" y="5733256"/>
            <a:ext cx="1054699" cy="957155"/>
          </a:xfrm>
          <a:prstGeom prst="rect">
            <a:avLst/>
          </a:prstGeom>
        </p:spPr>
      </p:pic>
    </p:spTree>
    <p:extLst>
      <p:ext uri="{BB962C8B-B14F-4D97-AF65-F5344CB8AC3E}">
        <p14:creationId xmlns:p14="http://schemas.microsoft.com/office/powerpoint/2010/main" val="40843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EB90ED-CF60-4069-AE02-3627DC043680}"/>
              </a:ext>
            </a:extLst>
          </p:cNvPr>
          <p:cNvSpPr>
            <a:spLocks noGrp="1"/>
          </p:cNvSpPr>
          <p:nvPr>
            <p:ph type="title"/>
          </p:nvPr>
        </p:nvSpPr>
        <p:spPr>
          <a:xfrm>
            <a:off x="395536" y="1988840"/>
            <a:ext cx="8229600" cy="1143000"/>
          </a:xfrm>
        </p:spPr>
        <p:txBody>
          <a:bodyPr/>
          <a:lstStyle/>
          <a:p>
            <a:r>
              <a:rPr lang="nl-BE" dirty="0"/>
              <a:t>Vragen?</a:t>
            </a:r>
          </a:p>
        </p:txBody>
      </p:sp>
      <p:pic>
        <p:nvPicPr>
          <p:cNvPr id="3" name="Afbeelding 2">
            <a:extLst>
              <a:ext uri="{FF2B5EF4-FFF2-40B4-BE49-F238E27FC236}">
                <a16:creationId xmlns:a16="http://schemas.microsoft.com/office/drawing/2014/main" id="{55802ECE-CF5C-4DB0-8D78-7FFE6DFFB7DE}"/>
              </a:ext>
            </a:extLst>
          </p:cNvPr>
          <p:cNvPicPr>
            <a:picLocks noChangeAspect="1"/>
          </p:cNvPicPr>
          <p:nvPr/>
        </p:nvPicPr>
        <p:blipFill>
          <a:blip r:embed="rId3"/>
          <a:stretch>
            <a:fillRect/>
          </a:stretch>
        </p:blipFill>
        <p:spPr>
          <a:xfrm>
            <a:off x="7812360" y="5517232"/>
            <a:ext cx="1054699" cy="957155"/>
          </a:xfrm>
          <a:prstGeom prst="rect">
            <a:avLst/>
          </a:prstGeom>
        </p:spPr>
      </p:pic>
      <p:pic>
        <p:nvPicPr>
          <p:cNvPr id="1026" name="Afbeelding 2" descr="De kunst van het vragen stellen – De kracht van mens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072"/>
            <a:ext cx="9118550" cy="679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3801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F6A8FA-37DB-4018-8C6E-290CC3925354}"/>
              </a:ext>
            </a:extLst>
          </p:cNvPr>
          <p:cNvSpPr>
            <a:spLocks noGrp="1"/>
          </p:cNvSpPr>
          <p:nvPr>
            <p:ph type="title"/>
          </p:nvPr>
        </p:nvSpPr>
        <p:spPr/>
        <p:txBody>
          <a:bodyPr/>
          <a:lstStyle/>
          <a:p>
            <a:r>
              <a:rPr lang="nl-BE" dirty="0"/>
              <a:t>Linken</a:t>
            </a:r>
          </a:p>
        </p:txBody>
      </p:sp>
      <p:sp>
        <p:nvSpPr>
          <p:cNvPr id="3" name="Tijdelijke aanduiding voor inhoud 2">
            <a:extLst>
              <a:ext uri="{FF2B5EF4-FFF2-40B4-BE49-F238E27FC236}">
                <a16:creationId xmlns:a16="http://schemas.microsoft.com/office/drawing/2014/main" id="{BF80EE0C-A968-4D8B-B692-5FEDBD379C04}"/>
              </a:ext>
            </a:extLst>
          </p:cNvPr>
          <p:cNvSpPr>
            <a:spLocks noGrp="1"/>
          </p:cNvSpPr>
          <p:nvPr>
            <p:ph idx="1"/>
          </p:nvPr>
        </p:nvSpPr>
        <p:spPr/>
        <p:txBody>
          <a:bodyPr>
            <a:normAutofit/>
          </a:bodyPr>
          <a:lstStyle/>
          <a:p>
            <a:r>
              <a:rPr lang="nl-BE" sz="2000" dirty="0" err="1"/>
              <a:t>Pod</a:t>
            </a:r>
            <a:r>
              <a:rPr lang="nl-BE" sz="2000" dirty="0"/>
              <a:t>-mi</a:t>
            </a:r>
          </a:p>
          <a:p>
            <a:pPr lvl="1">
              <a:buFont typeface="Wingdings" panose="05000000000000000000" pitchFamily="2" charset="2"/>
              <a:buChar char="§"/>
            </a:pPr>
            <a:r>
              <a:rPr lang="nl-BE" sz="2000" dirty="0">
                <a:hlinkClick r:id="rId2"/>
              </a:rPr>
              <a:t>https://www.mi-is.be/nl/faq/kunnen-jongeren-komende-uit-een-voorziening-van-bijzondere-jeugdbijstand-die-besluiten-samen-te</a:t>
            </a:r>
          </a:p>
          <a:p>
            <a:pPr lvl="1">
              <a:buFont typeface="Wingdings" panose="05000000000000000000" pitchFamily="2" charset="2"/>
              <a:buChar char="§"/>
            </a:pPr>
            <a:r>
              <a:rPr lang="nl-BE" sz="2000" dirty="0">
                <a:hlinkClick r:id="rId2"/>
              </a:rPr>
              <a:t>https://www.mi-is.be/nl/faq/mag-het-ocmw-afzien-van-de-terugvordering-van-leefloon-bij-onderhoudsplichtigen-van-jongeren</a:t>
            </a:r>
          </a:p>
          <a:p>
            <a:pPr lvl="1">
              <a:buFont typeface="Wingdings" panose="05000000000000000000" pitchFamily="2" charset="2"/>
              <a:buChar char="§"/>
            </a:pPr>
            <a:r>
              <a:rPr lang="nl-BE" sz="2000" dirty="0">
                <a:hlinkClick r:id="rId2"/>
              </a:rPr>
              <a:t>https://www.mi-is.be/nl/faq/wordt-een-jongere-die-een-voorziening-van-bijzondere-jeugdbijstand-verlaat-beschouwd-als-ex</a:t>
            </a:r>
            <a:endParaRPr lang="nl-BE" sz="2000" dirty="0"/>
          </a:p>
          <a:p>
            <a:pPr lvl="1">
              <a:buFont typeface="Wingdings" panose="05000000000000000000" pitchFamily="2" charset="2"/>
              <a:buChar char="§"/>
            </a:pPr>
            <a:endParaRPr lang="nl-BE" sz="2000" dirty="0"/>
          </a:p>
          <a:p>
            <a:r>
              <a:rPr lang="nl-BE" sz="2000" dirty="0"/>
              <a:t>Website Welzijnszorg Kempen, nota en opname </a:t>
            </a:r>
            <a:r>
              <a:rPr lang="nl-BE" sz="2000" dirty="0" err="1"/>
              <a:t>webinar</a:t>
            </a:r>
            <a:r>
              <a:rPr lang="nl-BE" sz="2000" dirty="0"/>
              <a:t> </a:t>
            </a:r>
          </a:p>
          <a:p>
            <a:r>
              <a:rPr lang="nl-BE" sz="2000" dirty="0"/>
              <a:t>Collectief Kempen, nota en opname </a:t>
            </a:r>
            <a:r>
              <a:rPr lang="nl-BE" sz="2000" dirty="0" err="1"/>
              <a:t>webinar</a:t>
            </a:r>
            <a:r>
              <a:rPr lang="nl-BE" sz="2000" dirty="0"/>
              <a:t> </a:t>
            </a:r>
          </a:p>
          <a:p>
            <a:endParaRPr lang="nl-BE" dirty="0"/>
          </a:p>
        </p:txBody>
      </p:sp>
      <p:pic>
        <p:nvPicPr>
          <p:cNvPr id="4" name="Afbeelding 3">
            <a:extLst>
              <a:ext uri="{FF2B5EF4-FFF2-40B4-BE49-F238E27FC236}">
                <a16:creationId xmlns:a16="http://schemas.microsoft.com/office/drawing/2014/main" id="{C6B1A2B6-9221-44C9-8406-11B92B0F8084}"/>
              </a:ext>
            </a:extLst>
          </p:cNvPr>
          <p:cNvPicPr>
            <a:picLocks noChangeAspect="1"/>
          </p:cNvPicPr>
          <p:nvPr/>
        </p:nvPicPr>
        <p:blipFill>
          <a:blip r:embed="rId3"/>
          <a:stretch>
            <a:fillRect/>
          </a:stretch>
        </p:blipFill>
        <p:spPr>
          <a:xfrm>
            <a:off x="7884368" y="5767864"/>
            <a:ext cx="1054699" cy="957155"/>
          </a:xfrm>
          <a:prstGeom prst="rect">
            <a:avLst/>
          </a:prstGeom>
        </p:spPr>
      </p:pic>
    </p:spTree>
    <p:extLst>
      <p:ext uri="{BB962C8B-B14F-4D97-AF65-F5344CB8AC3E}">
        <p14:creationId xmlns:p14="http://schemas.microsoft.com/office/powerpoint/2010/main" val="1963272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F6A8FA-37DB-4018-8C6E-290CC3925354}"/>
              </a:ext>
            </a:extLst>
          </p:cNvPr>
          <p:cNvSpPr>
            <a:spLocks noGrp="1"/>
          </p:cNvSpPr>
          <p:nvPr>
            <p:ph type="title"/>
          </p:nvPr>
        </p:nvSpPr>
        <p:spPr/>
        <p:txBody>
          <a:bodyPr/>
          <a:lstStyle/>
          <a:p>
            <a:r>
              <a:rPr lang="nl-BE" dirty="0"/>
              <a:t>Contacten</a:t>
            </a:r>
          </a:p>
        </p:txBody>
      </p:sp>
      <p:sp>
        <p:nvSpPr>
          <p:cNvPr id="3" name="Tijdelijke aanduiding voor inhoud 2">
            <a:extLst>
              <a:ext uri="{FF2B5EF4-FFF2-40B4-BE49-F238E27FC236}">
                <a16:creationId xmlns:a16="http://schemas.microsoft.com/office/drawing/2014/main" id="{BF80EE0C-A968-4D8B-B692-5FEDBD379C04}"/>
              </a:ext>
            </a:extLst>
          </p:cNvPr>
          <p:cNvSpPr>
            <a:spLocks noGrp="1"/>
          </p:cNvSpPr>
          <p:nvPr>
            <p:ph idx="1"/>
          </p:nvPr>
        </p:nvSpPr>
        <p:spPr/>
        <p:txBody>
          <a:bodyPr>
            <a:normAutofit/>
          </a:bodyPr>
          <a:lstStyle/>
          <a:p>
            <a:r>
              <a:rPr lang="nl-BE" sz="2000" dirty="0"/>
              <a:t>Diensthoofd van het  eigen OCMW</a:t>
            </a:r>
          </a:p>
          <a:p>
            <a:endParaRPr lang="nl-BE" sz="2000" dirty="0"/>
          </a:p>
          <a:p>
            <a:r>
              <a:rPr lang="nl-BE" sz="2000" dirty="0"/>
              <a:t>Collectief Kempen, Werkgroep Basisrechten</a:t>
            </a:r>
          </a:p>
          <a:p>
            <a:pPr lvl="1"/>
            <a:r>
              <a:rPr lang="nl-BE" sz="2000" dirty="0"/>
              <a:t>Hanne Suykerbuyk, </a:t>
            </a:r>
            <a:r>
              <a:rPr lang="nl-BE" sz="2000" dirty="0">
                <a:hlinkClick r:id="rId3"/>
              </a:rPr>
              <a:t>hanne.suykerbuyk@terloke.be</a:t>
            </a:r>
            <a:endParaRPr lang="nl-BE" sz="2000" dirty="0"/>
          </a:p>
          <a:p>
            <a:pPr lvl="1"/>
            <a:r>
              <a:rPr lang="nl-BE" sz="2000" dirty="0"/>
              <a:t>Evelyne Schellekens, </a:t>
            </a:r>
            <a:r>
              <a:rPr lang="nl-BE" sz="2000" dirty="0">
                <a:hlinkClick r:id="rId4"/>
              </a:rPr>
              <a:t>evelyne.schellekens@terloke.be</a:t>
            </a:r>
            <a:endParaRPr lang="nl-BE" sz="2000" dirty="0"/>
          </a:p>
          <a:p>
            <a:endParaRPr lang="nl-BE" sz="2000" dirty="0"/>
          </a:p>
          <a:p>
            <a:r>
              <a:rPr lang="nl-BE" sz="2000" dirty="0"/>
              <a:t>Welzijnszorg Kempen</a:t>
            </a:r>
          </a:p>
          <a:p>
            <a:pPr lvl="1"/>
            <a:r>
              <a:rPr lang="nl-BE" sz="2000" dirty="0"/>
              <a:t>Tinne Antonise, </a:t>
            </a:r>
            <a:r>
              <a:rPr lang="nl-BE" sz="2000" dirty="0">
                <a:hlinkClick r:id="rId5"/>
              </a:rPr>
              <a:t>tinne.antonise@iok.be</a:t>
            </a:r>
            <a:endParaRPr lang="nl-BE" sz="2000" dirty="0"/>
          </a:p>
          <a:p>
            <a:pPr marL="457200" lvl="1" indent="0">
              <a:buNone/>
            </a:pPr>
            <a:endParaRPr lang="nl-BE" sz="2000" dirty="0"/>
          </a:p>
          <a:p>
            <a:pPr marL="0" indent="0">
              <a:buNone/>
            </a:pPr>
            <a:endParaRPr lang="nl-BE" sz="2000" dirty="0"/>
          </a:p>
          <a:p>
            <a:endParaRPr lang="nl-BE" dirty="0"/>
          </a:p>
        </p:txBody>
      </p:sp>
      <p:pic>
        <p:nvPicPr>
          <p:cNvPr id="4" name="Afbeelding 3">
            <a:extLst>
              <a:ext uri="{FF2B5EF4-FFF2-40B4-BE49-F238E27FC236}">
                <a16:creationId xmlns:a16="http://schemas.microsoft.com/office/drawing/2014/main" id="{BE620BDD-BB07-436F-BC3F-C3696A11318A}"/>
              </a:ext>
            </a:extLst>
          </p:cNvPr>
          <p:cNvPicPr>
            <a:picLocks noChangeAspect="1"/>
          </p:cNvPicPr>
          <p:nvPr/>
        </p:nvPicPr>
        <p:blipFill>
          <a:blip r:embed="rId6"/>
          <a:stretch>
            <a:fillRect/>
          </a:stretch>
        </p:blipFill>
        <p:spPr>
          <a:xfrm>
            <a:off x="7740352" y="5805264"/>
            <a:ext cx="1054699" cy="957155"/>
          </a:xfrm>
          <a:prstGeom prst="rect">
            <a:avLst/>
          </a:prstGeom>
        </p:spPr>
      </p:pic>
    </p:spTree>
    <p:extLst>
      <p:ext uri="{BB962C8B-B14F-4D97-AF65-F5344CB8AC3E}">
        <p14:creationId xmlns:p14="http://schemas.microsoft.com/office/powerpoint/2010/main" val="72153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p:txBody>
          <a:bodyPr/>
          <a:lstStyle/>
          <a:p>
            <a:r>
              <a:rPr lang="en-IN" sz="4400" b="1" dirty="0" err="1"/>
              <a:t>Algemene</a:t>
            </a:r>
            <a:r>
              <a:rPr lang="en-IN" sz="4400" b="1" dirty="0"/>
              <a:t> </a:t>
            </a:r>
            <a:r>
              <a:rPr lang="en-IN" sz="4400" b="1" dirty="0" err="1"/>
              <a:t>afspraken</a:t>
            </a:r>
            <a:endParaRPr lang="en-IN" sz="4400" b="1"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p:txBody>
          <a:bodyPr>
            <a:normAutofit/>
          </a:bodyPr>
          <a:lstStyle/>
          <a:p>
            <a:pPr marL="342900" indent="-342900">
              <a:buFont typeface="Arial" panose="020B0604020202020204" pitchFamily="34" charset="0"/>
              <a:buChar char="•"/>
            </a:pPr>
            <a:r>
              <a:rPr lang="en-IN" sz="2800" dirty="0"/>
              <a:t>Video en </a:t>
            </a:r>
            <a:r>
              <a:rPr lang="en-IN" sz="2800" dirty="0" err="1"/>
              <a:t>geluid</a:t>
            </a:r>
            <a:r>
              <a:rPr lang="en-IN" sz="2800" dirty="0"/>
              <a:t> van </a:t>
            </a:r>
            <a:r>
              <a:rPr lang="en-IN" sz="2800" dirty="0" err="1"/>
              <a:t>deelnemer</a:t>
            </a:r>
            <a:r>
              <a:rPr lang="en-IN" sz="2800" dirty="0"/>
              <a:t> </a:t>
            </a:r>
            <a:r>
              <a:rPr lang="en-IN" sz="2800" dirty="0" err="1"/>
              <a:t>staat</a:t>
            </a:r>
            <a:r>
              <a:rPr lang="en-IN" sz="2800" dirty="0"/>
              <a:t> </a:t>
            </a:r>
            <a:r>
              <a:rPr lang="en-IN" sz="2800" dirty="0" err="1"/>
              <a:t>uit</a:t>
            </a:r>
            <a:endParaRPr lang="en-IN" sz="2800" dirty="0"/>
          </a:p>
          <a:p>
            <a:pPr marL="342900" indent="-342900">
              <a:buFont typeface="Arial" panose="020B0604020202020204" pitchFamily="34" charset="0"/>
              <a:buChar char="•"/>
            </a:pPr>
            <a:r>
              <a:rPr lang="en-IN" sz="2800" dirty="0" err="1"/>
              <a:t>Vragen</a:t>
            </a:r>
            <a:r>
              <a:rPr lang="en-IN" sz="2800" dirty="0"/>
              <a:t>  </a:t>
            </a:r>
            <a:r>
              <a:rPr lang="en-IN" sz="2800" dirty="0" err="1"/>
              <a:t>stellen</a:t>
            </a:r>
            <a:r>
              <a:rPr lang="en-IN" sz="2800" dirty="0"/>
              <a:t> in </a:t>
            </a:r>
            <a:r>
              <a:rPr lang="en-IN" sz="2800" dirty="0" err="1"/>
              <a:t>chatfunctie</a:t>
            </a:r>
            <a:r>
              <a:rPr lang="en-IN" sz="2800" dirty="0"/>
              <a:t> – </a:t>
            </a:r>
            <a:r>
              <a:rPr lang="en-IN" sz="2800" dirty="0" err="1"/>
              <a:t>deze</a:t>
            </a:r>
            <a:r>
              <a:rPr lang="en-IN" sz="2800" dirty="0"/>
              <a:t> </a:t>
            </a:r>
            <a:r>
              <a:rPr lang="en-IN" sz="2800" dirty="0" err="1"/>
              <a:t>vragen</a:t>
            </a:r>
            <a:r>
              <a:rPr lang="en-IN" sz="2800" dirty="0"/>
              <a:t> </a:t>
            </a:r>
            <a:r>
              <a:rPr lang="en-IN" sz="2800" dirty="0" err="1"/>
              <a:t>worden</a:t>
            </a:r>
            <a:r>
              <a:rPr lang="en-IN" sz="2800" dirty="0"/>
              <a:t> op het </a:t>
            </a:r>
            <a:r>
              <a:rPr lang="en-IN" sz="2800" dirty="0" err="1"/>
              <a:t>einde</a:t>
            </a:r>
            <a:r>
              <a:rPr lang="en-IN" sz="2800" dirty="0"/>
              <a:t> </a:t>
            </a:r>
            <a:r>
              <a:rPr lang="en-IN" sz="2800" dirty="0" err="1"/>
              <a:t>beantwoord</a:t>
            </a:r>
            <a:endParaRPr lang="en-IN" sz="2800" dirty="0"/>
          </a:p>
          <a:p>
            <a:pPr marL="342900" indent="-342900">
              <a:buFont typeface="Arial" panose="020B0604020202020204" pitchFamily="34" charset="0"/>
              <a:buChar char="•"/>
            </a:pPr>
            <a:r>
              <a:rPr lang="en-IN" sz="2800" dirty="0"/>
              <a:t>De </a:t>
            </a:r>
            <a:r>
              <a:rPr lang="en-IN" sz="2800" dirty="0" err="1"/>
              <a:t>presentatie</a:t>
            </a:r>
            <a:r>
              <a:rPr lang="en-IN" sz="2800" dirty="0"/>
              <a:t> </a:t>
            </a:r>
            <a:r>
              <a:rPr lang="en-IN" sz="2800" dirty="0" err="1"/>
              <a:t>wordt</a:t>
            </a:r>
            <a:r>
              <a:rPr lang="en-IN" sz="2800" dirty="0"/>
              <a:t> </a:t>
            </a:r>
            <a:r>
              <a:rPr lang="en-IN" sz="2800" dirty="0" err="1"/>
              <a:t>opgenomen</a:t>
            </a:r>
            <a:r>
              <a:rPr lang="en-IN" sz="2800" dirty="0"/>
              <a:t> en </a:t>
            </a:r>
            <a:r>
              <a:rPr lang="en-IN" sz="2800" dirty="0" err="1"/>
              <a:t>nadien</a:t>
            </a:r>
            <a:r>
              <a:rPr lang="en-IN" sz="2800" dirty="0"/>
              <a:t> online </a:t>
            </a:r>
            <a:r>
              <a:rPr lang="en-IN" sz="2800" dirty="0" err="1"/>
              <a:t>geplaatst</a:t>
            </a:r>
            <a:r>
              <a:rPr lang="en-IN" sz="2800" dirty="0"/>
              <a:t> op website WZK</a:t>
            </a:r>
          </a:p>
          <a:p>
            <a:pPr marL="342900" indent="-342900">
              <a:buFont typeface="Arial" panose="020B0604020202020204" pitchFamily="34" charset="0"/>
              <a:buChar char="•"/>
            </a:pPr>
            <a:r>
              <a:rPr lang="en-IN" sz="2800" dirty="0" err="1"/>
              <a:t>Vragen</a:t>
            </a:r>
            <a:r>
              <a:rPr lang="en-IN" sz="2800" dirty="0"/>
              <a:t> </a:t>
            </a:r>
            <a:r>
              <a:rPr lang="en-IN" sz="2800" dirty="0" err="1"/>
              <a:t>worden</a:t>
            </a:r>
            <a:r>
              <a:rPr lang="en-IN" sz="2800" dirty="0"/>
              <a:t> </a:t>
            </a:r>
            <a:r>
              <a:rPr lang="en-IN" sz="2800" dirty="0" err="1"/>
              <a:t>gebundeld</a:t>
            </a:r>
            <a:r>
              <a:rPr lang="en-IN" sz="2800" dirty="0"/>
              <a:t> in </a:t>
            </a:r>
            <a:r>
              <a:rPr lang="en-IN" sz="2800" dirty="0" err="1"/>
              <a:t>een</a:t>
            </a:r>
            <a:r>
              <a:rPr lang="en-IN" sz="2800" dirty="0"/>
              <a:t> Q&amp;A die </a:t>
            </a:r>
            <a:r>
              <a:rPr lang="en-IN" sz="2800" dirty="0" err="1"/>
              <a:t>aan</a:t>
            </a:r>
            <a:r>
              <a:rPr lang="en-IN" sz="2800" dirty="0"/>
              <a:t> de </a:t>
            </a:r>
            <a:r>
              <a:rPr lang="en-IN" sz="2800" dirty="0" err="1"/>
              <a:t>deelnemers</a:t>
            </a:r>
            <a:r>
              <a:rPr lang="en-IN" sz="2800" dirty="0"/>
              <a:t> </a:t>
            </a:r>
            <a:r>
              <a:rPr lang="en-IN" sz="2800" dirty="0" err="1"/>
              <a:t>wordt</a:t>
            </a:r>
            <a:r>
              <a:rPr lang="en-IN" sz="2800" dirty="0"/>
              <a:t> </a:t>
            </a:r>
            <a:r>
              <a:rPr lang="en-IN" sz="2800" dirty="0" err="1"/>
              <a:t>bezorgd</a:t>
            </a:r>
            <a:endParaRPr lang="en-IN" sz="2800" dirty="0"/>
          </a:p>
          <a:p>
            <a:endParaRPr lang="nl-BE" dirty="0"/>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517232"/>
            <a:ext cx="1054699" cy="957155"/>
          </a:xfrm>
          <a:prstGeom prst="rect">
            <a:avLst/>
          </a:prstGeom>
        </p:spPr>
      </p:pic>
    </p:spTree>
    <p:extLst>
      <p:ext uri="{BB962C8B-B14F-4D97-AF65-F5344CB8AC3E}">
        <p14:creationId xmlns:p14="http://schemas.microsoft.com/office/powerpoint/2010/main" val="380922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p:txBody>
          <a:bodyPr/>
          <a:lstStyle/>
          <a:p>
            <a:r>
              <a:rPr lang="en-IN" b="1" dirty="0"/>
              <a:t>Agenda</a:t>
            </a:r>
            <a:endParaRPr lang="en-IN" sz="4400" b="1"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sz="half" idx="1"/>
          </p:nvPr>
        </p:nvSpPr>
        <p:spPr/>
        <p:txBody>
          <a:bodyPr>
            <a:normAutofit/>
          </a:bodyPr>
          <a:lstStyle/>
          <a:p>
            <a:pPr marL="0" indent="0">
              <a:buNone/>
            </a:pPr>
            <a:r>
              <a:rPr lang="nl-BE" dirty="0"/>
              <a:t>Gepland verloop</a:t>
            </a:r>
          </a:p>
          <a:p>
            <a:pPr marL="0" indent="0">
              <a:buNone/>
            </a:pPr>
            <a:endParaRPr lang="nl-BE" sz="1200" dirty="0"/>
          </a:p>
          <a:p>
            <a:pPr>
              <a:buFont typeface="Wingdings" panose="05000000000000000000" pitchFamily="2" charset="2"/>
              <a:buChar char="§"/>
            </a:pPr>
            <a:r>
              <a:rPr lang="nl-BE" sz="2400" dirty="0"/>
              <a:t>Start om 9u</a:t>
            </a:r>
          </a:p>
          <a:p>
            <a:pPr>
              <a:buFont typeface="Wingdings" panose="05000000000000000000" pitchFamily="2" charset="2"/>
              <a:buChar char="§"/>
            </a:pPr>
            <a:r>
              <a:rPr lang="nl-BE" sz="2400" dirty="0"/>
              <a:t>Einde voorzien om 10u</a:t>
            </a:r>
          </a:p>
          <a:p>
            <a:pPr>
              <a:buFont typeface="Wingdings" panose="05000000000000000000" pitchFamily="2" charset="2"/>
              <a:buChar char="§"/>
            </a:pPr>
            <a:r>
              <a:rPr lang="nl-BE" sz="2400" dirty="0"/>
              <a:t>Mogelijkheid tot stellen vragen</a:t>
            </a:r>
          </a:p>
        </p:txBody>
      </p:sp>
      <p:sp>
        <p:nvSpPr>
          <p:cNvPr id="5" name="Tijdelijke aanduiding voor inhoud 4">
            <a:extLst>
              <a:ext uri="{FF2B5EF4-FFF2-40B4-BE49-F238E27FC236}">
                <a16:creationId xmlns:a16="http://schemas.microsoft.com/office/drawing/2014/main" id="{88944142-1238-4117-BEAA-B48FCC820E73}"/>
              </a:ext>
            </a:extLst>
          </p:cNvPr>
          <p:cNvSpPr>
            <a:spLocks noGrp="1"/>
          </p:cNvSpPr>
          <p:nvPr>
            <p:ph sz="half" idx="2"/>
          </p:nvPr>
        </p:nvSpPr>
        <p:spPr>
          <a:xfrm>
            <a:off x="4644007" y="1916832"/>
            <a:ext cx="4223051" cy="4525963"/>
          </a:xfrm>
        </p:spPr>
        <p:txBody>
          <a:bodyPr>
            <a:normAutofit/>
          </a:bodyPr>
          <a:lstStyle/>
          <a:p>
            <a:pPr marL="0" indent="0">
              <a:buNone/>
            </a:pPr>
            <a:r>
              <a:rPr lang="nl-BE" dirty="0"/>
              <a:t>Agendapunten</a:t>
            </a:r>
          </a:p>
          <a:p>
            <a:pPr marL="0" indent="0">
              <a:buNone/>
            </a:pPr>
            <a:endParaRPr lang="nl-BE" sz="1200" dirty="0"/>
          </a:p>
          <a:p>
            <a:pPr>
              <a:buFont typeface="Wingdings" panose="05000000000000000000" pitchFamily="2" charset="2"/>
              <a:buChar char="§"/>
            </a:pPr>
            <a:r>
              <a:rPr lang="nl-BE" sz="2400" dirty="0"/>
              <a:t>Situering</a:t>
            </a:r>
          </a:p>
          <a:p>
            <a:pPr>
              <a:buFont typeface="Wingdings" panose="05000000000000000000" pitchFamily="2" charset="2"/>
              <a:buChar char="§"/>
            </a:pPr>
            <a:r>
              <a:rPr lang="nl-BE" sz="2400" dirty="0"/>
              <a:t>Doelstelling werkgroep</a:t>
            </a:r>
          </a:p>
          <a:p>
            <a:pPr>
              <a:buFont typeface="Wingdings" panose="05000000000000000000" pitchFamily="2" charset="2"/>
              <a:buChar char="§"/>
            </a:pPr>
            <a:r>
              <a:rPr lang="nl-BE" sz="2400" dirty="0"/>
              <a:t>FAQ 1 Co-</a:t>
            </a:r>
            <a:r>
              <a:rPr lang="nl-BE" sz="2400" dirty="0" err="1"/>
              <a:t>housing</a:t>
            </a:r>
            <a:r>
              <a:rPr lang="nl-BE" sz="2400" dirty="0"/>
              <a:t> en leefloon</a:t>
            </a:r>
          </a:p>
          <a:p>
            <a:pPr>
              <a:buFont typeface="Wingdings" panose="05000000000000000000" pitchFamily="2" charset="2"/>
              <a:buChar char="§"/>
            </a:pPr>
            <a:r>
              <a:rPr lang="nl-BE" sz="2400" dirty="0"/>
              <a:t>FAQ 2 Onderhoudsplicht </a:t>
            </a:r>
            <a:r>
              <a:rPr lang="nl-BE" sz="2400" dirty="0" err="1"/>
              <a:t>ikv</a:t>
            </a:r>
            <a:r>
              <a:rPr lang="nl-BE" sz="2400" dirty="0"/>
              <a:t> leefloon</a:t>
            </a:r>
          </a:p>
          <a:p>
            <a:pPr>
              <a:buFont typeface="Wingdings" panose="05000000000000000000" pitchFamily="2" charset="2"/>
              <a:buChar char="§"/>
            </a:pPr>
            <a:r>
              <a:rPr lang="nl-BE" sz="2400" dirty="0"/>
              <a:t>FAQ 3 Installatiepremie jongvolwassenen</a:t>
            </a:r>
          </a:p>
          <a:p>
            <a:pPr>
              <a:buFont typeface="Wingdings" panose="05000000000000000000" pitchFamily="2" charset="2"/>
              <a:buChar char="§"/>
            </a:pPr>
            <a:r>
              <a:rPr lang="nl-BE" sz="2400" dirty="0"/>
              <a:t>Vragen</a:t>
            </a:r>
          </a:p>
          <a:p>
            <a:pPr>
              <a:buFont typeface="Wingdings" panose="05000000000000000000" pitchFamily="2" charset="2"/>
              <a:buChar char="§"/>
            </a:pPr>
            <a:endParaRPr lang="nl-BE" sz="2400" dirty="0"/>
          </a:p>
          <a:p>
            <a:pPr>
              <a:buFont typeface="Wingdings" panose="05000000000000000000" pitchFamily="2" charset="2"/>
              <a:buChar char="§"/>
            </a:pPr>
            <a:endParaRPr lang="nl-BE" dirty="0"/>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517232"/>
            <a:ext cx="1054699" cy="957155"/>
          </a:xfrm>
          <a:prstGeom prst="rect">
            <a:avLst/>
          </a:prstGeom>
        </p:spPr>
      </p:pic>
    </p:spTree>
    <p:extLst>
      <p:ext uri="{BB962C8B-B14F-4D97-AF65-F5344CB8AC3E}">
        <p14:creationId xmlns:p14="http://schemas.microsoft.com/office/powerpoint/2010/main" val="1635959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p:txBody>
          <a:bodyPr/>
          <a:lstStyle/>
          <a:p>
            <a:r>
              <a:rPr lang="nl-NL" dirty="0"/>
              <a:t>Situering</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p:txBody>
          <a:bodyPr>
            <a:normAutofit fontScale="85000" lnSpcReduction="10000"/>
          </a:bodyPr>
          <a:lstStyle/>
          <a:p>
            <a:r>
              <a:rPr lang="nl-NL" dirty="0">
                <a:solidFill>
                  <a:srgbClr val="00B050"/>
                </a:solidFill>
              </a:rPr>
              <a:t>Collectief Kempen &gt; A Way home coalitie</a:t>
            </a:r>
          </a:p>
          <a:p>
            <a:pPr marL="457200" lvl="1" indent="0">
              <a:buNone/>
            </a:pPr>
            <a:r>
              <a:rPr lang="nl-NL" dirty="0"/>
              <a:t>Doelstelling: dak- en thuisloosheid voorkomen bij jongvolwassen</a:t>
            </a:r>
          </a:p>
          <a:p>
            <a:pPr marL="457200" lvl="1" indent="0">
              <a:buNone/>
            </a:pPr>
            <a:r>
              <a:rPr lang="nl-NL" dirty="0" err="1"/>
              <a:t>Dmv</a:t>
            </a:r>
            <a:r>
              <a:rPr lang="nl-NL" dirty="0"/>
              <a:t> collectieve acties vanuit een samenwerking tussen verschillende actoren (niet alleen hulpverlening)</a:t>
            </a:r>
          </a:p>
          <a:p>
            <a:pPr marL="457200" lvl="1" indent="0">
              <a:buNone/>
            </a:pPr>
            <a:endParaRPr lang="nl-NL" dirty="0"/>
          </a:p>
          <a:p>
            <a:r>
              <a:rPr lang="nl-NL" dirty="0">
                <a:solidFill>
                  <a:srgbClr val="00B050"/>
                </a:solidFill>
              </a:rPr>
              <a:t>3 Werkgroepen</a:t>
            </a:r>
          </a:p>
          <a:p>
            <a:pPr lvl="1"/>
            <a:r>
              <a:rPr lang="nl-NL" dirty="0"/>
              <a:t>Wonen</a:t>
            </a:r>
          </a:p>
          <a:p>
            <a:pPr lvl="1"/>
            <a:r>
              <a:rPr lang="nl-NL" dirty="0"/>
              <a:t>Preventie</a:t>
            </a:r>
          </a:p>
          <a:p>
            <a:pPr lvl="1"/>
            <a:r>
              <a:rPr lang="nl-NL" dirty="0"/>
              <a:t>Basisrechten</a:t>
            </a:r>
          </a:p>
          <a:p>
            <a:endParaRPr lang="nl-BE" dirty="0"/>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2"/>
          <a:stretch>
            <a:fillRect/>
          </a:stretch>
        </p:blipFill>
        <p:spPr>
          <a:xfrm>
            <a:off x="7812360" y="5517232"/>
            <a:ext cx="1054699" cy="957155"/>
          </a:xfrm>
          <a:prstGeom prst="rect">
            <a:avLst/>
          </a:prstGeom>
        </p:spPr>
      </p:pic>
    </p:spTree>
    <p:extLst>
      <p:ext uri="{BB962C8B-B14F-4D97-AF65-F5344CB8AC3E}">
        <p14:creationId xmlns:p14="http://schemas.microsoft.com/office/powerpoint/2010/main" val="982849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p:txBody>
          <a:bodyPr/>
          <a:lstStyle/>
          <a:p>
            <a:r>
              <a:rPr lang="nl-BE" dirty="0"/>
              <a:t>WG Basisrechten</a:t>
            </a:r>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55000" lnSpcReduction="20000"/>
          </a:bodyPr>
          <a:lstStyle/>
          <a:p>
            <a:r>
              <a:rPr lang="nl-BE" sz="3300" dirty="0"/>
              <a:t>Doelstelling:</a:t>
            </a:r>
          </a:p>
          <a:p>
            <a:pPr marL="342000" indent="0">
              <a:buNone/>
            </a:pPr>
            <a:r>
              <a:rPr lang="nl-BE" sz="3300" dirty="0"/>
              <a:t>toegankelijkheid naar rechten verhogen en drempels wegwerken voor jongvolwassenen.</a:t>
            </a:r>
          </a:p>
          <a:p>
            <a:pPr marL="0" indent="0">
              <a:buNone/>
            </a:pPr>
            <a:endParaRPr lang="nl-BE" sz="3300" dirty="0"/>
          </a:p>
          <a:p>
            <a:r>
              <a:rPr lang="nl-NL" sz="3300" dirty="0"/>
              <a:t>3 FAQ’s POD-MI ontwikkeld </a:t>
            </a:r>
            <a:r>
              <a:rPr lang="nl-NL" sz="3300" dirty="0" err="1"/>
              <a:t>ism</a:t>
            </a:r>
            <a:r>
              <a:rPr lang="nl-NL" sz="3300" dirty="0"/>
              <a:t> OCMW Mechelen uitrollen in de Kempen:</a:t>
            </a:r>
          </a:p>
          <a:p>
            <a:pPr lvl="1">
              <a:buFont typeface="Wingdings" panose="05000000000000000000" pitchFamily="2" charset="2"/>
              <a:buChar char="§"/>
            </a:pPr>
            <a:r>
              <a:rPr lang="nl-NL" sz="3300" dirty="0"/>
              <a:t>Co-</a:t>
            </a:r>
            <a:r>
              <a:rPr lang="nl-NL" sz="3300" dirty="0" err="1"/>
              <a:t>housing</a:t>
            </a:r>
            <a:r>
              <a:rPr lang="nl-NL" sz="3300" dirty="0"/>
              <a:t> en categorie leefloon</a:t>
            </a:r>
          </a:p>
          <a:p>
            <a:pPr lvl="1">
              <a:buFont typeface="Wingdings" panose="05000000000000000000" pitchFamily="2" charset="2"/>
              <a:buChar char="§"/>
            </a:pPr>
            <a:r>
              <a:rPr lang="nl-NL" sz="3300" dirty="0"/>
              <a:t>Onderhoudsplicht</a:t>
            </a:r>
          </a:p>
          <a:p>
            <a:pPr lvl="1">
              <a:buFont typeface="Wingdings" panose="05000000000000000000" pitchFamily="2" charset="2"/>
              <a:buChar char="§"/>
            </a:pPr>
            <a:r>
              <a:rPr lang="nl-NL" sz="3300" dirty="0"/>
              <a:t>Installatiepremie</a:t>
            </a:r>
          </a:p>
          <a:p>
            <a:endParaRPr lang="nl-NL" sz="3300" dirty="0"/>
          </a:p>
          <a:p>
            <a:r>
              <a:rPr lang="nl-NL" sz="3300" dirty="0"/>
              <a:t>Stappen:</a:t>
            </a:r>
          </a:p>
          <a:p>
            <a:pPr lvl="1"/>
            <a:r>
              <a:rPr lang="nl-NL" sz="3300" dirty="0"/>
              <a:t>Afgetoetst in een </a:t>
            </a:r>
            <a:r>
              <a:rPr lang="nl-NL" sz="3300" dirty="0" err="1"/>
              <a:t>subwerkgroep</a:t>
            </a:r>
            <a:r>
              <a:rPr lang="nl-NL" sz="3300" dirty="0"/>
              <a:t> van </a:t>
            </a:r>
            <a:r>
              <a:rPr lang="nl-NL" sz="3300" dirty="0" err="1"/>
              <a:t>OCMW’s</a:t>
            </a:r>
            <a:endParaRPr lang="nl-NL" sz="3300" dirty="0"/>
          </a:p>
          <a:p>
            <a:pPr lvl="1"/>
            <a:r>
              <a:rPr lang="nl-NL" sz="3300" dirty="0"/>
              <a:t>Bekrachtigd door het diensthoofdenoverleg </a:t>
            </a:r>
            <a:endParaRPr lang="nl-NL" sz="3300" dirty="0">
              <a:highlight>
                <a:srgbClr val="FFFF00"/>
              </a:highlight>
            </a:endParaRPr>
          </a:p>
          <a:p>
            <a:pPr lvl="1"/>
            <a:r>
              <a:rPr lang="nl-NL" sz="3300" dirty="0"/>
              <a:t>Breed kenbaar maken en integreren in de werkingen van de </a:t>
            </a:r>
            <a:r>
              <a:rPr lang="nl-NL" sz="3300" dirty="0" err="1"/>
              <a:t>OCMW’s</a:t>
            </a:r>
            <a:r>
              <a:rPr lang="nl-NL" sz="3300" dirty="0"/>
              <a:t> in de Kempen</a:t>
            </a:r>
          </a:p>
          <a:p>
            <a:endParaRPr lang="nl-BE" dirty="0"/>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389845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143000"/>
          </a:xfrm>
        </p:spPr>
        <p:txBody>
          <a:bodyPr>
            <a:normAutofit fontScale="90000"/>
          </a:bodyPr>
          <a:lstStyle/>
          <a:p>
            <a:r>
              <a:rPr lang="nl-BE" dirty="0"/>
              <a:t>FAQ 1 </a:t>
            </a:r>
            <a:br>
              <a:rPr lang="nl-BE" dirty="0"/>
            </a:br>
            <a:r>
              <a:rPr lang="nl-BE" dirty="0"/>
              <a:t>Co-</a:t>
            </a:r>
            <a:r>
              <a:rPr lang="nl-BE" dirty="0" err="1"/>
              <a:t>housing</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70000" lnSpcReduction="20000"/>
          </a:bodyPr>
          <a:lstStyle/>
          <a:p>
            <a:r>
              <a:rPr lang="nl-BE" sz="3200" u="sng" dirty="0"/>
              <a:t>Probleemstelling:</a:t>
            </a:r>
          </a:p>
          <a:p>
            <a:pPr marL="342000" indent="0">
              <a:buNone/>
            </a:pPr>
            <a:r>
              <a:rPr lang="nl-BE" dirty="0"/>
              <a:t>Voor </a:t>
            </a:r>
            <a:r>
              <a:rPr lang="nl-BE" sz="3200" dirty="0"/>
              <a:t>jongeren (</a:t>
            </a:r>
            <a:r>
              <a:rPr lang="nl-BE" dirty="0"/>
              <a:t>o.a. </a:t>
            </a:r>
            <a:r>
              <a:rPr lang="nl-BE" sz="3200" dirty="0"/>
              <a:t>komende uit een voorziening van Bijzondere Jeugdbijstand) is </a:t>
            </a:r>
            <a:r>
              <a:rPr lang="nl-BE" sz="3200" b="1" dirty="0"/>
              <a:t>samenhuizen</a:t>
            </a:r>
            <a:r>
              <a:rPr lang="nl-BE" sz="3200" dirty="0"/>
              <a:t> vaak een passende oplossing als </a:t>
            </a:r>
            <a:r>
              <a:rPr lang="nl-BE" sz="3200" b="1" dirty="0"/>
              <a:t>transitfase</a:t>
            </a:r>
            <a:r>
              <a:rPr lang="nl-BE" sz="3200" dirty="0"/>
              <a:t> tussen de instelling waar ze verbleven en volledig apart leven. </a:t>
            </a:r>
            <a:endParaRPr lang="nl-BE" sz="3200" dirty="0">
              <a:solidFill>
                <a:srgbClr val="FF0000"/>
              </a:solidFill>
            </a:endParaRPr>
          </a:p>
          <a:p>
            <a:pPr marL="342000" indent="0">
              <a:buNone/>
            </a:pPr>
            <a:endParaRPr lang="nl-BE" sz="3200" dirty="0">
              <a:solidFill>
                <a:srgbClr val="FF0000"/>
              </a:solidFill>
            </a:endParaRPr>
          </a:p>
          <a:p>
            <a:pPr marL="342000" indent="-342000"/>
            <a:r>
              <a:rPr lang="nl-BE" sz="3200" u="sng" dirty="0">
                <a:solidFill>
                  <a:srgbClr val="FF0000"/>
                </a:solidFill>
              </a:rPr>
              <a:t>Vraag?</a:t>
            </a:r>
          </a:p>
          <a:p>
            <a:pPr marL="342000" indent="0">
              <a:buNone/>
            </a:pPr>
            <a:r>
              <a:rPr lang="nl-BE" sz="3200" dirty="0">
                <a:solidFill>
                  <a:srgbClr val="FF0000"/>
                </a:solidFill>
              </a:rPr>
              <a:t>Kunnen jongeren (o.a. ook komende uit een voorziening van Bijzondere Jeugdbijstand), die besluiten samen te wonen in een vorm van co-</a:t>
            </a:r>
            <a:r>
              <a:rPr lang="nl-BE" sz="3200" dirty="0" err="1">
                <a:solidFill>
                  <a:srgbClr val="FF0000"/>
                </a:solidFill>
              </a:rPr>
              <a:t>housing</a:t>
            </a:r>
            <a:r>
              <a:rPr lang="nl-BE" sz="3200" dirty="0">
                <a:solidFill>
                  <a:srgbClr val="FF0000"/>
                </a:solidFill>
              </a:rPr>
              <a:t>, beschouwd worden als alleenstaande voor de toekenning van het recht op maatschappelijke integratie? </a:t>
            </a: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394740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143000"/>
          </a:xfrm>
        </p:spPr>
        <p:txBody>
          <a:bodyPr>
            <a:normAutofit fontScale="90000"/>
          </a:bodyPr>
          <a:lstStyle/>
          <a:p>
            <a:r>
              <a:rPr lang="nl-BE" dirty="0"/>
              <a:t>FAQ 1 </a:t>
            </a:r>
            <a:br>
              <a:rPr lang="nl-BE" dirty="0"/>
            </a:br>
            <a:r>
              <a:rPr lang="nl-BE" dirty="0"/>
              <a:t>Co-</a:t>
            </a:r>
            <a:r>
              <a:rPr lang="nl-BE" dirty="0" err="1"/>
              <a:t>housing</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55000" lnSpcReduction="20000"/>
          </a:bodyPr>
          <a:lstStyle/>
          <a:p>
            <a:r>
              <a:rPr lang="nl-BE" sz="3200" dirty="0"/>
              <a:t>Na te gaan: Wat wordt verstaan onder samenwonen?</a:t>
            </a:r>
          </a:p>
          <a:p>
            <a:pPr marL="0" indent="0">
              <a:buNone/>
            </a:pPr>
            <a:endParaRPr lang="nl-BE" sz="3200" dirty="0"/>
          </a:p>
          <a:p>
            <a:pPr lvl="1">
              <a:buFont typeface="Wingdings" panose="05000000000000000000" pitchFamily="2" charset="2"/>
              <a:buChar char="§"/>
            </a:pPr>
            <a:r>
              <a:rPr lang="nl-BE" dirty="0"/>
              <a:t>personen die onder hetzelfde dak wonen</a:t>
            </a:r>
          </a:p>
          <a:p>
            <a:pPr lvl="1">
              <a:buFont typeface="Wingdings" panose="05000000000000000000" pitchFamily="2" charset="2"/>
              <a:buChar char="§"/>
            </a:pPr>
            <a:r>
              <a:rPr lang="nl-BE" dirty="0"/>
              <a:t>EN hun huishoudelijke aangelegenheden hoofdzakelijk gemeenschappelijk regelen. </a:t>
            </a:r>
          </a:p>
          <a:p>
            <a:pPr lvl="1">
              <a:buFont typeface="Wingdings" panose="05000000000000000000" pitchFamily="2" charset="2"/>
              <a:buChar char="§"/>
            </a:pPr>
            <a:endParaRPr lang="nl-BE" dirty="0"/>
          </a:p>
          <a:p>
            <a:pPr lvl="1">
              <a:buFont typeface="Wingdings" panose="05000000000000000000" pitchFamily="2" charset="2"/>
              <a:buChar char="§"/>
            </a:pPr>
            <a:r>
              <a:rPr lang="nl-BE" dirty="0"/>
              <a:t>POD MI stelt dat het sociaal onderzoek die de </a:t>
            </a:r>
            <a:r>
              <a:rPr lang="nl-BE" u="sng" dirty="0"/>
              <a:t>feitelijke situatie</a:t>
            </a:r>
            <a:r>
              <a:rPr lang="nl-BE" dirty="0"/>
              <a:t> beoordeelt, bepaalt welke categorie wordt toegekend en niet alle samenlevingsvormen (co-</a:t>
            </a:r>
            <a:r>
              <a:rPr lang="nl-BE" dirty="0" err="1"/>
              <a:t>housing</a:t>
            </a:r>
            <a:r>
              <a:rPr lang="nl-BE" dirty="0"/>
              <a:t>, mantelzorg, ed..) a priori te bepalen tot welke categorie deze samenlevingsvorm behoort. </a:t>
            </a:r>
          </a:p>
          <a:p>
            <a:pPr lvl="1">
              <a:buFont typeface="Wingdings" panose="05000000000000000000" pitchFamily="2" charset="2"/>
              <a:buChar char="à"/>
            </a:pPr>
            <a:r>
              <a:rPr lang="nl-BE" dirty="0">
                <a:sym typeface="Wingdings" panose="05000000000000000000" pitchFamily="2" charset="2"/>
              </a:rPr>
              <a:t>s</a:t>
            </a:r>
            <a:r>
              <a:rPr lang="nl-BE" dirty="0"/>
              <a:t>ociaal onderzoek maakt uit welke categorie de feitelijke situatie het meest benadert.</a:t>
            </a:r>
          </a:p>
          <a:p>
            <a:pPr marL="457200" lvl="1" indent="0">
              <a:buNone/>
            </a:pPr>
            <a:endParaRPr lang="nl-BE" dirty="0"/>
          </a:p>
          <a:p>
            <a:r>
              <a:rPr lang="nl-BE" sz="3200" dirty="0">
                <a:solidFill>
                  <a:srgbClr val="FF0000"/>
                </a:solidFill>
              </a:rPr>
              <a:t>Conclusie?</a:t>
            </a:r>
          </a:p>
          <a:p>
            <a:pPr marL="342000" indent="0">
              <a:buNone/>
            </a:pPr>
            <a:r>
              <a:rPr lang="nl-BE" sz="3200" dirty="0">
                <a:solidFill>
                  <a:srgbClr val="FF0000"/>
                </a:solidFill>
              </a:rPr>
              <a:t>Een aanvrager van het leefloon kan co-housen en na sociaal onderzoek kan het OCMW toch beslissen dat </a:t>
            </a:r>
          </a:p>
          <a:p>
            <a:pPr marL="799200" indent="-457200">
              <a:buFont typeface="Wingdings" panose="05000000000000000000" pitchFamily="2" charset="2"/>
              <a:buChar char="§"/>
            </a:pPr>
            <a:r>
              <a:rPr lang="nl-BE" sz="2700" dirty="0">
                <a:solidFill>
                  <a:srgbClr val="FF0000"/>
                </a:solidFill>
              </a:rPr>
              <a:t>de samenwoning geen economisch-financieel voordeel geeft</a:t>
            </a:r>
          </a:p>
          <a:p>
            <a:pPr marL="342000" indent="0">
              <a:buNone/>
            </a:pPr>
            <a:r>
              <a:rPr lang="nl-BE" sz="2700" dirty="0">
                <a:solidFill>
                  <a:srgbClr val="FF0000"/>
                </a:solidFill>
              </a:rPr>
              <a:t>	</a:t>
            </a:r>
            <a:r>
              <a:rPr lang="nl-BE" sz="2700" dirty="0">
                <a:solidFill>
                  <a:srgbClr val="FF0000"/>
                </a:solidFill>
                <a:sym typeface="Wingdings" panose="05000000000000000000" pitchFamily="2" charset="2"/>
              </a:rPr>
              <a:t> </a:t>
            </a:r>
            <a:r>
              <a:rPr lang="nl-BE" sz="2700" u="sng" dirty="0">
                <a:solidFill>
                  <a:srgbClr val="FF0000"/>
                </a:solidFill>
              </a:rPr>
              <a:t>en categorie ‘alleenstaande’ toekennen</a:t>
            </a:r>
            <a:endParaRPr lang="nl-BE" sz="2700" dirty="0">
              <a:solidFill>
                <a:srgbClr val="FF0000"/>
              </a:solidFill>
            </a:endParaRP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683112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143000"/>
          </a:xfrm>
        </p:spPr>
        <p:txBody>
          <a:bodyPr>
            <a:normAutofit fontScale="90000"/>
          </a:bodyPr>
          <a:lstStyle/>
          <a:p>
            <a:r>
              <a:rPr lang="nl-BE" dirty="0"/>
              <a:t>FAQ 1 </a:t>
            </a:r>
            <a:br>
              <a:rPr lang="nl-BE" dirty="0"/>
            </a:br>
            <a:r>
              <a:rPr lang="nl-BE" dirty="0"/>
              <a:t>Co-</a:t>
            </a:r>
            <a:r>
              <a:rPr lang="nl-BE" dirty="0" err="1"/>
              <a:t>housing</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62500" lnSpcReduction="20000"/>
          </a:bodyPr>
          <a:lstStyle/>
          <a:p>
            <a:r>
              <a:rPr lang="nl-BE" dirty="0"/>
              <a:t>Wat is belangrijk?</a:t>
            </a:r>
          </a:p>
          <a:p>
            <a:pPr marL="342000" indent="0">
              <a:buNone/>
            </a:pPr>
            <a:r>
              <a:rPr lang="nl-BE" dirty="0"/>
              <a:t>Niet te trachten het financieel voordeel te weerleggen, maar te motiveren waarom een leefloon als alleenstaande te verantwoorden is.</a:t>
            </a:r>
          </a:p>
          <a:p>
            <a:endParaRPr lang="nl-BE" dirty="0"/>
          </a:p>
          <a:p>
            <a:r>
              <a:rPr lang="nl-BE" dirty="0"/>
              <a:t>Welke elementen kunnen meegenomen worden in de motivatie in het sociaal verslag:</a:t>
            </a:r>
          </a:p>
          <a:p>
            <a:pPr lvl="1">
              <a:buFont typeface="Wingdings" panose="05000000000000000000" pitchFamily="2" charset="2"/>
              <a:buChar char="§"/>
            </a:pPr>
            <a:r>
              <a:rPr lang="nl-BE" dirty="0"/>
              <a:t>Ieder staat in voor een deel van de huur en de nutsvoorzieningen.  Er worden apart boodschappen gedaan en een huishouden gerund.</a:t>
            </a:r>
          </a:p>
          <a:p>
            <a:pPr lvl="1">
              <a:buFont typeface="Wingdings" panose="05000000000000000000" pitchFamily="2" charset="2"/>
              <a:buChar char="§"/>
            </a:pPr>
            <a:r>
              <a:rPr lang="nl-BE" dirty="0"/>
              <a:t>Beide personen beschikken over een eigen slaapkamer. </a:t>
            </a:r>
          </a:p>
          <a:p>
            <a:pPr lvl="1">
              <a:buFont typeface="Wingdings" panose="05000000000000000000" pitchFamily="2" charset="2"/>
              <a:buChar char="§"/>
            </a:pPr>
            <a:r>
              <a:rPr lang="nl-BE" dirty="0"/>
              <a:t>Samen wonen met een andere persoon beperkt de eenzaamheid en maakt de stap naar alleen wonen minder groot. </a:t>
            </a:r>
          </a:p>
          <a:p>
            <a:pPr lvl="1">
              <a:buFont typeface="Wingdings" panose="05000000000000000000" pitchFamily="2" charset="2"/>
              <a:buChar char="§"/>
            </a:pPr>
            <a:r>
              <a:rPr lang="nl-BE" dirty="0"/>
              <a:t>Er wordt een traject gelopen naar zelfstandigheid, waarbij beide personen niet afhankelijk worden van elkaar.</a:t>
            </a: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9462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EB90ED-CF60-4069-AE02-3627DC043680}"/>
              </a:ext>
            </a:extLst>
          </p:cNvPr>
          <p:cNvSpPr>
            <a:spLocks noGrp="1"/>
          </p:cNvSpPr>
          <p:nvPr>
            <p:ph type="title"/>
          </p:nvPr>
        </p:nvSpPr>
        <p:spPr>
          <a:xfrm>
            <a:off x="395536" y="1988840"/>
            <a:ext cx="8229600" cy="1143000"/>
          </a:xfrm>
        </p:spPr>
        <p:txBody>
          <a:bodyPr/>
          <a:lstStyle/>
          <a:p>
            <a:r>
              <a:rPr lang="nl-BE" dirty="0"/>
              <a:t>Vragen?</a:t>
            </a:r>
          </a:p>
        </p:txBody>
      </p:sp>
      <p:pic>
        <p:nvPicPr>
          <p:cNvPr id="3" name="Afbeelding 2">
            <a:extLst>
              <a:ext uri="{FF2B5EF4-FFF2-40B4-BE49-F238E27FC236}">
                <a16:creationId xmlns:a16="http://schemas.microsoft.com/office/drawing/2014/main" id="{55802ECE-CF5C-4DB0-8D78-7FFE6DFFB7DE}"/>
              </a:ext>
            </a:extLst>
          </p:cNvPr>
          <p:cNvPicPr>
            <a:picLocks noChangeAspect="1"/>
          </p:cNvPicPr>
          <p:nvPr/>
        </p:nvPicPr>
        <p:blipFill>
          <a:blip r:embed="rId3"/>
          <a:stretch>
            <a:fillRect/>
          </a:stretch>
        </p:blipFill>
        <p:spPr>
          <a:xfrm>
            <a:off x="7812360" y="5517232"/>
            <a:ext cx="1054699" cy="957155"/>
          </a:xfrm>
          <a:prstGeom prst="rect">
            <a:avLst/>
          </a:prstGeom>
        </p:spPr>
      </p:pic>
      <p:pic>
        <p:nvPicPr>
          <p:cNvPr id="1026" name="Afbeelding 2" descr="De kunst van het vragen stellen – De kracht van mens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072"/>
            <a:ext cx="9118550" cy="679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353502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E8FE82A72CD9B4999C658F9C6B4A1FF" ma:contentTypeVersion="7" ma:contentTypeDescription="Een nieuw document maken." ma:contentTypeScope="" ma:versionID="8877609b24cbed105f2bff6bc3b1b382">
  <xsd:schema xmlns:xsd="http://www.w3.org/2001/XMLSchema" xmlns:xs="http://www.w3.org/2001/XMLSchema" xmlns:p="http://schemas.microsoft.com/office/2006/metadata/properties" xmlns:ns3="ff077a27-94db-4a55-865d-8b7220b59f39" xmlns:ns4="867e80d2-fe93-489b-bec7-fba3c6ea5777" targetNamespace="http://schemas.microsoft.com/office/2006/metadata/properties" ma:root="true" ma:fieldsID="82d02aacd7937b0cb9a319363ebf1d6b" ns3:_="" ns4:_="">
    <xsd:import namespace="ff077a27-94db-4a55-865d-8b7220b59f39"/>
    <xsd:import namespace="867e80d2-fe93-489b-bec7-fba3c6ea577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077a27-94db-4a55-865d-8b7220b59f39"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SharingHintHash" ma:index="10" nillable="true" ma:displayName="Hint-hash dele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7e80d2-fe93-489b-bec7-fba3c6ea577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A10500-F67A-46C5-80AA-DDBB7D173BBD}">
  <ds:schemaRefs>
    <ds:schemaRef ds:uri="http://schemas.microsoft.com/sharepoint/v3/contenttype/forms"/>
  </ds:schemaRefs>
</ds:datastoreItem>
</file>

<file path=customXml/itemProps2.xml><?xml version="1.0" encoding="utf-8"?>
<ds:datastoreItem xmlns:ds="http://schemas.openxmlformats.org/officeDocument/2006/customXml" ds:itemID="{B0CD0EB7-9E10-4C1A-BC8E-F98E672866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077a27-94db-4a55-865d-8b7220b59f39"/>
    <ds:schemaRef ds:uri="867e80d2-fe93-489b-bec7-fba3c6ea57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02141D-7D32-4A74-ACAE-6AA7828576FB}">
  <ds:schemaRefs>
    <ds:schemaRef ds:uri="http://purl.org/dc/terms/"/>
    <ds:schemaRef ds:uri="http://schemas.openxmlformats.org/package/2006/metadata/core-properties"/>
    <ds:schemaRef ds:uri="http://purl.org/dc/dcmitype/"/>
    <ds:schemaRef ds:uri="http://schemas.microsoft.com/office/infopath/2007/PartnerControls"/>
    <ds:schemaRef ds:uri="867e80d2-fe93-489b-bec7-fba3c6ea5777"/>
    <ds:schemaRef ds:uri="http://schemas.microsoft.com/office/2006/documentManagement/types"/>
    <ds:schemaRef ds:uri="http://schemas.microsoft.com/office/2006/metadata/properties"/>
    <ds:schemaRef ds:uri="ff077a27-94db-4a55-865d-8b7220b59f39"/>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Sjabloon PPT WZK</Template>
  <TotalTime>211</TotalTime>
  <Words>1575</Words>
  <Application>Microsoft Office PowerPoint</Application>
  <PresentationFormat>Diavoorstelling (4:3)</PresentationFormat>
  <Paragraphs>181</Paragraphs>
  <Slides>19</Slides>
  <Notes>17</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Arial</vt:lpstr>
      <vt:lpstr>Calibri</vt:lpstr>
      <vt:lpstr>Wingdings</vt:lpstr>
      <vt:lpstr>Kantoorthema</vt:lpstr>
      <vt:lpstr>    Webinar  GIVE A START van moeilijke FAQ naar gedragen aanpak  </vt:lpstr>
      <vt:lpstr>Algemene afspraken</vt:lpstr>
      <vt:lpstr>Agenda</vt:lpstr>
      <vt:lpstr>Situering</vt:lpstr>
      <vt:lpstr>WG Basisrechten</vt:lpstr>
      <vt:lpstr>FAQ 1  Co-housing</vt:lpstr>
      <vt:lpstr>FAQ 1  Co-housing</vt:lpstr>
      <vt:lpstr>FAQ 1  Co-housing</vt:lpstr>
      <vt:lpstr>Vragen?</vt:lpstr>
      <vt:lpstr>FAQ 2  Billijkheid bij onderhoudsplicht</vt:lpstr>
      <vt:lpstr>FAQ 2 Billijkheid bij onderhoudsplicht</vt:lpstr>
      <vt:lpstr>FAQ 2 Billijkheid bij onderhoudsplicht</vt:lpstr>
      <vt:lpstr>Vragen?</vt:lpstr>
      <vt:lpstr>FAQ 3 Installatiepremie</vt:lpstr>
      <vt:lpstr>FAQ 3 Installatiepremie</vt:lpstr>
      <vt:lpstr>FAQ 3 Installatiepremie</vt:lpstr>
      <vt:lpstr>Vragen?</vt:lpstr>
      <vt:lpstr>Linken</vt:lpstr>
      <vt:lpstr>Contacten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3 FAQ’s voor jongvolwassenen</dc:title>
  <dc:creator>Liesbet Vanhevel</dc:creator>
  <cp:lastModifiedBy>Tine Vansteenkiste</cp:lastModifiedBy>
  <cp:revision>18</cp:revision>
  <dcterms:created xsi:type="dcterms:W3CDTF">2022-04-18T12:09:29Z</dcterms:created>
  <dcterms:modified xsi:type="dcterms:W3CDTF">2022-12-05T08:56:32Z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0x010100EE8FE82A72CD9B4999C658F9C6B4A1FF</vt:lpwstr>
  </property>
</Properties>
</file>