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42"/>
  </p:notesMasterIdLst>
  <p:sldIdLst>
    <p:sldId id="256" r:id="rId3"/>
    <p:sldId id="257" r:id="rId4"/>
    <p:sldId id="28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5" r:id="rId24"/>
    <p:sldId id="286" r:id="rId25"/>
    <p:sldId id="287" r:id="rId26"/>
    <p:sldId id="277" r:id="rId27"/>
    <p:sldId id="280" r:id="rId28"/>
    <p:sldId id="278" r:id="rId29"/>
    <p:sldId id="279" r:id="rId30"/>
    <p:sldId id="281" r:id="rId31"/>
    <p:sldId id="282" r:id="rId32"/>
    <p:sldId id="283" r:id="rId33"/>
    <p:sldId id="284" r:id="rId34"/>
    <p:sldId id="289" r:id="rId35"/>
    <p:sldId id="294" r:id="rId36"/>
    <p:sldId id="296" r:id="rId37"/>
    <p:sldId id="291" r:id="rId38"/>
    <p:sldId id="292" r:id="rId39"/>
    <p:sldId id="293" r:id="rId40"/>
    <p:sldId id="298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DGbdDs94wLgbIRhP/nNHmwELW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3/03/2021</a:t>
            </a: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8c96cdf133_0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Vince</a:t>
            </a:r>
            <a:endParaRPr/>
          </a:p>
        </p:txBody>
      </p:sp>
      <p:sp>
        <p:nvSpPr>
          <p:cNvPr id="146" name="Google Shape;146;g18c96cdf13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8f2b87b8f5_0_7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Vince</a:t>
            </a:r>
            <a:endParaRPr/>
          </a:p>
        </p:txBody>
      </p:sp>
      <p:sp>
        <p:nvSpPr>
          <p:cNvPr id="153" name="Google Shape;153;g18f2b87b8f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8c96cdf133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Vince</a:t>
            </a:r>
            <a:endParaRPr/>
          </a:p>
        </p:txBody>
      </p:sp>
      <p:sp>
        <p:nvSpPr>
          <p:cNvPr id="160" name="Google Shape;160;g18c96cdf13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8f2b87b8f5_0_3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Vince</a:t>
            </a:r>
            <a:endParaRPr/>
          </a:p>
        </p:txBody>
      </p:sp>
      <p:sp>
        <p:nvSpPr>
          <p:cNvPr id="201" name="Google Shape;201;g18f2b87b8f5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8f2b87b8f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18f2b87b8f5_0_3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Jorn</a:t>
            </a:r>
            <a:endParaRPr/>
          </a:p>
        </p:txBody>
      </p:sp>
      <p:sp>
        <p:nvSpPr>
          <p:cNvPr id="209" name="Google Shape;209;g18f2b87b8f5_0_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8f2b87b8f5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18f2b87b8f5_0_4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Jorn</a:t>
            </a:r>
            <a:endParaRPr/>
          </a:p>
        </p:txBody>
      </p:sp>
      <p:sp>
        <p:nvSpPr>
          <p:cNvPr id="217" name="Google Shape;217;g18f2b87b8f5_0_4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8f2b87b8f5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18f2b87b8f5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Vince</a:t>
            </a:r>
            <a:endParaRPr/>
          </a:p>
        </p:txBody>
      </p:sp>
      <p:sp>
        <p:nvSpPr>
          <p:cNvPr id="224" name="Google Shape;224;g18f2b87b8f5_0_5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8f2b87b8f5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18f2b87b8f5_0_6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Vince</a:t>
            </a:r>
            <a:endParaRPr/>
          </a:p>
        </p:txBody>
      </p:sp>
      <p:sp>
        <p:nvSpPr>
          <p:cNvPr id="233" name="Google Shape;233;g18f2b87b8f5_0_6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b6b04fd6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b6b04fd67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2b6b04fd67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72bf3869e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72bf3869ed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72bf3869ed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72bf3869e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72bf3869ed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172bf3869ed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72bf3869e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72bf3869ed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72bf3869ed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7c6add3c6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7c6add3c60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17c6add3c60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26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72bf3869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72bf3869ed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72bf3869ed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c6add3c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7c6add3c6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7c6add3c6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28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8f2b87b8f5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8f2b87b8f5_0_8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18f2b87b8f5_0_8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8f2b87b8f5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8f2b87b8f5_0_8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18f2b87b8f5_0_8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30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8f2b87b8f5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18f2b87b8f5_0_7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Jorn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g18f2b87b8f5_0_7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31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32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b6b04fd6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b6b04fd6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2b6b04fd67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03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b6b04fd6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b6b04fd6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2b6b04fd67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4c61b2d1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4c61b2d10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4c61b2d10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72bf3869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72bf3869e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172bf3869e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8f2b87b8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18f2b87b8f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vernoemen van samenwerkingen SVK geprobeerd - 9 prior in Gent - partners vinden moeilijk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Jorn</a:t>
            </a:r>
            <a:endParaRPr/>
          </a:p>
        </p:txBody>
      </p:sp>
      <p:sp>
        <p:nvSpPr>
          <p:cNvPr id="124" name="Google Shape;124;g18f2b87b8f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8f2b87b8f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8f2b87b8f5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Jorn</a:t>
            </a:r>
            <a:endParaRPr/>
          </a:p>
        </p:txBody>
      </p:sp>
      <p:sp>
        <p:nvSpPr>
          <p:cNvPr id="132" name="Google Shape;132;g18f2b87b8f5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8f2b87b8f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18f2b87b8f5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Vince</a:t>
            </a:r>
            <a:endParaRPr/>
          </a:p>
        </p:txBody>
      </p:sp>
      <p:sp>
        <p:nvSpPr>
          <p:cNvPr id="140" name="Google Shape;140;g18f2b87b8f5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angepaste indeling">
  <p:cSld name="Aangepaste indeling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0628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9062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3921919" y="-1254919"/>
            <a:ext cx="434816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9325" y="0"/>
            <a:ext cx="7517341" cy="69888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" name="Google Shape;16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27798" y="0"/>
            <a:ext cx="2264202" cy="21050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ijd.be/netto/vastgoed/huurprijzen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8c96cdf133_0_271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Tweedelige Juridische Structuur</a:t>
            </a:r>
            <a:endParaRPr/>
          </a:p>
        </p:txBody>
      </p:sp>
      <p:sp>
        <p:nvSpPr>
          <p:cNvPr id="149" name="Google Shape;149;g18c96cdf133_0_271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 b="1" dirty="0"/>
              <a:t>Besloten Vennootschap</a:t>
            </a:r>
            <a:endParaRPr dirty="0"/>
          </a:p>
          <a:p>
            <a:pPr marL="685800" lvl="1" indent="-241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nl-NL" sz="2000" dirty="0"/>
              <a:t>Investeert in vastgoed en behee</a:t>
            </a:r>
            <a:r>
              <a:rPr lang="nl-NL" sz="2000" dirty="0">
                <a:highlight>
                  <a:schemeClr val="lt1"/>
                </a:highlight>
              </a:rPr>
              <a:t>rt</a:t>
            </a:r>
            <a:endParaRPr sz="2000" dirty="0">
              <a:highlight>
                <a:schemeClr val="lt1"/>
              </a:highlight>
            </a:endParaRPr>
          </a:p>
          <a:p>
            <a:pPr marL="685800" lvl="1" indent="-247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nl-NL" sz="2000" dirty="0"/>
              <a:t>Biedt aandeelhouders </a:t>
            </a:r>
            <a:r>
              <a:rPr lang="nl-NL" sz="2000" dirty="0" err="1"/>
              <a:t>waardebehoud</a:t>
            </a:r>
            <a:r>
              <a:rPr lang="nl-NL" sz="2000" dirty="0"/>
              <a:t>, sociaal rendement en potentieel rendement</a:t>
            </a:r>
            <a:endParaRPr dirty="0"/>
          </a:p>
          <a:p>
            <a:pPr marL="685800" lvl="1" indent="-247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nl-NL" sz="2000" dirty="0"/>
              <a:t>Verhuurt aan de VZW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 b="1" dirty="0"/>
              <a:t>VZW</a:t>
            </a:r>
            <a:endParaRPr dirty="0"/>
          </a:p>
          <a:p>
            <a:pPr marL="685800" lvl="1" indent="-215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nl-NL" sz="2000" dirty="0"/>
              <a:t>Zorgen voor woonrecht jongeren </a:t>
            </a:r>
            <a:endParaRPr sz="1600" dirty="0"/>
          </a:p>
          <a:p>
            <a:pPr marL="685800" lvl="1" indent="-222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l-NL" sz="2000" dirty="0"/>
              <a:t>Verhuu</a:t>
            </a:r>
            <a:r>
              <a:rPr lang="nl-NL" sz="2000" dirty="0">
                <a:highlight>
                  <a:schemeClr val="lt1"/>
                </a:highlight>
              </a:rPr>
              <a:t>rt</a:t>
            </a:r>
            <a:r>
              <a:rPr lang="nl-NL" sz="2000" dirty="0"/>
              <a:t> aan jongeren uit BZJ</a:t>
            </a:r>
            <a:endParaRPr sz="2000" dirty="0"/>
          </a:p>
          <a:p>
            <a:pPr marL="685800" lvl="1" indent="-247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nl-NL" sz="2000" dirty="0"/>
              <a:t>Sociale huisbaas</a:t>
            </a:r>
            <a:endParaRPr sz="2000" dirty="0"/>
          </a:p>
          <a:p>
            <a:pPr marL="685800" lvl="1" indent="-247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nl-NL" sz="2000" dirty="0"/>
              <a:t>Kenniscentrum rond woonrecht</a:t>
            </a:r>
            <a:endParaRPr sz="2000" dirty="0"/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2400" dirty="0"/>
          </a:p>
        </p:txBody>
      </p:sp>
      <p:pic>
        <p:nvPicPr>
          <p:cNvPr id="150" name="Google Shape;150;g18c96cdf133_0_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613" y="3787375"/>
            <a:ext cx="6143625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8f2b87b8f5_0_717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Tweedelige Juridische Structuur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Raad van bestuur</a:t>
            </a:r>
            <a:endParaRPr/>
          </a:p>
        </p:txBody>
      </p:sp>
      <p:sp>
        <p:nvSpPr>
          <p:cNvPr id="156" name="Google Shape;156;g18f2b87b8f5_0_717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 b="1"/>
              <a:t>Besloten Vennootschap </a:t>
            </a:r>
            <a:endParaRPr/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000"/>
              <a:t>1 jeugdzorgorganisatie </a:t>
            </a:r>
            <a:endParaRPr sz="2000"/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r>
              <a:rPr lang="nl-NL" sz="2000"/>
              <a:t>1 vanuit NestInvest vzw</a:t>
            </a:r>
            <a:endParaRPr sz="2000"/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r>
              <a:rPr lang="nl-NL" sz="2000"/>
              <a:t>1 onafhankelijke ‘expert’ financiën</a:t>
            </a:r>
            <a:endParaRPr sz="2000"/>
          </a:p>
          <a:p>
            <a:pPr marL="45720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r>
              <a:rPr lang="nl-NL" sz="2000"/>
              <a:t>3 aandeelhouders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 b="1"/>
              <a:t>VZW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nl-NL" sz="2000"/>
              <a:t>3 experten uit de jeugdzorgorganisaties</a:t>
            </a:r>
            <a:endParaRPr sz="2000"/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nl-NL" sz="2000"/>
              <a:t>1 afgevaardigde BV NestInvest</a:t>
            </a:r>
            <a:endParaRPr sz="2000"/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nl-NL" sz="2000"/>
              <a:t>2 experten financiën en recht </a:t>
            </a:r>
            <a:endParaRPr sz="2000"/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pic>
        <p:nvPicPr>
          <p:cNvPr id="157" name="Google Shape;157;g18f2b87b8f5_0_7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0" y="2223500"/>
            <a:ext cx="4482100" cy="448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8c96cdf133_0_6"/>
          <p:cNvSpPr txBox="1">
            <a:spLocks noGrp="1"/>
          </p:cNvSpPr>
          <p:nvPr>
            <p:ph type="title"/>
          </p:nvPr>
        </p:nvSpPr>
        <p:spPr>
          <a:xfrm>
            <a:off x="838200" y="374250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Tweedelige Juridische Structuur</a:t>
            </a:r>
            <a:endParaRPr/>
          </a:p>
        </p:txBody>
      </p:sp>
      <p:sp>
        <p:nvSpPr>
          <p:cNvPr id="163" name="Google Shape;163;g18c96cdf133_0_6"/>
          <p:cNvSpPr txBox="1">
            <a:spLocks noGrp="1"/>
          </p:cNvSpPr>
          <p:nvPr>
            <p:ph type="body" idx="1"/>
          </p:nvPr>
        </p:nvSpPr>
        <p:spPr>
          <a:xfrm>
            <a:off x="766250" y="189464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2400"/>
          </a:p>
        </p:txBody>
      </p:sp>
      <p:grpSp>
        <p:nvGrpSpPr>
          <p:cNvPr id="164" name="Google Shape;164;g18c96cdf133_0_6"/>
          <p:cNvGrpSpPr/>
          <p:nvPr/>
        </p:nvGrpSpPr>
        <p:grpSpPr>
          <a:xfrm>
            <a:off x="4234034" y="5012715"/>
            <a:ext cx="3765985" cy="1186197"/>
            <a:chOff x="670875" y="1256122"/>
            <a:chExt cx="3401359" cy="1186197"/>
          </a:xfrm>
        </p:grpSpPr>
        <p:pic>
          <p:nvPicPr>
            <p:cNvPr id="165" name="Google Shape;165;g18c96cdf133_0_6" descr="Man en vrouw silhoue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0875" y="125612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g18c96cdf133_0_6"/>
            <p:cNvSpPr txBox="1"/>
            <p:nvPr/>
          </p:nvSpPr>
          <p:spPr>
            <a:xfrm>
              <a:off x="1875934" y="1272619"/>
              <a:ext cx="21963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jongvolwassenen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50/jaar in regio Gent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gelinkt aan jeugdzorg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17 – 25 jaar oud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g18c96cdf133_0_6"/>
          <p:cNvGrpSpPr/>
          <p:nvPr/>
        </p:nvGrpSpPr>
        <p:grpSpPr>
          <a:xfrm>
            <a:off x="8163966" y="3245056"/>
            <a:ext cx="4028034" cy="1647386"/>
            <a:chOff x="7302237" y="2505684"/>
            <a:chExt cx="3638037" cy="1647386"/>
          </a:xfrm>
        </p:grpSpPr>
        <p:pic>
          <p:nvPicPr>
            <p:cNvPr id="168" name="Google Shape;168;g18c96cdf133_0_6" descr="Vergadering silhoue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16771" y="250568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g18c96cdf133_0_6"/>
            <p:cNvSpPr txBox="1"/>
            <p:nvPr/>
          </p:nvSpPr>
          <p:spPr>
            <a:xfrm>
              <a:off x="8245674" y="2796975"/>
              <a:ext cx="26946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Besloten Vennootschap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vastgoedvennootschap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verhuurt enkel aan de VZW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0" name="Google Shape;170;g18c96cdf133_0_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02237" y="3500131"/>
              <a:ext cx="943451" cy="6529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g18c96cdf133_0_6"/>
          <p:cNvSpPr/>
          <p:nvPr/>
        </p:nvSpPr>
        <p:spPr>
          <a:xfrm>
            <a:off x="4150701" y="1699950"/>
            <a:ext cx="4522500" cy="17391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18c96cdf133_0_6"/>
          <p:cNvSpPr/>
          <p:nvPr/>
        </p:nvSpPr>
        <p:spPr>
          <a:xfrm>
            <a:off x="8000018" y="3371045"/>
            <a:ext cx="3954000" cy="1679700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3" name="Google Shape;173;g18c96cdf133_0_6"/>
          <p:cNvGrpSpPr/>
          <p:nvPr/>
        </p:nvGrpSpPr>
        <p:grpSpPr>
          <a:xfrm>
            <a:off x="467915" y="3139075"/>
            <a:ext cx="3766115" cy="1555496"/>
            <a:chOff x="1442911" y="2463073"/>
            <a:chExt cx="4027500" cy="1778726"/>
          </a:xfrm>
        </p:grpSpPr>
        <p:grpSp>
          <p:nvGrpSpPr>
            <p:cNvPr id="174" name="Google Shape;174;g18c96cdf133_0_6"/>
            <p:cNvGrpSpPr/>
            <p:nvPr/>
          </p:nvGrpSpPr>
          <p:grpSpPr>
            <a:xfrm>
              <a:off x="1748280" y="2505684"/>
              <a:ext cx="3722121" cy="1736115"/>
              <a:chOff x="1697610" y="2573385"/>
              <a:chExt cx="3722121" cy="1736115"/>
            </a:xfrm>
          </p:grpSpPr>
          <p:pic>
            <p:nvPicPr>
              <p:cNvPr id="175" name="Google Shape;175;g18c96cdf133_0_6" descr="Architectuur silhouet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697610" y="309937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g18c96cdf133_0_6"/>
              <p:cNvSpPr txBox="1"/>
              <p:nvPr/>
            </p:nvSpPr>
            <p:spPr>
              <a:xfrm>
                <a:off x="2725131" y="2971800"/>
                <a:ext cx="2694600" cy="133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nl-NL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nl-NL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VZW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nl-NL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verhuurt aan jongeren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nl-NL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kennisplatform wonen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7" name="Google Shape;177;g18c96cdf133_0_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353313" y="2573385"/>
                <a:ext cx="943451" cy="6529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8" name="Google Shape;178;g18c96cdf133_0_6"/>
            <p:cNvSpPr/>
            <p:nvPr/>
          </p:nvSpPr>
          <p:spPr>
            <a:xfrm>
              <a:off x="1442911" y="2463073"/>
              <a:ext cx="4027500" cy="16797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g18c96cdf133_0_6"/>
          <p:cNvSpPr/>
          <p:nvPr/>
        </p:nvSpPr>
        <p:spPr>
          <a:xfrm>
            <a:off x="4150692" y="4694572"/>
            <a:ext cx="4090800" cy="17391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8c96cdf133_0_6"/>
          <p:cNvSpPr/>
          <p:nvPr/>
        </p:nvSpPr>
        <p:spPr>
          <a:xfrm>
            <a:off x="9489258" y="2637759"/>
            <a:ext cx="741000" cy="10371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18c96cdf133_0_6"/>
          <p:cNvSpPr/>
          <p:nvPr/>
        </p:nvSpPr>
        <p:spPr>
          <a:xfrm>
            <a:off x="5679275" y="3858634"/>
            <a:ext cx="1597500" cy="320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8c96cdf133_0_6"/>
          <p:cNvSpPr/>
          <p:nvPr/>
        </p:nvSpPr>
        <p:spPr>
          <a:xfrm>
            <a:off x="3066097" y="4700750"/>
            <a:ext cx="912000" cy="10371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g18c96cdf133_0_6"/>
          <p:cNvGrpSpPr/>
          <p:nvPr/>
        </p:nvGrpSpPr>
        <p:grpSpPr>
          <a:xfrm>
            <a:off x="4687040" y="1771579"/>
            <a:ext cx="3554462" cy="1599477"/>
            <a:chOff x="6718954" y="5049066"/>
            <a:chExt cx="3210317" cy="2369947"/>
          </a:xfrm>
        </p:grpSpPr>
        <p:sp>
          <p:nvSpPr>
            <p:cNvPr id="184" name="Google Shape;184;g18c96cdf133_0_6"/>
            <p:cNvSpPr txBox="1"/>
            <p:nvPr/>
          </p:nvSpPr>
          <p:spPr>
            <a:xfrm>
              <a:off x="6813471" y="5685613"/>
              <a:ext cx="3115800" cy="17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Sociale impact investeerders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veilige belegging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Vastgoed stijgt in waarde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5" name="Google Shape;185;g18c96cdf133_0_6" descr="Persoon met een idee silhoue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18954" y="504906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24364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Maatschappelijk doel Nestinvest</a:t>
            </a:r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70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>
              <a:solidFill>
                <a:schemeClr val="accent6"/>
              </a:solidFill>
            </a:endParaRPr>
          </a:p>
          <a:p>
            <a:pPr marL="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69431"/>
              <a:buFont typeface="Arial"/>
              <a:buNone/>
            </a:pPr>
            <a:r>
              <a:rPr lang="nl-NL" sz="2880" b="1" dirty="0">
                <a:solidFill>
                  <a:schemeClr val="accent6"/>
                </a:solidFill>
              </a:rPr>
              <a:t>Impact van een goede woonst:</a:t>
            </a:r>
            <a:endParaRPr sz="2880" b="1" dirty="0">
              <a:solidFill>
                <a:schemeClr val="accent6"/>
              </a:solidFill>
            </a:endParaRPr>
          </a:p>
          <a:p>
            <a:pPr indent="-370358">
              <a:spcBef>
                <a:spcPts val="500"/>
              </a:spcBef>
              <a:buSzPct val="100000"/>
              <a:buFont typeface="Arial"/>
              <a:buChar char="-"/>
            </a:pPr>
            <a:r>
              <a:rPr lang="nl-NL" sz="2880" dirty="0">
                <a:solidFill>
                  <a:schemeClr val="tx1"/>
                </a:solidFill>
              </a:rPr>
              <a:t>een eigen plek waar je kan thuiskomen- </a:t>
            </a:r>
            <a:r>
              <a:rPr lang="nl-NL" sz="2880" dirty="0" err="1">
                <a:solidFill>
                  <a:schemeClr val="tx1"/>
                </a:solidFill>
              </a:rPr>
              <a:t>housing</a:t>
            </a:r>
            <a:r>
              <a:rPr lang="nl-NL" sz="2880" dirty="0">
                <a:solidFill>
                  <a:schemeClr val="tx1"/>
                </a:solidFill>
              </a:rPr>
              <a:t> first </a:t>
            </a:r>
            <a:endParaRPr sz="2880" dirty="0">
              <a:solidFill>
                <a:schemeClr val="tx1"/>
              </a:solidFill>
            </a:endParaRPr>
          </a:p>
          <a:p>
            <a:pPr marL="457200" lvl="0" indent="-370358" algn="l" rtl="0">
              <a:spcBef>
                <a:spcPts val="500"/>
              </a:spcBef>
              <a:spcAft>
                <a:spcPts val="0"/>
              </a:spcAft>
              <a:buSzPct val="100000"/>
              <a:buChar char="-"/>
            </a:pPr>
            <a:r>
              <a:rPr lang="nl-NL" sz="2880" dirty="0">
                <a:solidFill>
                  <a:schemeClr val="tx1"/>
                </a:solidFill>
              </a:rPr>
              <a:t>start van opleiding, dagbesteding en/of vast werk</a:t>
            </a:r>
            <a:endParaRPr sz="2880" dirty="0">
              <a:solidFill>
                <a:schemeClr val="tx1"/>
              </a:solidFill>
            </a:endParaRPr>
          </a:p>
          <a:p>
            <a:pPr marL="457200" lvl="0" indent="-370358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nl-NL" sz="2880" dirty="0">
                <a:solidFill>
                  <a:schemeClr val="tx1"/>
                </a:solidFill>
              </a:rPr>
              <a:t>verbondenheid met samenleving</a:t>
            </a:r>
            <a:endParaRPr sz="2880" dirty="0">
              <a:solidFill>
                <a:schemeClr val="tx1"/>
              </a:solidFill>
            </a:endParaRPr>
          </a:p>
          <a:p>
            <a:pPr marL="457200" lvl="0" indent="-370358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nl-NL" sz="2880" dirty="0">
                <a:solidFill>
                  <a:schemeClr val="tx1"/>
                </a:solidFill>
              </a:rPr>
              <a:t>toekomstperspectief</a:t>
            </a:r>
            <a:endParaRPr sz="2880" dirty="0">
              <a:solidFill>
                <a:schemeClr val="tx1"/>
              </a:solidFill>
            </a:endParaRPr>
          </a:p>
          <a:p>
            <a:pPr marL="457200" lvl="0" indent="-370358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nl-NL" sz="2880" dirty="0">
                <a:solidFill>
                  <a:schemeClr val="tx1"/>
                </a:solidFill>
              </a:rPr>
              <a:t>goede gezondheid </a:t>
            </a:r>
          </a:p>
          <a:p>
            <a:pPr marL="457200" lvl="0" indent="-370358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nl-NL" sz="2880" dirty="0">
                <a:solidFill>
                  <a:schemeClr val="tx1"/>
                </a:solidFill>
              </a:rPr>
              <a:t>op eigen benen, zelfredzaamheid.</a:t>
            </a:r>
            <a:endParaRPr sz="328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158"/>
              <a:buNone/>
            </a:pPr>
            <a:endParaRPr sz="328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17"/>
              <a:buNone/>
            </a:pPr>
            <a:r>
              <a:rPr lang="nl-NL" sz="2880" b="1" dirty="0">
                <a:solidFill>
                  <a:schemeClr val="accent6"/>
                </a:solidFill>
              </a:rPr>
              <a:t>Met CBAW begeleiding </a:t>
            </a:r>
            <a:endParaRPr lang="nl-NL" sz="3680" b="1" dirty="0">
              <a:solidFill>
                <a:schemeClr val="accent6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0000"/>
              <a:buNone/>
            </a:pPr>
            <a:endParaRPr sz="2000" dirty="0"/>
          </a:p>
        </p:txBody>
      </p:sp>
      <p:pic>
        <p:nvPicPr>
          <p:cNvPr id="192" name="Google Shape;19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31" y="1392011"/>
            <a:ext cx="5442774" cy="87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8f2b87b8f5_0_318"/>
          <p:cNvSpPr txBox="1"/>
          <p:nvPr/>
        </p:nvSpPr>
        <p:spPr>
          <a:xfrm>
            <a:off x="470877" y="319814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sz="3600">
                <a:latin typeface="Calibri"/>
                <a:ea typeface="Calibri"/>
                <a:cs typeface="Calibri"/>
                <a:sym typeface="Calibri"/>
              </a:rPr>
              <a:t>SVK-Model - Ontzorging van verhuurders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18f2b87b8f5_0_318"/>
          <p:cNvSpPr txBox="1"/>
          <p:nvPr/>
        </p:nvSpPr>
        <p:spPr>
          <a:xfrm>
            <a:off x="595075" y="1768394"/>
            <a:ext cx="93393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/>
              <a:t>VZW richt zich ook op private markt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u="sng"/>
              <a:t>Ontzorging van verhuurders </a:t>
            </a:r>
            <a:endParaRPr sz="20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/>
              <a:t>Huurgarantie </a:t>
            </a:r>
            <a:br>
              <a:rPr lang="nl-NL" sz="2000"/>
            </a:br>
            <a:endParaRPr sz="200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/>
              <a:t>Sociale huisbaas </a:t>
            </a:r>
            <a:br>
              <a:rPr lang="nl-NL" sz="2000"/>
            </a:br>
            <a:endParaRPr sz="200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/>
              <a:t>Nabuurschap</a:t>
            </a:r>
            <a:br>
              <a:rPr lang="nl-NL" sz="2000"/>
            </a:br>
            <a:endParaRPr sz="200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/>
              <a:t>Sociale klusjesdienst </a:t>
            </a:r>
            <a:br>
              <a:rPr lang="nl-NL" sz="2000"/>
            </a:br>
            <a:endParaRPr sz="200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/>
              <a:t>Begeleide bewoners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g18f2b87b8f5_0_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050" y="1870475"/>
            <a:ext cx="60960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8f2b87b8f5_0_397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/>
              <a:t>Wij verhuren …</a:t>
            </a:r>
            <a:endParaRPr/>
          </a:p>
        </p:txBody>
      </p:sp>
      <p:sp>
        <p:nvSpPr>
          <p:cNvPr id="212" name="Google Shape;212;g18f2b87b8f5_0_397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/>
              <a:t>… aan kwetsbare jongeren</a:t>
            </a: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/>
              <a:t>… met zorg</a:t>
            </a: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/>
              <a:t>… aan een BETAALBARE huurprijs</a:t>
            </a: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/>
              <a:t>… kwaliteitsvolle woningen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13" name="Google Shape;213;g18f2b87b8f5_0_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025" y="1923500"/>
            <a:ext cx="4253500" cy="42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8f2b87b8f5_0_477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/>
              <a:t>Wij verhuren met Zorg</a:t>
            </a:r>
            <a:endParaRPr/>
          </a:p>
        </p:txBody>
      </p:sp>
      <p:sp>
        <p:nvSpPr>
          <p:cNvPr id="220" name="Google Shape;220;g18f2b87b8f5_0_477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b="1"/>
              <a:t>Engagementsverklaring tussen NestInvest en organisaties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Jongvolwassenen worden begeleid, CBAW.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Benutten van alle sociale rechten.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1500"/>
              <a:t>Huursubsidie, installatie premie, verhoogde tegemoetkoming, …</a:t>
            </a: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-"/>
            </a:pPr>
            <a:r>
              <a:rPr lang="nl-NL"/>
              <a:t>Opstart en stabiliteit van zelfstandig wonen.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1500"/>
              <a:t>Doorstroom, verder studeren, werk vinden, Rust vinden,...</a:t>
            </a:r>
            <a:endParaRPr sz="1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f2b87b8f5_0_556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sz="4000" dirty="0"/>
              <a:t>Wij verhuren aan een betaalbare huurprijs</a:t>
            </a:r>
            <a:endParaRPr sz="4000" dirty="0"/>
          </a:p>
        </p:txBody>
      </p:sp>
      <p:sp>
        <p:nvSpPr>
          <p:cNvPr id="227" name="Google Shape;227;g18f2b87b8f5_0_556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accent6"/>
                </a:solidFill>
              </a:rPr>
              <a:t>Huren aan 460 euro</a:t>
            </a:r>
            <a:r>
              <a:rPr lang="nl-NL" sz="2400" dirty="0"/>
              <a:t>/unit van BV of andere eigenaars.</a:t>
            </a:r>
            <a:endParaRPr sz="2400" dirty="0"/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nl-NL" sz="2400" dirty="0"/>
            </a:br>
            <a:r>
              <a:rPr lang="nl-NL" sz="2400" dirty="0"/>
              <a:t>	</a:t>
            </a:r>
            <a:r>
              <a:rPr lang="nl-NL" sz="2400" dirty="0">
                <a:solidFill>
                  <a:schemeClr val="accent6"/>
                </a:solidFill>
              </a:rPr>
              <a:t>Verhuren aan 540 euro</a:t>
            </a:r>
            <a:r>
              <a:rPr lang="nl-NL" sz="2400" dirty="0"/>
              <a:t>/unit aan de jongeren </a:t>
            </a:r>
            <a:r>
              <a:rPr lang="nl-NL" sz="2400" dirty="0">
                <a:solidFill>
                  <a:schemeClr val="accent2"/>
                </a:solidFill>
              </a:rPr>
              <a:t>( + huursubsidie)</a:t>
            </a:r>
            <a:endParaRPr sz="2400"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/>
              <a:t>	</a:t>
            </a:r>
            <a:endParaRPr sz="2400" dirty="0"/>
          </a:p>
        </p:txBody>
      </p:sp>
      <p:pic>
        <p:nvPicPr>
          <p:cNvPr id="228" name="Google Shape;228;g18f2b87b8f5_0_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088" y="3656700"/>
            <a:ext cx="7416326" cy="28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8f2b87b8f5_0_556"/>
          <p:cNvSpPr txBox="1"/>
          <p:nvPr/>
        </p:nvSpPr>
        <p:spPr>
          <a:xfrm>
            <a:off x="1084950" y="6496350"/>
            <a:ext cx="752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https://www.tijd.be/netto/vastgoed/huurprijzen.html</a:t>
            </a:r>
            <a:r>
              <a:rPr lang="nl-NL">
                <a:latin typeface="Calibri"/>
                <a:ea typeface="Calibri"/>
                <a:cs typeface="Calibri"/>
                <a:sym typeface="Calibri"/>
              </a:rPr>
              <a:t>  /// Huurprijzen GENT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8f2b87b8f5_0_637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/>
              <a:t>Wij verhuren kwaliteitsvolle woningen</a:t>
            </a:r>
            <a:endParaRPr/>
          </a:p>
        </p:txBody>
      </p:sp>
      <p:sp>
        <p:nvSpPr>
          <p:cNvPr id="236" name="Google Shape;236;g18f2b87b8f5_0_637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/>
              <a:t>	</a:t>
            </a:r>
            <a:r>
              <a:rPr lang="nl-NL" sz="3296"/>
              <a:t>Energiezuinig</a:t>
            </a: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3296"/>
              <a:t>	Instapklaar</a:t>
            </a: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3296"/>
              <a:t>	Sociale klusjesdienst </a:t>
            </a: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3296"/>
              <a:t>	Propere woning</a:t>
            </a: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3296"/>
              <a:t>	Verspreiding van onze units</a:t>
            </a:r>
            <a:endParaRPr sz="3296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/>
              <a:t>	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7" name="Google Shape;237;g18f2b87b8f5_0_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3089" y="1925349"/>
            <a:ext cx="4762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Financiering: opstart VZW Nestinvest</a:t>
            </a:r>
            <a:endParaRPr/>
          </a:p>
        </p:txBody>
      </p:sp>
      <p:sp>
        <p:nvSpPr>
          <p:cNvPr id="243" name="Google Shape;243;p8"/>
          <p:cNvSpPr txBox="1">
            <a:spLocks noGrp="1"/>
          </p:cNvSpPr>
          <p:nvPr>
            <p:ph type="body" idx="1"/>
          </p:nvPr>
        </p:nvSpPr>
        <p:spPr>
          <a:xfrm>
            <a:off x="838200" y="1729200"/>
            <a:ext cx="11059500" cy="4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sz="2200" dirty="0"/>
              <a:t>Financiering:</a:t>
            </a:r>
            <a:endParaRPr sz="220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NL" sz="2200" dirty="0"/>
              <a:t>Solidaire bijdrage van de verschillende lokale actoren </a:t>
            </a:r>
            <a:r>
              <a:rPr lang="nl-NL" sz="2200" dirty="0" err="1"/>
              <a:t>ifv</a:t>
            </a:r>
            <a:r>
              <a:rPr lang="nl-NL" sz="2200" dirty="0"/>
              <a:t> personeelskost (+/- 6000€/jaar)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NL" sz="2200" dirty="0"/>
              <a:t>Een deel van de inkomsten via verhuur en via projecten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NL" sz="2200" dirty="0"/>
              <a:t>We starten met een ½ VTE personeelslid - subsidie stad gent - sociaal innovatiefonds 80.000 euro</a:t>
            </a: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b6b04fd67_0_22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Inhoud van deze sessie</a:t>
            </a:r>
            <a:endParaRPr/>
          </a:p>
        </p:txBody>
      </p:sp>
      <p:sp>
        <p:nvSpPr>
          <p:cNvPr id="98" name="Google Shape;98;g12b6b04fd67_0_22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-"/>
            </a:pPr>
            <a:r>
              <a:rPr lang="nl-BE" sz="3200" dirty="0" err="1">
                <a:solidFill>
                  <a:schemeClr val="accent6"/>
                </a:solidFill>
              </a:rPr>
              <a:t>Capabilities</a:t>
            </a:r>
            <a:r>
              <a:rPr lang="nl-BE" sz="3200" dirty="0">
                <a:solidFill>
                  <a:schemeClr val="accent6"/>
                </a:solidFill>
              </a:rPr>
              <a:t> en rechtenbenadering </a:t>
            </a:r>
            <a:r>
              <a:rPr lang="nl-BE" sz="3200" dirty="0"/>
              <a:t>als antwoord op noden</a:t>
            </a:r>
          </a:p>
          <a:p>
            <a:pPr marL="8890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3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nl-NL" sz="3200" dirty="0">
                <a:solidFill>
                  <a:schemeClr val="accent6"/>
                </a:solidFill>
              </a:rPr>
              <a:t>“concept” Nestinvest: </a:t>
            </a:r>
            <a:r>
              <a:rPr lang="nl-NL" sz="3200" dirty="0"/>
              <a:t>juridische structuur </a:t>
            </a: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3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nl-NL" sz="3200" dirty="0" err="1">
                <a:solidFill>
                  <a:schemeClr val="accent6"/>
                </a:solidFill>
              </a:rPr>
              <a:t>mindshift</a:t>
            </a:r>
            <a:r>
              <a:rPr lang="nl-NL" sz="3200" dirty="0">
                <a:solidFill>
                  <a:schemeClr val="accent6"/>
                </a:solidFill>
              </a:rPr>
              <a:t> </a:t>
            </a:r>
            <a:r>
              <a:rPr lang="nl-NL" sz="3200" dirty="0"/>
              <a:t> rond woonrecht</a:t>
            </a: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3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nl-NL" sz="3200" dirty="0">
                <a:solidFill>
                  <a:schemeClr val="accent6"/>
                </a:solidFill>
              </a:rPr>
              <a:t>hefbomen</a:t>
            </a:r>
            <a:r>
              <a:rPr lang="nl-NL" sz="3200" dirty="0"/>
              <a:t> rond woonrecht </a:t>
            </a:r>
          </a:p>
          <a:p>
            <a:pPr marL="8890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3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nl-NL" sz="3200" dirty="0"/>
              <a:t>brede draagkracht in de sector en </a:t>
            </a:r>
            <a:r>
              <a:rPr lang="nl-NL" sz="3200" dirty="0" err="1"/>
              <a:t>mindshift</a:t>
            </a:r>
            <a:r>
              <a:rPr lang="nl-NL" sz="3200" dirty="0"/>
              <a:t> in de sector </a:t>
            </a:r>
            <a:endParaRPr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72bf3869ed_0_12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96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Impact Organisatie: Nestinvest </a:t>
            </a:r>
            <a:endParaRPr/>
          </a:p>
        </p:txBody>
      </p:sp>
      <p:sp>
        <p:nvSpPr>
          <p:cNvPr id="250" name="Google Shape;250;g172bf3869ed_0_12"/>
          <p:cNvSpPr txBox="1">
            <a:spLocks noGrp="1"/>
          </p:cNvSpPr>
          <p:nvPr>
            <p:ph type="body" idx="1"/>
          </p:nvPr>
        </p:nvSpPr>
        <p:spPr>
          <a:xfrm>
            <a:off x="838200" y="1554300"/>
            <a:ext cx="10515600" cy="462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nl-NL" dirty="0">
                <a:solidFill>
                  <a:srgbClr val="00B050"/>
                </a:solidFill>
              </a:rPr>
              <a:t>Hefboom tussen privé-investeerders, lokale overheid en de noden van jongvolwassenen: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- € 80.000 het Sociaal Innovatiefonds Gent (voor de opstart van de organisatie - tijdelijke medewerker)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nl-NL" dirty="0"/>
              <a:t>- € 800.000 impact investeerders 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nl-NL" dirty="0"/>
              <a:t>- € 135.000 achtergestelde lening </a:t>
            </a:r>
            <a:r>
              <a:rPr lang="nl-BE" dirty="0"/>
              <a:t>KBS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- € 184.000 projectsubsidies via Stad Gent </a:t>
            </a:r>
            <a:r>
              <a:rPr lang="nl-NL" dirty="0" err="1"/>
              <a:t>ifv</a:t>
            </a:r>
            <a:r>
              <a:rPr lang="nl-NL" dirty="0"/>
              <a:t> verbouwingen (begijnhof en trafiek)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- subsidie personeelsmiddelen vanuit opgroeien voor een sociale huisbaas/woon-ambassadeur 50.000 euro 2023 - 2024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72bf3869ed_0_19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realisaties: </a:t>
            </a:r>
            <a:endParaRPr/>
          </a:p>
        </p:txBody>
      </p:sp>
      <p:sp>
        <p:nvSpPr>
          <p:cNvPr id="257" name="Google Shape;257;g172bf3869ed_0_19"/>
          <p:cNvSpPr txBox="1">
            <a:spLocks noGrp="1"/>
          </p:cNvSpPr>
          <p:nvPr>
            <p:ph type="body" idx="1"/>
          </p:nvPr>
        </p:nvSpPr>
        <p:spPr>
          <a:xfrm>
            <a:off x="838200" y="1718849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nl-NL" dirty="0">
                <a:solidFill>
                  <a:srgbClr val="00B050"/>
                </a:solidFill>
              </a:rPr>
              <a:t>Eigen patrimonium:</a:t>
            </a:r>
          </a:p>
          <a:p>
            <a:pPr>
              <a:spcBef>
                <a:spcPts val="0"/>
              </a:spcBef>
              <a:buFont typeface="Arial"/>
              <a:buChar char="-"/>
            </a:pPr>
            <a:r>
              <a:rPr lang="nl-NL" dirty="0"/>
              <a:t>3 woonunits aangekocht </a:t>
            </a:r>
          </a:p>
          <a:p>
            <a:pPr>
              <a:spcBef>
                <a:spcPts val="0"/>
              </a:spcBef>
              <a:buFont typeface="Arial"/>
              <a:buChar char="-"/>
            </a:pPr>
            <a:r>
              <a:rPr lang="nl-NL" dirty="0"/>
              <a:t>2 nieuwbouwunits </a:t>
            </a:r>
          </a:p>
          <a:p>
            <a:pPr>
              <a:spcBef>
                <a:spcPts val="0"/>
              </a:spcBef>
              <a:buFont typeface="Arial"/>
              <a:buChar char="-"/>
            </a:pPr>
            <a:r>
              <a:rPr lang="nl-NL" dirty="0"/>
              <a:t>1 à 2 woonunits nog aan te kopen</a:t>
            </a:r>
            <a:endParaRPr lang="nl-BE" dirty="0"/>
          </a:p>
          <a:p>
            <a:pPr marL="114300" indent="0">
              <a:buNone/>
            </a:pPr>
            <a:r>
              <a:rPr lang="nl-BE" dirty="0">
                <a:solidFill>
                  <a:srgbClr val="00B050"/>
                </a:solidFill>
              </a:rPr>
              <a:t>“</a:t>
            </a:r>
            <a:r>
              <a:rPr lang="nl-BE" dirty="0" err="1">
                <a:solidFill>
                  <a:srgbClr val="00B050"/>
                </a:solidFill>
              </a:rPr>
              <a:t>svk”model</a:t>
            </a:r>
            <a:r>
              <a:rPr lang="nl-BE" dirty="0">
                <a:solidFill>
                  <a:srgbClr val="00B050"/>
                </a:solidFill>
              </a:rPr>
              <a:t>/verbouwd met subsidies: </a:t>
            </a:r>
            <a:endParaRPr dirty="0">
              <a:solidFill>
                <a:srgbClr val="00B05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2 woonunits in het begijnhof  -&gt; subsidies. contract 9 jaar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1 woonunit in Trafiek -&gt; subsidies. contract van 9 jaar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1 woonunit via een externe eigenaar (SVK model)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1 unit via zorgdorpen (SVK model)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Perspectief op 2 woningen via privé eigenaars (SVK model)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accent2"/>
                </a:solidFill>
              </a:rPr>
              <a:t>Perspectief op 13 à 14 woonunits in 2024</a:t>
            </a:r>
            <a:endParaRPr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7" y="846054"/>
            <a:ext cx="5445841" cy="497604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86" y="846054"/>
            <a:ext cx="3938357" cy="23532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86" y="3432260"/>
            <a:ext cx="3938357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39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KHnF6a7xZAc320QcockSbslXS0AeE-D9qsdj1T8hKzrfg0Wk8VhFFr9zsgh2Q_uODi1mP1uF7Vp2Vq4PgTJP488LYdv1FGb7Neyj_MfRNKmegoMqqm-jHkBJvAzUxSSN4ALs5whOYBsIvIsr4mImpDYNFtybX38GkJ_zIexgWa6EqTDJBFubQupU2OBJGllLwnKtsykqb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30962" r="34254" b="30158"/>
          <a:stretch/>
        </p:blipFill>
        <p:spPr bwMode="auto">
          <a:xfrm>
            <a:off x="325315" y="1661746"/>
            <a:ext cx="10700239" cy="47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861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FXxPRKQe6crEKctA-7LDFSaIK5S-m0pKxQLAdnc8XAy2V_PKxKa3tkwdUJUvgFLurdtwcQCga4FcHqJuLGyzoyTV0hiWp-ks4zwuy2wc72IPbVrco_2h15hOwTlR3Jhb6l9iyu1sC66ieZKpruAn7LB1FdvlRtuZ2lmJibAE7EQgJna58HYzYWPPP5w9Z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2" y="653119"/>
            <a:ext cx="4406161" cy="377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mNCkA4uP8e3d7svSFW4uHzWOXa40HiOyacZ6j1vMecphGfaqGAFFMrPrdodvh0lwKnNLniVc4nv3OpLpFUyYmUolr2uNY1d25ncAdRbsRHQjC5_DGAT8-3OfHY7day7TGX8BawNy1hXKsrJsbxGsrhYdCuMV1w8EfiptO1QHFvoXAwGzWRdi856PNg1v3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73" y="653118"/>
            <a:ext cx="5461806" cy="37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67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72bf3869ed_0_6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Mindshift rond woonrecht </a:t>
            </a:r>
            <a:endParaRPr/>
          </a:p>
        </p:txBody>
      </p:sp>
      <p:sp>
        <p:nvSpPr>
          <p:cNvPr id="264" name="Google Shape;264;g172bf3869ed_0_6"/>
          <p:cNvSpPr txBox="1">
            <a:spLocks noGrp="1"/>
          </p:cNvSpPr>
          <p:nvPr>
            <p:ph type="body" idx="1"/>
          </p:nvPr>
        </p:nvSpPr>
        <p:spPr>
          <a:xfrm>
            <a:off x="838200" y="1307150"/>
            <a:ext cx="10515600" cy="486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 err="1">
                <a:solidFill>
                  <a:srgbClr val="00B050"/>
                </a:solidFill>
              </a:rPr>
              <a:t>Mindshift</a:t>
            </a:r>
            <a:r>
              <a:rPr lang="nl-NL" dirty="0"/>
              <a:t> bij de medewerkers rond het thema wonen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Uitgangspunt </a:t>
            </a:r>
            <a:r>
              <a:rPr lang="nl-NL" dirty="0">
                <a:solidFill>
                  <a:srgbClr val="00B050"/>
                </a:solidFill>
              </a:rPr>
              <a:t>Elke jongere heeft recht op kwalitatieve woonst</a:t>
            </a:r>
            <a:endParaRPr dirty="0">
              <a:solidFill>
                <a:srgbClr val="00B05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Kleurt onze zoektocht naar een woning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>
                <a:solidFill>
                  <a:schemeClr val="accent6"/>
                </a:solidFill>
              </a:rPr>
              <a:t>Andere basishouding 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265" name="Google Shape;265;g172bf3869ed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2025" y="3165625"/>
            <a:ext cx="3331550" cy="28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7c6add3c60_0_6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Jongvolwassenen aan het woord rond woonrecht</a:t>
            </a:r>
            <a:endParaRPr/>
          </a:p>
        </p:txBody>
      </p:sp>
      <p:sp>
        <p:nvSpPr>
          <p:cNvPr id="288" name="Google Shape;288;g17c6add3c60_0_6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Jongeren </a:t>
            </a:r>
            <a:r>
              <a:rPr lang="nl-NL" dirty="0">
                <a:solidFill>
                  <a:srgbClr val="00B050"/>
                </a:solidFill>
              </a:rPr>
              <a:t>politiseren 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endParaRPr lang="nl-NL" dirty="0">
              <a:solidFill>
                <a:srgbClr val="00B05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Jongvolwassenen vechten tegen sociaal onrecht en nemen </a:t>
            </a:r>
            <a:r>
              <a:rPr lang="nl-NL" dirty="0">
                <a:solidFill>
                  <a:srgbClr val="00B050"/>
                </a:solidFill>
              </a:rPr>
              <a:t>maatschappelijke positie </a:t>
            </a:r>
            <a:r>
              <a:rPr lang="nl-NL" dirty="0"/>
              <a:t>in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Support naar toekomstige jongeren.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BE" dirty="0">
                <a:solidFill>
                  <a:srgbClr val="00B050"/>
                </a:solidFill>
              </a:rPr>
              <a:t>Sterkere kandidaatstelling </a:t>
            </a:r>
            <a:r>
              <a:rPr lang="nl-BE" dirty="0"/>
              <a:t>in zoektocht naar een woning</a:t>
            </a:r>
            <a:endParaRPr dirty="0"/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4400" dirty="0"/>
              <a:t> </a:t>
            </a:r>
            <a:r>
              <a:rPr lang="nl-NL" sz="4400" dirty="0" err="1">
                <a:solidFill>
                  <a:srgbClr val="FF0000"/>
                </a:solidFill>
              </a:rPr>
              <a:t>Capabilitie</a:t>
            </a:r>
            <a:endParaRPr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72bf3869ed_0_25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Doen creëert hefbomen</a:t>
            </a:r>
            <a:endParaRPr/>
          </a:p>
        </p:txBody>
      </p:sp>
      <p:sp>
        <p:nvSpPr>
          <p:cNvPr id="272" name="Google Shape;272;g172bf3869ed_0_25"/>
          <p:cNvSpPr txBox="1">
            <a:spLocks noGrp="1"/>
          </p:cNvSpPr>
          <p:nvPr>
            <p:ph type="body" idx="1"/>
          </p:nvPr>
        </p:nvSpPr>
        <p:spPr>
          <a:xfrm>
            <a:off x="838200" y="1525775"/>
            <a:ext cx="10515600" cy="46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Het “CONCEPT” Nestinvest  en de MINDSET het creëren  van woonrecht wordt je uitgedaagd om verder te denken.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Het concept creëert een </a:t>
            </a:r>
            <a:r>
              <a:rPr lang="nl-NL" dirty="0">
                <a:solidFill>
                  <a:srgbClr val="00B050"/>
                </a:solidFill>
              </a:rPr>
              <a:t>veilig kader voor huisbazen </a:t>
            </a:r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nl-NL" dirty="0">
              <a:solidFill>
                <a:srgbClr val="00B05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De </a:t>
            </a:r>
            <a:r>
              <a:rPr lang="nl-NL" dirty="0" err="1"/>
              <a:t>mindset</a:t>
            </a:r>
            <a:r>
              <a:rPr lang="nl-NL" dirty="0"/>
              <a:t> creëert </a:t>
            </a:r>
            <a:r>
              <a:rPr lang="nl-NL" dirty="0">
                <a:solidFill>
                  <a:srgbClr val="00B050"/>
                </a:solidFill>
              </a:rPr>
              <a:t>alternatieve denkpistes op vlak van wonen </a:t>
            </a:r>
            <a:r>
              <a:rPr lang="nl-NL" dirty="0"/>
              <a:t>(zorgdorpen, wooncontainers, zorgwoningen, huizen </a:t>
            </a:r>
            <a:r>
              <a:rPr lang="nl-NL" dirty="0" err="1"/>
              <a:t>ifv</a:t>
            </a:r>
            <a:r>
              <a:rPr lang="nl-NL" dirty="0"/>
              <a:t> co-</a:t>
            </a:r>
            <a:r>
              <a:rPr lang="nl-NL" dirty="0" err="1"/>
              <a:t>housing</a:t>
            </a:r>
            <a:r>
              <a:rPr lang="nl-NL" dirty="0"/>
              <a:t>,....)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73" name="Google Shape;273;g172bf3869ed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256" y="4608596"/>
            <a:ext cx="4599975" cy="13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c6add3c60_0_0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huursubsidie en sociale rechten </a:t>
            </a:r>
            <a:endParaRPr dirty="0"/>
          </a:p>
        </p:txBody>
      </p:sp>
      <p:sp>
        <p:nvSpPr>
          <p:cNvPr id="280" name="Google Shape;280;g17c6add3c60_0_0"/>
          <p:cNvSpPr txBox="1">
            <a:spLocks noGrp="1"/>
          </p:cNvSpPr>
          <p:nvPr>
            <p:ph type="body" idx="1"/>
          </p:nvPr>
        </p:nvSpPr>
        <p:spPr>
          <a:xfrm>
            <a:off x="838200" y="1392675"/>
            <a:ext cx="10515600" cy="478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Samenwerkingsovereenkomst met de begeleidende dienst:</a:t>
            </a:r>
            <a:endParaRPr dirty="0"/>
          </a:p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64285"/>
              <a:buChar char="-"/>
            </a:pPr>
            <a:r>
              <a:rPr lang="nl-NL" dirty="0">
                <a:solidFill>
                  <a:srgbClr val="00B050"/>
                </a:solidFill>
              </a:rPr>
              <a:t>huursubsidie</a:t>
            </a:r>
            <a:r>
              <a:rPr lang="nl-NL" dirty="0"/>
              <a:t> wordt aangevraagd (170 euro per maand) </a:t>
            </a:r>
          </a:p>
          <a:p>
            <a:pPr marL="140018" lvl="0" indent="0" algn="l" rtl="0"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-&gt; Nestinvest-woning conform aan de normen van de Vlaamse dienst wonen (ook deze van privé eigenaars)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nl-BE" dirty="0">
              <a:solidFill>
                <a:srgbClr val="000000"/>
              </a:solidFill>
            </a:endParaRPr>
          </a:p>
          <a:p>
            <a:pPr lvl="0" indent="-317182">
              <a:buClr>
                <a:srgbClr val="000000"/>
              </a:buClr>
              <a:buSzPct val="64285"/>
              <a:buFont typeface="Arial"/>
              <a:buChar char="-"/>
            </a:pPr>
            <a:r>
              <a:rPr lang="nl-BE" dirty="0">
                <a:solidFill>
                  <a:srgbClr val="00B050"/>
                </a:solidFill>
              </a:rPr>
              <a:t>sociaal tarief </a:t>
            </a:r>
            <a:r>
              <a:rPr lang="nl-BE" dirty="0">
                <a:solidFill>
                  <a:srgbClr val="000000"/>
                </a:solidFill>
              </a:rPr>
              <a:t>EGW</a:t>
            </a:r>
          </a:p>
          <a:p>
            <a:pPr marL="140018" lvl="0" indent="0">
              <a:buClr>
                <a:srgbClr val="000000"/>
              </a:buClr>
              <a:buSzPct val="64285"/>
              <a:buNone/>
            </a:pPr>
            <a:endParaRPr lang="nl-BE" dirty="0">
              <a:solidFill>
                <a:srgbClr val="000000"/>
              </a:solidFill>
            </a:endParaRPr>
          </a:p>
          <a:p>
            <a:pPr lvl="0" indent="-317182">
              <a:spcBef>
                <a:spcPts val="0"/>
              </a:spcBef>
              <a:buClr>
                <a:srgbClr val="000000"/>
              </a:buClr>
              <a:buSzPct val="64285"/>
              <a:buFont typeface="Arial"/>
              <a:buChar char="-"/>
            </a:pPr>
            <a:r>
              <a:rPr lang="nl-BE" dirty="0">
                <a:solidFill>
                  <a:srgbClr val="00B050"/>
                </a:solidFill>
              </a:rPr>
              <a:t>energiescan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81" name="Google Shape;281;g17c6add3c60_0_0"/>
          <p:cNvPicPr preferRelativeResize="0"/>
          <p:nvPr/>
        </p:nvPicPr>
        <p:blipFill rotWithShape="1">
          <a:blip r:embed="rId3">
            <a:alphaModFix/>
          </a:blip>
          <a:srcRect l="-2460" r="2460" b="25903"/>
          <a:stretch/>
        </p:blipFill>
        <p:spPr>
          <a:xfrm>
            <a:off x="8289757" y="4295274"/>
            <a:ext cx="2506585" cy="20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8f2b87b8f5_0_891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Interview </a:t>
            </a:r>
            <a:endParaRPr dirty="0"/>
          </a:p>
        </p:txBody>
      </p:sp>
      <p:sp>
        <p:nvSpPr>
          <p:cNvPr id="295" name="Google Shape;295;g18f2b87b8f5_0_891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2022_06_14_14_01_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7354" y="2002221"/>
            <a:ext cx="5661791" cy="3449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b6b04fd67_0_11"/>
          <p:cNvSpPr txBox="1">
            <a:spLocks noGrp="1"/>
          </p:cNvSpPr>
          <p:nvPr>
            <p:ph type="title"/>
          </p:nvPr>
        </p:nvSpPr>
        <p:spPr>
          <a:xfrm>
            <a:off x="708800" y="413100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capabilitie</a:t>
            </a:r>
            <a:r>
              <a:rPr lang="nl-NL" dirty="0"/>
              <a:t> en kansarmoede</a:t>
            </a:r>
            <a:endParaRPr dirty="0"/>
          </a:p>
        </p:txBody>
      </p:sp>
      <p:sp>
        <p:nvSpPr>
          <p:cNvPr id="105" name="Google Shape;105;g12b6b04fd67_0_11"/>
          <p:cNvSpPr txBox="1">
            <a:spLocks noGrp="1"/>
          </p:cNvSpPr>
          <p:nvPr>
            <p:ph type="body" idx="1"/>
          </p:nvPr>
        </p:nvSpPr>
        <p:spPr>
          <a:xfrm>
            <a:off x="1119373" y="1738800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 err="1"/>
              <a:t>Capabilitie</a:t>
            </a:r>
            <a:r>
              <a:rPr lang="nl-NL" dirty="0"/>
              <a:t> benadering als aanzet tot het herschrijven van de visie van Stappen in 2018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Vertrekpunt: </a:t>
            </a:r>
            <a:r>
              <a:rPr lang="nl-NL" dirty="0">
                <a:solidFill>
                  <a:schemeClr val="accent2"/>
                </a:solidFill>
              </a:rPr>
              <a:t>recht op kwaliteit van leven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nl-NL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dirty="0" err="1">
                <a:solidFill>
                  <a:schemeClr val="accent6"/>
                </a:solidFill>
              </a:rPr>
              <a:t>Capabilitie</a:t>
            </a:r>
            <a:r>
              <a:rPr lang="nl-NL" dirty="0">
                <a:solidFill>
                  <a:schemeClr val="accent6"/>
                </a:solidFill>
              </a:rPr>
              <a:t>: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Reële mogelijkheden om te zijn wie ze willen zijn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Uniciteit van de mensen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Drempels weghalen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dirty="0"/>
              <a:t>-&gt; </a:t>
            </a:r>
            <a:r>
              <a:rPr lang="nl-NL" dirty="0" err="1"/>
              <a:t>kansarmoede</a:t>
            </a:r>
            <a:r>
              <a:rPr lang="nl-NL" dirty="0"/>
              <a:t> grootste drempel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106" name="Google Shape;106;g12b6b04fd67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175" y="5181150"/>
            <a:ext cx="4037825" cy="167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288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8f2b87b8f5_0_878"/>
          <p:cNvSpPr txBox="1">
            <a:spLocks noGrp="1"/>
          </p:cNvSpPr>
          <p:nvPr>
            <p:ph type="title"/>
          </p:nvPr>
        </p:nvSpPr>
        <p:spPr>
          <a:xfrm>
            <a:off x="752625" y="30642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netwerk realiseren rond wonen en woonrecht</a:t>
            </a:r>
            <a:endParaRPr/>
          </a:p>
        </p:txBody>
      </p:sp>
      <p:sp>
        <p:nvSpPr>
          <p:cNvPr id="302" name="Google Shape;302;g18f2b87b8f5_0_878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We vinden aansluiting bij lokale actoren en werkgroepen rond wonen en creëren van woonrecht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Gevolg: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directe politieke </a:t>
            </a:r>
            <a:r>
              <a:rPr lang="nl-NL" dirty="0"/>
              <a:t>aanspreekpunten</a:t>
            </a:r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impact</a:t>
            </a:r>
            <a:r>
              <a:rPr lang="nl-NL" dirty="0"/>
              <a:t> op woonrecht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kenniscentrum verbreden </a:t>
            </a:r>
            <a:r>
              <a:rPr lang="nl-NL" dirty="0"/>
              <a:t>en zelf ook kennis opdoen 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18f2b87b8f5_0_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1125" y="3710300"/>
            <a:ext cx="5960552" cy="298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18f2b87b8f5_0_796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dirty="0">
                <a:solidFill>
                  <a:schemeClr val="accent6"/>
                </a:solidFill>
              </a:rPr>
              <a:t>Uitdagingen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10" name="Google Shape;310;g18f2b87b8f5_0_796"/>
          <p:cNvSpPr txBox="1">
            <a:spLocks noGrp="1"/>
          </p:cNvSpPr>
          <p:nvPr>
            <p:ph type="body" idx="1"/>
          </p:nvPr>
        </p:nvSpPr>
        <p:spPr>
          <a:xfrm>
            <a:off x="838200" y="171884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/>
              <a:t>	Politieke Hefboom </a:t>
            </a:r>
            <a:r>
              <a:rPr lang="nl-BE" sz="2400" dirty="0"/>
              <a:t>creëren rond woonrecht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/>
              <a:t>	</a:t>
            </a:r>
            <a:r>
              <a:rPr lang="nl-NL" sz="2400" dirty="0" err="1"/>
              <a:t>UpScalen</a:t>
            </a:r>
            <a:r>
              <a:rPr lang="nl-NL" sz="2400" dirty="0"/>
              <a:t>  </a:t>
            </a:r>
            <a:r>
              <a:rPr lang="nl-NL" sz="1500" dirty="0"/>
              <a:t>meer units, meer jongeren en meer </a:t>
            </a:r>
            <a:r>
              <a:rPr lang="nl-NL" sz="1500" dirty="0" err="1"/>
              <a:t>workload</a:t>
            </a:r>
            <a:r>
              <a:rPr lang="nl-NL" sz="1500" dirty="0"/>
              <a:t> </a:t>
            </a:r>
            <a:endParaRPr sz="1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/>
              <a:t>	Blijvend zoekend naar panden, verhuurders en investeerders</a:t>
            </a:r>
            <a:endParaRPr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dirty="0">
                <a:solidFill>
                  <a:schemeClr val="accent4"/>
                </a:solidFill>
              </a:rPr>
              <a:t>Samengevat: WOONRECHT realiseren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17" name="Google Shape;317;p14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nl-NL" b="1" dirty="0"/>
              <a:t>Probleem</a:t>
            </a:r>
            <a:r>
              <a:rPr lang="nl-NL" dirty="0"/>
              <a:t>:</a:t>
            </a:r>
            <a:r>
              <a:rPr lang="nl-NL" sz="2400" dirty="0"/>
              <a:t>  jongeren aan 18j in een kwetsbare situatie belanden vaak in minderwaardige woningen of dakloosheid</a:t>
            </a:r>
            <a:endParaRPr sz="2000" dirty="0"/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nl-NL" b="1" dirty="0"/>
              <a:t>Structurele oplossing</a:t>
            </a:r>
            <a:r>
              <a:rPr lang="nl-NL" dirty="0"/>
              <a:t>: </a:t>
            </a:r>
            <a:r>
              <a:rPr lang="nl-NL" sz="2400" dirty="0"/>
              <a:t>voldoende kwalitatieve studio’s aanbieden in een maximale spreiding over de regio (gemiddeld 2/wijk)</a:t>
            </a:r>
            <a:endParaRPr sz="2400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nl-NL" b="1" dirty="0"/>
              <a:t>Hoe</a:t>
            </a:r>
            <a:r>
              <a:rPr lang="nl-NL" sz="2400" dirty="0"/>
              <a:t>: Via een patrimonium structuur (VZW en BV)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nl-NL" b="1" dirty="0"/>
              <a:t>Impact: </a:t>
            </a:r>
            <a:r>
              <a:rPr lang="nl-NL" dirty="0"/>
              <a:t>betere kansen op werk, relaties en gelukkig leven, </a:t>
            </a:r>
            <a:endParaRPr dirty="0"/>
          </a:p>
          <a:p>
            <a:pPr marL="0" lvl="0" indent="457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nl-NL" dirty="0"/>
              <a:t>-&gt; sociale inclusie</a:t>
            </a:r>
          </a:p>
          <a:p>
            <a:pPr marL="0" lvl="0" indent="457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DDB4B-26C9-1B50-5B87-811B27E63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88" y="1871808"/>
            <a:ext cx="10235623" cy="2118301"/>
          </a:xfrm>
        </p:spPr>
        <p:txBody>
          <a:bodyPr wrap="square" anchor="b">
            <a:normAutofit/>
          </a:bodyPr>
          <a:lstStyle/>
          <a:p>
            <a:r>
              <a:rPr lang="nl-BE" dirty="0"/>
              <a:t>Reflecties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0A65EE1-A4EC-E9F4-A42B-1F0F4C50E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308908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nl-BE" dirty="0"/>
              <a:t>Dr. Hans Grymonprez</a:t>
            </a:r>
          </a:p>
          <a:p>
            <a:r>
              <a:rPr lang="nl-BE" dirty="0"/>
              <a:t>Gastprofessor vakgroep sociaal werk en sociale pedagogiek (</a:t>
            </a:r>
            <a:r>
              <a:rPr lang="nl-BE" dirty="0" err="1"/>
              <a:t>UGent</a:t>
            </a:r>
            <a:r>
              <a:rPr lang="nl-BE" dirty="0"/>
              <a:t>)</a:t>
            </a:r>
          </a:p>
          <a:p>
            <a:r>
              <a:rPr lang="nl-BE" dirty="0"/>
              <a:t>Stafmedewerker Lokaal Sociaal Beleid (VVSG)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2127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6F53B-3B0A-3BC6-6E37-78A8ACDE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Achtergrond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E763AB-0006-5DD7-1262-841C65A42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2200" dirty="0"/>
              <a:t>Van grootschalige naar kleinschalige opvang naar woonrecht: vanuit rechtskarakter – historische continuïteit (</a:t>
            </a:r>
            <a:r>
              <a:rPr lang="nl-BE" sz="2200" dirty="0" err="1"/>
              <a:t>cfr</a:t>
            </a:r>
            <a:r>
              <a:rPr lang="nl-BE" sz="2200" dirty="0"/>
              <a:t>. evolutie in daklozenopvang)</a:t>
            </a:r>
          </a:p>
          <a:p>
            <a:r>
              <a:rPr lang="nl-BE" sz="2200" dirty="0"/>
              <a:t>Ontwikkeling huisvestingsbeleid is contingent maar niet toevallig: beleid dat eigenaarschap aanmoedigt, klein sociaal woonaanbod,…</a:t>
            </a:r>
          </a:p>
          <a:p>
            <a:r>
              <a:rPr lang="nl-BE" sz="2200" dirty="0"/>
              <a:t>Jongvolwassenen met instellingsverleden sinds lang gekend in daklozenopvang – groot deel niet gekend (vooral meisjes/jonge vrouwen o.a. door andere ‘overlevingsgeografieën’)</a:t>
            </a:r>
          </a:p>
          <a:p>
            <a:r>
              <a:rPr lang="nl-BE" sz="2200" dirty="0"/>
              <a:t>Elke sector is op zoek naar alternatieve woonmodellen en financieringsmodellen wat wijst op structureel probleem en shift van </a:t>
            </a:r>
            <a:r>
              <a:rPr lang="nl-BE" sz="2200" dirty="0" err="1"/>
              <a:t>government</a:t>
            </a:r>
            <a:r>
              <a:rPr lang="nl-BE" sz="2200" dirty="0"/>
              <a:t> naar </a:t>
            </a:r>
            <a:r>
              <a:rPr lang="nl-BE" sz="2200" dirty="0" err="1"/>
              <a:t>governance</a:t>
            </a:r>
            <a:r>
              <a:rPr lang="nl-BE" sz="2200" dirty="0"/>
              <a:t> (vanuit grondrechtenbenadering heeft overheid grote verantwoordelijkheid, </a:t>
            </a:r>
            <a:r>
              <a:rPr lang="nl-BE" sz="2200" dirty="0" err="1"/>
              <a:t>governance</a:t>
            </a:r>
            <a:r>
              <a:rPr lang="nl-BE" sz="2200" dirty="0"/>
              <a:t> verdeelt die verantwoordelijkheid).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4618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9FB9C-033F-035C-DFF0-E7986402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Wonen </a:t>
            </a:r>
            <a:r>
              <a:rPr lang="nl-BE" sz="2200" dirty="0"/>
              <a:t>in</a:t>
            </a:r>
            <a:r>
              <a:rPr lang="nl-BE" dirty="0"/>
              <a:t> Gent wat meer in detail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9FA74C-7A08-26A9-127F-5116F8CB3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nl-BE" sz="2400" dirty="0"/>
              <a:t>Slechte woonkwaliteit in het lagere huursegment (niet conform Vlaamse Codex Wonen)</a:t>
            </a:r>
          </a:p>
          <a:p>
            <a:r>
              <a:rPr lang="nl-BE" sz="2400" dirty="0"/>
              <a:t>Aandeel sociale huurders in Gent is 11%. Ter vergelijking Utrecht had in 2021, 36% sociale huurders (bron: Utrechtmonitor.nl)</a:t>
            </a:r>
          </a:p>
          <a:p>
            <a:r>
              <a:rPr lang="nl-BE" sz="2400" dirty="0"/>
              <a:t>Daklozentellingen Gent (KBS, 2021): 17% tussen 18 - 25 (wellicht nog onderschatting)</a:t>
            </a:r>
          </a:p>
          <a:p>
            <a:r>
              <a:rPr lang="nl-BE" sz="2400" dirty="0"/>
              <a:t>Gent: positieve roltrap: afgestudeerden met sterke ‘</a:t>
            </a:r>
            <a:r>
              <a:rPr lang="nl-BE" sz="2400" dirty="0" err="1"/>
              <a:t>functionings</a:t>
            </a:r>
            <a:r>
              <a:rPr lang="nl-BE" sz="2400" dirty="0"/>
              <a:t>’ en aansluitende ‘</a:t>
            </a:r>
            <a:r>
              <a:rPr lang="nl-BE" sz="2400" dirty="0" err="1"/>
              <a:t>capabilities</a:t>
            </a:r>
            <a:r>
              <a:rPr lang="nl-BE" sz="2400" dirty="0"/>
              <a:t>’, ook inzet op huisvesten groeiende studenteninstroom. </a:t>
            </a:r>
          </a:p>
          <a:p>
            <a:r>
              <a:rPr lang="nl-BE" sz="2400" dirty="0"/>
              <a:t>Keuze LB Gent: woonbeleid moet ook hefboom zijn voor duurzaam armoedebeleid (krachtig signaal)</a:t>
            </a:r>
          </a:p>
          <a:p>
            <a:r>
              <a:rPr lang="nl-BE" sz="2400" dirty="0"/>
              <a:t>Nood aan meersporenbeleid: </a:t>
            </a:r>
            <a:r>
              <a:rPr lang="nl-BE" sz="2400" dirty="0" err="1"/>
              <a:t>Nestinvest</a:t>
            </a:r>
            <a:r>
              <a:rPr lang="nl-BE" sz="2400" dirty="0"/>
              <a:t> en vzw stappen als goed voorbeeld van een spoor. </a:t>
            </a:r>
          </a:p>
          <a:p>
            <a:pPr marL="1143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7869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B5655D3-5F60-5FC6-D2CC-08B4616C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Bedenkingen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D6FC0CB-F56A-B4A7-B630-BF1EFCF4F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2200" dirty="0"/>
              <a:t>Wonen voorbestemd voor ‘eigen’ jongeren of opstap naar netwerk van woningen (en begeleiding) onafhankelijk van initiatief?</a:t>
            </a:r>
          </a:p>
          <a:p>
            <a:pPr lvl="1"/>
            <a:r>
              <a:rPr lang="nl-BE" sz="1800" dirty="0"/>
              <a:t>Spanning tussen collectieve aanpak (rechtsgarantie) en vrij initiatief (gunst)</a:t>
            </a:r>
          </a:p>
          <a:p>
            <a:r>
              <a:rPr lang="nl-BE" sz="2200" dirty="0"/>
              <a:t>Inzet structurele hefbomen zoals sociaal objectief, duidelijke regels installatiepremie,….&lt;&gt; zelf oplossing creëren</a:t>
            </a:r>
          </a:p>
          <a:p>
            <a:pPr lvl="1"/>
            <a:r>
              <a:rPr lang="nl-BE" sz="1800" dirty="0"/>
              <a:t>Overweging is terecht want hefbomen traag en onzeker</a:t>
            </a:r>
          </a:p>
          <a:p>
            <a:pPr lvl="1"/>
            <a:r>
              <a:rPr lang="nl-BE" sz="1800" dirty="0"/>
              <a:t>Overweging is problematisch als elke ‘sector’ dit doet. </a:t>
            </a:r>
          </a:p>
          <a:p>
            <a:r>
              <a:rPr lang="nl-BE" sz="2200" dirty="0"/>
              <a:t>Ontzorgmodel onderdeel van ruimer pedagogisch project of kan het ook net in spanning komen te staan met het pedagogisch project.</a:t>
            </a:r>
          </a:p>
        </p:txBody>
      </p:sp>
    </p:spTree>
    <p:extLst>
      <p:ext uri="{BB962C8B-B14F-4D97-AF65-F5344CB8AC3E}">
        <p14:creationId xmlns:p14="http://schemas.microsoft.com/office/powerpoint/2010/main" val="2262677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F244D-8576-3894-48C5-AE777F77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Grenssituaties als kritische pedagogische lens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3CD5F1-4630-8EC8-C1D5-160787100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2200" dirty="0"/>
              <a:t>Zijn situaties die we te moeilijk, te lastig, te complex vinden, die buiten onze probleemdefinities en cliëntconstructies vallen. </a:t>
            </a:r>
          </a:p>
          <a:p>
            <a:r>
              <a:rPr lang="nl-BE" sz="2200" dirty="0"/>
              <a:t>Worden individueel ervaren maar staan verre van los van maatschappelijke omstandigheden en functioneren van instituties. </a:t>
            </a:r>
          </a:p>
          <a:p>
            <a:r>
              <a:rPr lang="nl-BE" sz="2200" dirty="0"/>
              <a:t>Reductie naar afstemmingsvraagstuk: wie wel en wie niet en op welke basis? Gaat uit van match tussen aanbod en vraag. </a:t>
            </a:r>
          </a:p>
          <a:p>
            <a:r>
              <a:rPr lang="nl-BE" sz="2200" dirty="0"/>
              <a:t>Vraag is welke pedagogiek wordt ontwikkeld rond die grenssituaties waarin engagement onder druk komt te staan:</a:t>
            </a:r>
          </a:p>
          <a:p>
            <a:pPr lvl="1"/>
            <a:r>
              <a:rPr lang="nl-BE" sz="2200" dirty="0"/>
              <a:t>Onderbouwen ze mee een begrenzing van engagement</a:t>
            </a:r>
          </a:p>
          <a:p>
            <a:pPr lvl="1"/>
            <a:r>
              <a:rPr lang="nl-BE" sz="2200" dirty="0"/>
              <a:t>Onderbouwen ze mee een verruiming van engagement</a:t>
            </a:r>
          </a:p>
        </p:txBody>
      </p:sp>
    </p:spTree>
    <p:extLst>
      <p:ext uri="{BB962C8B-B14F-4D97-AF65-F5344CB8AC3E}">
        <p14:creationId xmlns:p14="http://schemas.microsoft.com/office/powerpoint/2010/main" val="838425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3C8BD-B017-B202-28E0-82F5B14D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9D1C5E-EC3A-7087-1E64-955244404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BE" sz="2200" dirty="0"/>
              <a:t>‘Begeleiding’ die zich overbodig moet maken maar verbonden is aan het kunnen/mogen wonen.</a:t>
            </a:r>
          </a:p>
          <a:p>
            <a:pPr>
              <a:buFontTx/>
              <a:buChar char="-"/>
            </a:pPr>
            <a:r>
              <a:rPr lang="nl-BE" sz="2200" dirty="0"/>
              <a:t>Wonen via jeugdzorg geen voorafname op later of leren wonen maar is wonen in het hier en nu (zie </a:t>
            </a:r>
            <a:r>
              <a:rPr lang="nl-BE" sz="2200" dirty="0" err="1"/>
              <a:t>prefiguratieve</a:t>
            </a:r>
            <a:r>
              <a:rPr lang="nl-BE" sz="2200" dirty="0"/>
              <a:t> politiek). </a:t>
            </a:r>
          </a:p>
          <a:p>
            <a:pPr>
              <a:buFontTx/>
              <a:buChar char="-"/>
            </a:pPr>
            <a:r>
              <a:rPr lang="nl-BE" sz="2200" dirty="0"/>
              <a:t>Andersom: in welke mate roept het niet slagen/pakken van de begeleiding in haar finaliteit een grenssituatie op die het recht op wonen mogelijks bedreigt. </a:t>
            </a:r>
          </a:p>
          <a:p>
            <a:pPr>
              <a:buFontTx/>
              <a:buChar char="-"/>
            </a:pPr>
            <a:r>
              <a:rPr lang="nl-BE" sz="2200" dirty="0"/>
              <a:t>Een ‘recht op wonen’ houdt vanuit het rechtskarakter van sociaal werk ook in dat:</a:t>
            </a:r>
          </a:p>
          <a:p>
            <a:pPr lvl="1">
              <a:buFontTx/>
              <a:buChar char="-"/>
            </a:pPr>
            <a:r>
              <a:rPr lang="nl-BE" sz="1800" dirty="0"/>
              <a:t> er ruimte is voor </a:t>
            </a:r>
            <a:r>
              <a:rPr lang="nl-BE" sz="1800" dirty="0" err="1"/>
              <a:t>tegensprekelijkheid</a:t>
            </a:r>
            <a:r>
              <a:rPr lang="nl-BE" sz="1800" dirty="0"/>
              <a:t> of tegenspraak (maar niet op macroniveau maar op een relationeel en contextueel niveau. </a:t>
            </a:r>
          </a:p>
          <a:p>
            <a:pPr lvl="1">
              <a:buFontTx/>
              <a:buChar char="-"/>
            </a:pPr>
            <a:r>
              <a:rPr lang="nl-BE" sz="1800" dirty="0"/>
              <a:t>en afdwingbaarheid.</a:t>
            </a:r>
          </a:p>
        </p:txBody>
      </p:sp>
    </p:spTree>
    <p:extLst>
      <p:ext uri="{BB962C8B-B14F-4D97-AF65-F5344CB8AC3E}">
        <p14:creationId xmlns:p14="http://schemas.microsoft.com/office/powerpoint/2010/main" val="2667042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A81F0-2AFA-12E7-9D0F-BDB47D8D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EF2A71-B0E8-92D8-07DF-8187585EE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nl-BE" sz="2200" dirty="0"/>
              <a:t>Hoe kan praktijkontwikkeling rond grenssituaties (ook een </a:t>
            </a:r>
            <a:r>
              <a:rPr lang="nl-BE" sz="2200" dirty="0" err="1"/>
              <a:t>Freireiaans</a:t>
            </a:r>
            <a:r>
              <a:rPr lang="nl-BE" sz="2200" dirty="0"/>
              <a:t> concept) mee transformatie bewerkstelligen: </a:t>
            </a:r>
          </a:p>
          <a:p>
            <a:pPr marL="114300" indent="0">
              <a:buNone/>
            </a:pPr>
            <a:r>
              <a:rPr lang="nl-BE" sz="2200" dirty="0"/>
              <a:t>	- uiteindelijk wil je niet eindigen met een veelvoud aan wooninitiatieven 	</a:t>
            </a:r>
            <a:r>
              <a:rPr lang="nl-BE" sz="2200" dirty="0" err="1"/>
              <a:t>opgehokt</a:t>
            </a:r>
            <a:r>
              <a:rPr lang="nl-BE" sz="2200" dirty="0"/>
              <a:t> ‘per doelgroep/cliëntconstructie’ of ‘per probleemdefiniëring’ maar 	wil je een structureel woonbeleid die iedereen het recht op wonen garandeert. </a:t>
            </a:r>
          </a:p>
          <a:p>
            <a:pPr marL="114300" indent="0">
              <a:buNone/>
            </a:pPr>
            <a:r>
              <a:rPr lang="nl-BE" sz="2200" dirty="0"/>
              <a:t>	- belang om reflexieve praktijk te ontwikkelen op basis van uitkomst handelen in 	grenssituaties</a:t>
            </a:r>
          </a:p>
          <a:p>
            <a:pPr marL="114300" indent="0">
              <a:buNone/>
            </a:pPr>
            <a:r>
              <a:rPr lang="nl-BE" sz="2200" dirty="0"/>
              <a:t>Opvoeren druk op structurele aanpak: sociale huisvesting beste antwoord op wooncrisis (</a:t>
            </a:r>
            <a:r>
              <a:rPr lang="nl-BE" sz="2200" dirty="0" err="1"/>
              <a:t>cfr</a:t>
            </a:r>
            <a:r>
              <a:rPr lang="nl-BE" sz="2200" dirty="0"/>
              <a:t>. Sien Winters, 2022) </a:t>
            </a:r>
            <a:r>
              <a:rPr lang="nl-BE" sz="2200" dirty="0" err="1"/>
              <a:t>cfr</a:t>
            </a:r>
            <a:r>
              <a:rPr lang="nl-BE" sz="2200" dirty="0"/>
              <a:t>. politieke opdracht (deze ochtend)</a:t>
            </a:r>
          </a:p>
          <a:p>
            <a:pPr marL="1143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1912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b6b04fd67_0_11"/>
          <p:cNvSpPr txBox="1">
            <a:spLocks noGrp="1"/>
          </p:cNvSpPr>
          <p:nvPr>
            <p:ph type="title"/>
          </p:nvPr>
        </p:nvSpPr>
        <p:spPr>
          <a:xfrm>
            <a:off x="708800" y="413100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chemeClr val="accent4"/>
                </a:solidFill>
              </a:rPr>
              <a:t>capability</a:t>
            </a:r>
            <a:r>
              <a:rPr lang="nl-NL" dirty="0">
                <a:solidFill>
                  <a:schemeClr val="accent4"/>
                </a:solidFill>
              </a:rPr>
              <a:t> &amp;</a:t>
            </a:r>
            <a:br>
              <a:rPr lang="nl-NL" dirty="0">
                <a:solidFill>
                  <a:schemeClr val="accent4"/>
                </a:solidFill>
              </a:rPr>
            </a:br>
            <a:r>
              <a:rPr lang="nl-NL" dirty="0">
                <a:solidFill>
                  <a:schemeClr val="accent4"/>
                </a:solidFill>
              </a:rPr>
              <a:t>rechtenbenadering als vertrekpunt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05" name="Google Shape;105;g12b6b04fd67_0_11"/>
          <p:cNvSpPr txBox="1">
            <a:spLocks noGrp="1"/>
          </p:cNvSpPr>
          <p:nvPr>
            <p:ph type="body" idx="1"/>
          </p:nvPr>
        </p:nvSpPr>
        <p:spPr>
          <a:xfrm>
            <a:off x="1145750" y="1850774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 dirty="0"/>
              <a:t>Vertrekpunt: </a:t>
            </a:r>
            <a:r>
              <a:rPr lang="nl-NL" dirty="0">
                <a:solidFill>
                  <a:schemeClr val="accent2"/>
                </a:solidFill>
              </a:rPr>
              <a:t>recht op kwaliteit van leven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nl-NL" dirty="0"/>
              <a:t>Woonrecht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nl-NL" dirty="0"/>
              <a:t>Leerrecht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nl-NL" dirty="0"/>
              <a:t>Arbeidsrecht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nl-NL" dirty="0"/>
              <a:t>sociale rechten (</a:t>
            </a:r>
            <a:r>
              <a:rPr lang="nl-NL" dirty="0" err="1"/>
              <a:t>ocmw</a:t>
            </a:r>
            <a:r>
              <a:rPr lang="nl-NL" dirty="0"/>
              <a:t>, huursubsidie, rechten binnen het </a:t>
            </a:r>
            <a:r>
              <a:rPr lang="nl-NL" dirty="0" err="1"/>
              <a:t>ocmw</a:t>
            </a:r>
            <a:r>
              <a:rPr lang="nl-NL" dirty="0"/>
              <a:t>,... )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endParaRPr dirty="0">
              <a:solidFill>
                <a:schemeClr val="accent6"/>
              </a:solidFill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chemeClr val="accent6"/>
                </a:solidFill>
              </a:rPr>
              <a:t>Housing</a:t>
            </a:r>
            <a:r>
              <a:rPr lang="nl-NL" dirty="0">
                <a:solidFill>
                  <a:schemeClr val="accent6"/>
                </a:solidFill>
              </a:rPr>
              <a:t> first + extra inkomsten (via sociale rechten)</a:t>
            </a:r>
            <a:endParaRPr dirty="0">
              <a:solidFill>
                <a:schemeClr val="accent6"/>
              </a:solidFill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  </a:t>
            </a:r>
            <a:endParaRPr dirty="0"/>
          </a:p>
        </p:txBody>
      </p:sp>
      <p:pic>
        <p:nvPicPr>
          <p:cNvPr id="106" name="Google Shape;106;g12b6b04fd67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175" y="1738800"/>
            <a:ext cx="4037825" cy="16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c61b2d107_0_0"/>
          <p:cNvSpPr txBox="1">
            <a:spLocks noGrp="1"/>
          </p:cNvSpPr>
          <p:nvPr>
            <p:ph type="title"/>
          </p:nvPr>
        </p:nvSpPr>
        <p:spPr>
          <a:xfrm>
            <a:off x="569450" y="271800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accent6"/>
                </a:solidFill>
              </a:rPr>
              <a:t>Vertrekpunt: onze ambitie = woonrecht  realiseren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13" name="Google Shape;113;g14c61b2d107_0_0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dirty="0">
                <a:solidFill>
                  <a:schemeClr val="accent4"/>
                </a:solidFill>
              </a:rPr>
              <a:t>Botsen op maatschappelijke grenzen </a:t>
            </a:r>
            <a:endParaRPr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Waar kunnen we een hefboom zijn in de maatschappij?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Verschillende pistes onderzocht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doelgroepenplan SHM/SVK uitbreiden 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nl-BE" dirty="0"/>
              <a:t>Eigen patrimonium SHM/SVK kan niet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Bevraging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 dirty="0"/>
              <a:t>Aanbod stad gent ?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accent6"/>
                </a:solidFill>
              </a:rPr>
              <a:t>Uitkomst: zelf woningen creëren </a:t>
            </a:r>
            <a:endParaRPr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72bf3869ed_0_0"/>
          <p:cNvSpPr txBox="1">
            <a:spLocks noGrp="1"/>
          </p:cNvSpPr>
          <p:nvPr>
            <p:ph type="title"/>
          </p:nvPr>
        </p:nvSpPr>
        <p:spPr>
          <a:xfrm>
            <a:off x="838200" y="320675"/>
            <a:ext cx="9020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dirty="0">
                <a:solidFill>
                  <a:schemeClr val="accent6"/>
                </a:solidFill>
              </a:rPr>
              <a:t>van een surreëel idee tot een surreëel plan?  </a:t>
            </a:r>
            <a:endParaRPr sz="3600" dirty="0">
              <a:solidFill>
                <a:schemeClr val="accent6"/>
              </a:solidFill>
            </a:endParaRPr>
          </a:p>
        </p:txBody>
      </p:sp>
      <p:sp>
        <p:nvSpPr>
          <p:cNvPr id="120" name="Google Shape;120;g172bf3869ed_0_0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64285"/>
              <a:buChar char="-"/>
            </a:pPr>
            <a:r>
              <a:rPr lang="nl-NL" dirty="0"/>
              <a:t>Indienen subsidiedossier </a:t>
            </a:r>
            <a:r>
              <a:rPr lang="nl-NL" sz="2500" dirty="0"/>
              <a:t>VOTO fonds </a:t>
            </a:r>
          </a:p>
          <a:p>
            <a:pPr marL="140018" lvl="0" indent="0" algn="l" rtl="0"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rPr lang="nl-BE" sz="2500" dirty="0">
                <a:solidFill>
                  <a:schemeClr val="accent2"/>
                </a:solidFill>
              </a:rPr>
              <a:t>-&gt; expertise inkopen </a:t>
            </a:r>
            <a:endParaRPr dirty="0">
              <a:solidFill>
                <a:schemeClr val="accent2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64285"/>
              <a:buChar char="-"/>
            </a:pPr>
            <a:r>
              <a:rPr lang="nl-BE" b="1" dirty="0">
                <a:solidFill>
                  <a:schemeClr val="accent6"/>
                </a:solidFill>
              </a:rPr>
              <a:t>Teamsamenstelling </a:t>
            </a:r>
          </a:p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64285"/>
              <a:buChar char="-"/>
            </a:pPr>
            <a:r>
              <a:rPr lang="nl-BE" sz="2200" dirty="0" err="1"/>
              <a:t>S&amp;l</a:t>
            </a:r>
            <a:r>
              <a:rPr lang="nl-BE" sz="2200" dirty="0"/>
              <a:t>, </a:t>
            </a:r>
            <a:r>
              <a:rPr lang="nl-NL" sz="2200" dirty="0"/>
              <a:t>contextbegeleider, teamsupervisor CBAW, pedagogisch verantwoordelijke, algemeen coördinators, 1 lid van de RVB </a:t>
            </a:r>
            <a:endParaRPr sz="2200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-&gt; over </a:t>
            </a:r>
            <a:r>
              <a:rPr lang="nl-NL" dirty="0">
                <a:solidFill>
                  <a:schemeClr val="accent6"/>
                </a:solidFill>
              </a:rPr>
              <a:t>alle geledingen </a:t>
            </a:r>
            <a:r>
              <a:rPr lang="nl-NL" dirty="0"/>
              <a:t>van de organisatie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8f2b87b8f5_0_0"/>
          <p:cNvSpPr txBox="1">
            <a:spLocks noGrp="1"/>
          </p:cNvSpPr>
          <p:nvPr>
            <p:ph type="title"/>
          </p:nvPr>
        </p:nvSpPr>
        <p:spPr>
          <a:xfrm>
            <a:off x="569450" y="271800"/>
            <a:ext cx="902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WOONRECHT realiseren in regio Gent</a:t>
            </a:r>
            <a:endParaRPr sz="4900"/>
          </a:p>
        </p:txBody>
      </p:sp>
      <p:sp>
        <p:nvSpPr>
          <p:cNvPr id="127" name="Google Shape;127;g18f2b87b8f5_0_0"/>
          <p:cNvSpPr txBox="1">
            <a:spLocks noGrp="1"/>
          </p:cNvSpPr>
          <p:nvPr>
            <p:ph type="body" idx="1"/>
          </p:nvPr>
        </p:nvSpPr>
        <p:spPr>
          <a:xfrm>
            <a:off x="838200" y="1828799"/>
            <a:ext cx="10515600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nl-NL" b="1" dirty="0"/>
              <a:t>Het Probleem: 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u="sng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+- 50 jongeren/jaar in de Gentse regio uit BJZ</a:t>
            </a:r>
            <a:br>
              <a:rPr lang="nl-NL" dirty="0"/>
            </a:b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Kwetsbare jongvolwassenen</a:t>
            </a:r>
            <a:br>
              <a:rPr lang="nl-NL" dirty="0"/>
            </a:b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Hoge huurprijs voor weinig kwaliteit</a:t>
            </a:r>
            <a:br>
              <a:rPr lang="nl-NL" dirty="0"/>
            </a:b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dirty="0"/>
              <a:t>Verhuurders willen zekerheden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nl-NL" dirty="0"/>
            </a:br>
            <a:r>
              <a:rPr lang="nl-NL" dirty="0"/>
              <a:t>      Lange wachtlijsten voor sociale woningen</a:t>
            </a:r>
            <a:endParaRPr dirty="0"/>
          </a:p>
        </p:txBody>
      </p:sp>
      <p:pic>
        <p:nvPicPr>
          <p:cNvPr id="128" name="Google Shape;128;g18f2b87b8f5_0_0"/>
          <p:cNvPicPr preferRelativeResize="0"/>
          <p:nvPr/>
        </p:nvPicPr>
        <p:blipFill rotWithShape="1">
          <a:blip r:embed="rId3">
            <a:alphaModFix/>
          </a:blip>
          <a:srcRect b="22233"/>
          <a:stretch/>
        </p:blipFill>
        <p:spPr>
          <a:xfrm>
            <a:off x="8099475" y="1828798"/>
            <a:ext cx="4092525" cy="502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18f2b87b8f5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1731" y="1983881"/>
            <a:ext cx="3213175" cy="32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8f2b87b8f5_0_80"/>
          <p:cNvSpPr txBox="1">
            <a:spLocks noGrp="1"/>
          </p:cNvSpPr>
          <p:nvPr>
            <p:ph type="title"/>
          </p:nvPr>
        </p:nvSpPr>
        <p:spPr>
          <a:xfrm>
            <a:off x="838200" y="135825"/>
            <a:ext cx="90201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WOONRECHT realiseren in regio Gent</a:t>
            </a:r>
            <a:endParaRPr/>
          </a:p>
        </p:txBody>
      </p:sp>
      <p:sp>
        <p:nvSpPr>
          <p:cNvPr id="136" name="Google Shape;136;g18f2b87b8f5_0_80"/>
          <p:cNvSpPr txBox="1">
            <a:spLocks noGrp="1"/>
          </p:cNvSpPr>
          <p:nvPr>
            <p:ph type="body" idx="1"/>
          </p:nvPr>
        </p:nvSpPr>
        <p:spPr>
          <a:xfrm>
            <a:off x="745775" y="1258175"/>
            <a:ext cx="10515600" cy="54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b="1"/>
              <a:t>Onze Ambitie </a:t>
            </a:r>
            <a:endParaRPr sz="2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Arial"/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50 tal woonunits in regio Gent 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Betaalbare en kwaliteitsvolle woonunits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Krachten bundelen 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1800"/>
              <a:t>Gentse jeugdhulp, jongvolwassenen, privé investeerders, eigenaars en vrijwilligers</a:t>
            </a:r>
            <a:endParaRPr sz="1800"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8f2b87b8f5_0_160"/>
          <p:cNvSpPr txBox="1">
            <a:spLocks noGrp="1"/>
          </p:cNvSpPr>
          <p:nvPr>
            <p:ph type="title"/>
          </p:nvPr>
        </p:nvSpPr>
        <p:spPr>
          <a:xfrm>
            <a:off x="838200" y="135825"/>
            <a:ext cx="90201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WOONRECHT realiseren in regio Gent</a:t>
            </a:r>
            <a:endParaRPr/>
          </a:p>
        </p:txBody>
      </p:sp>
      <p:sp>
        <p:nvSpPr>
          <p:cNvPr id="143" name="Google Shape;143;g18f2b87b8f5_0_160"/>
          <p:cNvSpPr txBox="1">
            <a:spLocks noGrp="1"/>
          </p:cNvSpPr>
          <p:nvPr>
            <p:ph type="body" idx="1"/>
          </p:nvPr>
        </p:nvSpPr>
        <p:spPr>
          <a:xfrm>
            <a:off x="745775" y="1258175"/>
            <a:ext cx="10515600" cy="54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b="1"/>
              <a:t>Onze Structurele Oplossing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Een tweeledige juridische structuur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	</a:t>
            </a:r>
            <a:r>
              <a:rPr lang="nl-NL" sz="2500"/>
              <a:t>Eigen units door middel van privé-investeerders</a:t>
            </a:r>
            <a:endParaRPr sz="25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SVK-Model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	 </a:t>
            </a:r>
            <a:r>
              <a:rPr lang="nl-NL" sz="2500"/>
              <a:t>Ontzorgen van verhuurders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</TotalTime>
  <Words>1803</Words>
  <Application>Microsoft Office PowerPoint</Application>
  <PresentationFormat>Breedbeeld</PresentationFormat>
  <Paragraphs>336</Paragraphs>
  <Slides>39</Slides>
  <Notes>29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39</vt:i4>
      </vt:variant>
    </vt:vector>
  </HeadingPairs>
  <TitlesOfParts>
    <vt:vector size="43" baseType="lpstr">
      <vt:lpstr>Arial</vt:lpstr>
      <vt:lpstr>Calibri</vt:lpstr>
      <vt:lpstr>3_Kantoorthema</vt:lpstr>
      <vt:lpstr>Aangepast ontwerp</vt:lpstr>
      <vt:lpstr>PowerPoint-presentatie</vt:lpstr>
      <vt:lpstr>Inhoud van deze sessie</vt:lpstr>
      <vt:lpstr>capabilitie en kansarmoede</vt:lpstr>
      <vt:lpstr>capability &amp; rechtenbenadering als vertrekpunt</vt:lpstr>
      <vt:lpstr>Vertrekpunt: onze ambitie = woonrecht  realiseren </vt:lpstr>
      <vt:lpstr>van een surreëel idee tot een surreëel plan?  </vt:lpstr>
      <vt:lpstr>WOONRECHT realiseren in regio Gent</vt:lpstr>
      <vt:lpstr>WOONRECHT realiseren in regio Gent</vt:lpstr>
      <vt:lpstr>WOONRECHT realiseren in regio Gent</vt:lpstr>
      <vt:lpstr>Tweedelige Juridische Structuur</vt:lpstr>
      <vt:lpstr>Tweedelige Juridische Structuur Raad van bestuur</vt:lpstr>
      <vt:lpstr>Tweedelige Juridische Structuur</vt:lpstr>
      <vt:lpstr>Maatschappelijk doel Nestinvest</vt:lpstr>
      <vt:lpstr>PowerPoint-presentatie</vt:lpstr>
      <vt:lpstr>Wij verhuren …</vt:lpstr>
      <vt:lpstr>Wij verhuren met Zorg</vt:lpstr>
      <vt:lpstr>Wij verhuren aan een betaalbare huurprijs</vt:lpstr>
      <vt:lpstr>Wij verhuren kwaliteitsvolle woningen</vt:lpstr>
      <vt:lpstr>Financiering: opstart VZW Nestinvest</vt:lpstr>
      <vt:lpstr>Impact Organisatie: Nestinvest </vt:lpstr>
      <vt:lpstr>realisaties: </vt:lpstr>
      <vt:lpstr>PowerPoint-presentatie</vt:lpstr>
      <vt:lpstr>PowerPoint-presentatie</vt:lpstr>
      <vt:lpstr>PowerPoint-presentatie</vt:lpstr>
      <vt:lpstr>Mindshift rond woonrecht </vt:lpstr>
      <vt:lpstr>Jongvolwassenen aan het woord rond woonrecht</vt:lpstr>
      <vt:lpstr>Doen creëert hefbomen</vt:lpstr>
      <vt:lpstr>huursubsidie en sociale rechten </vt:lpstr>
      <vt:lpstr>Interview </vt:lpstr>
      <vt:lpstr>netwerk realiseren rond wonen en woonrecht</vt:lpstr>
      <vt:lpstr>Uitdagingen</vt:lpstr>
      <vt:lpstr>Samengevat: WOONRECHT realiseren</vt:lpstr>
      <vt:lpstr>Reflecties</vt:lpstr>
      <vt:lpstr>Achtergrond</vt:lpstr>
      <vt:lpstr>Wonen in Gent wat meer in detail</vt:lpstr>
      <vt:lpstr>Bedenkingen</vt:lpstr>
      <vt:lpstr>Grenssituaties als kritische pedagogische lens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Pieter De Vis</dc:creator>
  <cp:lastModifiedBy>Tine Vansteenkiste</cp:lastModifiedBy>
  <cp:revision>28</cp:revision>
  <dcterms:modified xsi:type="dcterms:W3CDTF">2022-12-04T11:59:43Z</dcterms:modified>
</cp:coreProperties>
</file>