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76" r:id="rId4"/>
    <p:sldId id="264" r:id="rId5"/>
    <p:sldId id="278" r:id="rId6"/>
    <p:sldId id="277" r:id="rId7"/>
    <p:sldId id="282" r:id="rId8"/>
    <p:sldId id="279" r:id="rId9"/>
    <p:sldId id="283" r:id="rId10"/>
    <p:sldId id="284" r:id="rId11"/>
    <p:sldId id="285" r:id="rId12"/>
    <p:sldId id="286" r:id="rId13"/>
    <p:sldId id="287" r:id="rId14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8158" autoAdjust="0"/>
  </p:normalViewPr>
  <p:slideViewPr>
    <p:cSldViewPr snapToGrid="0">
      <p:cViewPr varScale="1">
        <p:scale>
          <a:sx n="67" d="100"/>
          <a:sy n="67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2F23B-5F4D-49EC-ACA8-8F29A12BDE71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FD461A-4E3A-47DB-B9C8-8FA02BE9472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70119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Inleiding</a:t>
            </a:r>
            <a:r>
              <a:rPr lang="en-US" dirty="0"/>
              <a:t>: </a:t>
            </a:r>
            <a:r>
              <a:rPr lang="en-US" dirty="0" err="1"/>
              <a:t>duiden</a:t>
            </a:r>
            <a:r>
              <a:rPr lang="en-US" dirty="0"/>
              <a:t> van </a:t>
            </a:r>
            <a:r>
              <a:rPr lang="en-US" dirty="0" err="1"/>
              <a:t>waaruit</a:t>
            </a:r>
            <a:r>
              <a:rPr lang="en-US" dirty="0"/>
              <a:t> de</a:t>
            </a:r>
            <a:r>
              <a:rPr lang="en-US" baseline="0" dirty="0"/>
              <a:t> </a:t>
            </a:r>
            <a:r>
              <a:rPr lang="en-US" baseline="0" dirty="0" err="1"/>
              <a:t>insteek</a:t>
            </a:r>
            <a:r>
              <a:rPr lang="en-US" baseline="0" dirty="0"/>
              <a:t> </a:t>
            </a:r>
            <a:r>
              <a:rPr lang="en-US" baseline="0" dirty="0" err="1"/>
              <a:t>vorm</a:t>
            </a:r>
            <a:r>
              <a:rPr lang="en-US" baseline="0" dirty="0"/>
              <a:t> </a:t>
            </a:r>
            <a:r>
              <a:rPr lang="en-US" baseline="0" dirty="0" err="1"/>
              <a:t>krijgt</a:t>
            </a:r>
            <a:endParaRPr lang="en-US" baseline="0" dirty="0"/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 err="1"/>
              <a:t>Ervaringen</a:t>
            </a:r>
            <a:r>
              <a:rPr lang="en-US" baseline="0" dirty="0"/>
              <a:t> JWW</a:t>
            </a:r>
          </a:p>
          <a:p>
            <a:pPr marL="228600" indent="-228600">
              <a:buAutoNum type="arabicPeriod"/>
            </a:pPr>
            <a:r>
              <a:rPr lang="en-US" baseline="0" dirty="0" err="1"/>
              <a:t>Onderzoek</a:t>
            </a:r>
            <a:r>
              <a:rPr lang="en-US" baseline="0" dirty="0"/>
              <a:t> </a:t>
            </a:r>
            <a:r>
              <a:rPr lang="en-US" baseline="0" dirty="0" err="1"/>
              <a:t>vanuit</a:t>
            </a:r>
            <a:r>
              <a:rPr lang="en-US" baseline="0" dirty="0"/>
              <a:t> </a:t>
            </a:r>
            <a:r>
              <a:rPr lang="en-US" baseline="0" dirty="0" err="1"/>
              <a:t>leefwereldperspectief</a:t>
            </a:r>
            <a:endParaRPr lang="en-US" baseline="0" dirty="0"/>
          </a:p>
          <a:p>
            <a:pPr marL="228600" indent="-228600">
              <a:buAutoNum type="arabicPeriod"/>
            </a:pPr>
            <a:endParaRPr lang="en-US" baseline="0" dirty="0"/>
          </a:p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37039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Verbinding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authenticiteit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open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referentiekader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verwerking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trauma’s)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jeugdhulp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(maar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topdown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draaien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Opbouw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onderuit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hoort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agentschappen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bovenlokaal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bevinden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10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57246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Verbinding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authenticiteit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open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referentiekader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verwerking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trauma’s)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jeugdhulp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(maar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topdown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draaien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Opbouw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onderuit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hoort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agentschappen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bovenlokaal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bevinden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11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13980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Verbinding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authenticiteit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open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referentiekader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verwerking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trauma’s)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jeugdhulp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(maar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topdown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draaien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Opbouw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onderuit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hoort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agentschappen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bovenlokaal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bevinden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12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2180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Verbinding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authenticiteit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open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referentiekader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verwerking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eigen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trauma’s)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organisaties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jeugdhulp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(maar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!!!)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heel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topdown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draaien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om.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Opbouw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visie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beter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onderuit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sectoren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hoort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agentschappen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nu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bovenlokaal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bevinden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ons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13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2337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Dit</a:t>
            </a:r>
            <a:r>
              <a:rPr lang="en-US" dirty="0"/>
              <a:t> </a:t>
            </a:r>
            <a:r>
              <a:rPr lang="en-US" dirty="0" err="1"/>
              <a:t>terwijl</a:t>
            </a:r>
            <a:r>
              <a:rPr lang="en-US" baseline="0" dirty="0"/>
              <a:t> we </a:t>
            </a:r>
            <a:r>
              <a:rPr lang="en-US" baseline="0" dirty="0" err="1"/>
              <a:t>bv</a:t>
            </a:r>
            <a:r>
              <a:rPr lang="en-US" baseline="0" dirty="0"/>
              <a:t>. </a:t>
            </a:r>
            <a:r>
              <a:rPr lang="en-US" baseline="0" dirty="0" err="1"/>
              <a:t>Rond</a:t>
            </a:r>
            <a:r>
              <a:rPr lang="en-US" baseline="0" dirty="0"/>
              <a:t> wat </a:t>
            </a:r>
            <a:r>
              <a:rPr lang="en-US" baseline="0" dirty="0" err="1"/>
              <a:t>jongeren</a:t>
            </a:r>
            <a:r>
              <a:rPr lang="en-US" baseline="0" dirty="0"/>
              <a:t> </a:t>
            </a:r>
            <a:r>
              <a:rPr lang="en-US" baseline="0" dirty="0" err="1"/>
              <a:t>verwachten</a:t>
            </a:r>
            <a:r>
              <a:rPr lang="en-US" baseline="0" dirty="0"/>
              <a:t> in de </a:t>
            </a:r>
            <a:r>
              <a:rPr lang="en-US" baseline="0" dirty="0" err="1"/>
              <a:t>jeugdhulp</a:t>
            </a:r>
            <a:r>
              <a:rPr lang="en-US" baseline="0" dirty="0"/>
              <a:t> </a:t>
            </a:r>
            <a:r>
              <a:rPr lang="en-US" baseline="0" dirty="0" err="1"/>
              <a:t>vaak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helder</a:t>
            </a:r>
            <a:r>
              <a:rPr lang="en-US" baseline="0" dirty="0"/>
              <a:t> </a:t>
            </a:r>
            <a:r>
              <a:rPr lang="en-US" baseline="0" dirty="0" err="1"/>
              <a:t>idee</a:t>
            </a:r>
            <a:r>
              <a:rPr lang="en-US" baseline="0" dirty="0"/>
              <a:t> </a:t>
            </a:r>
            <a:r>
              <a:rPr lang="en-US" baseline="0" dirty="0" err="1"/>
              <a:t>hebben</a:t>
            </a:r>
            <a:r>
              <a:rPr lang="en-US" baseline="0" dirty="0"/>
              <a:t>. </a:t>
            </a:r>
          </a:p>
          <a:p>
            <a:r>
              <a:rPr lang="en-US" baseline="0" dirty="0"/>
              <a:t>(</a:t>
            </a:r>
            <a:r>
              <a:rPr lang="en-US" baseline="0" dirty="0" err="1"/>
              <a:t>luister</a:t>
            </a:r>
            <a:r>
              <a:rPr lang="en-US" baseline="0" dirty="0"/>
              <a:t> </a:t>
            </a:r>
            <a:r>
              <a:rPr lang="en-US" baseline="0" dirty="0" err="1"/>
              <a:t>eens</a:t>
            </a:r>
            <a:r>
              <a:rPr lang="en-US" baseline="0" dirty="0"/>
              <a:t> </a:t>
            </a:r>
            <a:r>
              <a:rPr lang="en-US" baseline="0" dirty="0" err="1"/>
              <a:t>naar</a:t>
            </a:r>
            <a:r>
              <a:rPr lang="en-US" baseline="0" dirty="0"/>
              <a:t> wat </a:t>
            </a:r>
            <a:r>
              <a:rPr lang="en-US" baseline="0" dirty="0" err="1"/>
              <a:t>ik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zeggen</a:t>
            </a:r>
            <a:r>
              <a:rPr lang="en-US" baseline="0" dirty="0"/>
              <a:t> </a:t>
            </a:r>
            <a:r>
              <a:rPr lang="en-US" baseline="0" dirty="0" err="1"/>
              <a:t>heb</a:t>
            </a:r>
            <a:r>
              <a:rPr lang="en-US" baseline="0" dirty="0"/>
              <a:t>, </a:t>
            </a:r>
            <a:r>
              <a:rPr lang="en-US" baseline="0" dirty="0" err="1"/>
              <a:t>hou</a:t>
            </a:r>
            <a:r>
              <a:rPr lang="en-US" baseline="0" dirty="0"/>
              <a:t> </a:t>
            </a:r>
            <a:r>
              <a:rPr lang="en-US" baseline="0" dirty="0" err="1"/>
              <a:t>een</a:t>
            </a:r>
            <a:r>
              <a:rPr lang="en-US" baseline="0" dirty="0"/>
              <a:t> </a:t>
            </a:r>
            <a:r>
              <a:rPr lang="en-US" baseline="0" dirty="0" err="1"/>
              <a:t>rekening</a:t>
            </a:r>
            <a:r>
              <a:rPr lang="en-US" baseline="0" dirty="0"/>
              <a:t> met </a:t>
            </a:r>
            <a:r>
              <a:rPr lang="en-US" baseline="0" dirty="0" err="1"/>
              <a:t>ons</a:t>
            </a:r>
            <a:r>
              <a:rPr lang="en-US" baseline="0" dirty="0"/>
              <a:t> </a:t>
            </a:r>
            <a:r>
              <a:rPr lang="en-US" baseline="0" dirty="0" err="1"/>
              <a:t>verhaal</a:t>
            </a:r>
            <a:r>
              <a:rPr lang="en-US" baseline="0" dirty="0"/>
              <a:t>, we </a:t>
            </a:r>
            <a:r>
              <a:rPr lang="en-US" baseline="0" dirty="0" err="1"/>
              <a:t>willen</a:t>
            </a:r>
            <a:r>
              <a:rPr lang="en-US" baseline="0" dirty="0"/>
              <a:t> </a:t>
            </a:r>
            <a:r>
              <a:rPr lang="en-US" baseline="0" dirty="0" err="1"/>
              <a:t>ons</a:t>
            </a:r>
            <a:r>
              <a:rPr lang="en-US" baseline="0" dirty="0"/>
              <a:t> </a:t>
            </a:r>
            <a:r>
              <a:rPr lang="en-US" baseline="0" dirty="0" err="1"/>
              <a:t>thuis</a:t>
            </a:r>
            <a:r>
              <a:rPr lang="en-US" baseline="0" dirty="0"/>
              <a:t> </a:t>
            </a:r>
            <a:r>
              <a:rPr lang="en-US" baseline="0" dirty="0" err="1"/>
              <a:t>voelen</a:t>
            </a:r>
            <a:r>
              <a:rPr lang="en-US" baseline="0" dirty="0"/>
              <a:t> </a:t>
            </a:r>
            <a:r>
              <a:rPr lang="en-US" baseline="0" dirty="0" err="1"/>
              <a:t>en</a:t>
            </a:r>
            <a:r>
              <a:rPr lang="en-US" baseline="0" dirty="0"/>
              <a:t> </a:t>
            </a:r>
            <a:r>
              <a:rPr lang="en-US" baseline="0" dirty="0" err="1"/>
              <a:t>oprecht</a:t>
            </a:r>
            <a:r>
              <a:rPr lang="en-US" baseline="0" dirty="0"/>
              <a:t> </a:t>
            </a:r>
            <a:r>
              <a:rPr lang="en-US" baseline="0" dirty="0" err="1"/>
              <a:t>behandeld</a:t>
            </a:r>
            <a:r>
              <a:rPr lang="en-US" baseline="0" dirty="0"/>
              <a:t> </a:t>
            </a:r>
            <a:r>
              <a:rPr lang="en-US" baseline="0" dirty="0" err="1"/>
              <a:t>voelen</a:t>
            </a:r>
            <a:r>
              <a:rPr lang="en-US" baseline="0" dirty="0"/>
              <a:t> in </a:t>
            </a:r>
            <a:r>
              <a:rPr lang="en-US" baseline="0" dirty="0" err="1"/>
              <a:t>onze</a:t>
            </a:r>
            <a:r>
              <a:rPr lang="en-US" baseline="0" dirty="0"/>
              <a:t> </a:t>
            </a:r>
            <a:r>
              <a:rPr lang="en-US" baseline="0" dirty="0" err="1"/>
              <a:t>organisatie</a:t>
            </a:r>
            <a:r>
              <a:rPr lang="en-US" baseline="0" dirty="0"/>
              <a:t> </a:t>
            </a:r>
            <a:r>
              <a:rPr lang="en-US" baseline="0" dirty="0" err="1"/>
              <a:t>enz</a:t>
            </a:r>
            <a:r>
              <a:rPr lang="en-US" baseline="0" dirty="0"/>
              <a:t>.)</a:t>
            </a:r>
          </a:p>
          <a:p>
            <a:r>
              <a:rPr lang="en-US" baseline="0" dirty="0" err="1"/>
              <a:t>Lijken</a:t>
            </a:r>
            <a:r>
              <a:rPr lang="en-US" baseline="0" dirty="0"/>
              <a:t> </a:t>
            </a:r>
            <a:r>
              <a:rPr lang="en-US" baseline="0" dirty="0" err="1"/>
              <a:t>niet</a:t>
            </a:r>
            <a:r>
              <a:rPr lang="en-US" baseline="0" dirty="0"/>
              <a:t> </a:t>
            </a:r>
            <a:r>
              <a:rPr lang="en-US" baseline="0" dirty="0" err="1"/>
              <a:t>zo’n</a:t>
            </a:r>
            <a:r>
              <a:rPr lang="en-US" baseline="0" dirty="0"/>
              <a:t> </a:t>
            </a:r>
            <a:r>
              <a:rPr lang="en-US" baseline="0" dirty="0" err="1"/>
              <a:t>wereldschokkende</a:t>
            </a:r>
            <a:r>
              <a:rPr lang="en-US" baseline="0" dirty="0"/>
              <a:t> </a:t>
            </a:r>
            <a:r>
              <a:rPr lang="en-US" baseline="0" dirty="0" err="1"/>
              <a:t>zaken</a:t>
            </a:r>
            <a:r>
              <a:rPr lang="en-US" baseline="0" dirty="0"/>
              <a:t> </a:t>
            </a:r>
            <a:r>
              <a:rPr lang="en-US" baseline="0" dirty="0" err="1"/>
              <a:t>te</a:t>
            </a:r>
            <a:r>
              <a:rPr lang="en-US" baseline="0" dirty="0"/>
              <a:t> </a:t>
            </a:r>
            <a:r>
              <a:rPr lang="en-US" baseline="0" dirty="0" err="1"/>
              <a:t>zijn</a:t>
            </a:r>
            <a:r>
              <a:rPr lang="en-US" baseline="0" dirty="0"/>
              <a:t> </a:t>
            </a:r>
            <a:r>
              <a:rPr lang="en-US" baseline="0" dirty="0" err="1"/>
              <a:t>toch</a:t>
            </a:r>
            <a:r>
              <a:rPr lang="en-US" baseline="0" dirty="0"/>
              <a:t>? </a:t>
            </a:r>
          </a:p>
          <a:p>
            <a:endParaRPr lang="en-US" baseline="0" dirty="0"/>
          </a:p>
          <a:p>
            <a:r>
              <a:rPr lang="en-US" baseline="0" dirty="0"/>
              <a:t>In </a:t>
            </a:r>
            <a:r>
              <a:rPr lang="en-US" baseline="0" dirty="0" err="1"/>
              <a:t>realiteit</a:t>
            </a:r>
            <a:r>
              <a:rPr lang="en-US" baseline="0" dirty="0"/>
              <a:t> is </a:t>
            </a:r>
            <a:r>
              <a:rPr lang="en-US" baseline="0" dirty="0" err="1"/>
              <a:t>er</a:t>
            </a:r>
            <a:r>
              <a:rPr lang="en-US" baseline="0" dirty="0"/>
              <a:t> </a:t>
            </a:r>
            <a:r>
              <a:rPr lang="en-US" baseline="0" dirty="0" err="1"/>
              <a:t>echter</a:t>
            </a:r>
            <a:r>
              <a:rPr lang="en-US" baseline="0" dirty="0"/>
              <a:t> </a:t>
            </a:r>
            <a:r>
              <a:rPr lang="en-US" baseline="0" dirty="0" err="1"/>
              <a:t>bijzonder</a:t>
            </a:r>
            <a:r>
              <a:rPr lang="en-US" baseline="0" dirty="0"/>
              <a:t> </a:t>
            </a:r>
            <a:r>
              <a:rPr lang="en-US" baseline="0" dirty="0" err="1"/>
              <a:t>veel</a:t>
            </a:r>
            <a:r>
              <a:rPr lang="en-US" baseline="0" dirty="0"/>
              <a:t> </a:t>
            </a:r>
            <a:r>
              <a:rPr lang="en-US" baseline="0" dirty="0" err="1"/>
              <a:t>ruis</a:t>
            </a:r>
            <a:r>
              <a:rPr lang="en-US" baseline="0" dirty="0"/>
              <a:t> op </a:t>
            </a:r>
            <a:r>
              <a:rPr lang="en-US" baseline="0" dirty="0" err="1"/>
              <a:t>deze</a:t>
            </a:r>
            <a:r>
              <a:rPr lang="en-US" baseline="0" dirty="0"/>
              <a:t> </a:t>
            </a:r>
            <a:r>
              <a:rPr lang="en-US" baseline="0" dirty="0" err="1"/>
              <a:t>elementen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 err="1"/>
              <a:t>Jongeren</a:t>
            </a:r>
            <a:r>
              <a:rPr lang="en-US" baseline="0" dirty="0"/>
              <a:t> </a:t>
            </a:r>
            <a:r>
              <a:rPr lang="en-US" baseline="0" dirty="0" err="1"/>
              <a:t>voelen</a:t>
            </a:r>
            <a:r>
              <a:rPr lang="en-US" baseline="0" dirty="0"/>
              <a:t> </a:t>
            </a:r>
            <a:r>
              <a:rPr lang="en-US" baseline="0" dirty="0" err="1"/>
              <a:t>zich</a:t>
            </a:r>
            <a:r>
              <a:rPr lang="en-US" baseline="0" dirty="0"/>
              <a:t> heel </a:t>
            </a:r>
            <a:r>
              <a:rPr lang="en-US" baseline="0" dirty="0" err="1"/>
              <a:t>vaak</a:t>
            </a:r>
            <a:r>
              <a:rPr lang="en-US" baseline="0" dirty="0"/>
              <a:t> </a:t>
            </a:r>
            <a:r>
              <a:rPr lang="en-US" baseline="0" dirty="0" err="1"/>
              <a:t>enorm</a:t>
            </a:r>
            <a:r>
              <a:rPr lang="en-US" baseline="0" dirty="0"/>
              <a:t> </a:t>
            </a:r>
            <a:r>
              <a:rPr lang="en-US" baseline="0" dirty="0" err="1"/>
              <a:t>machteloos</a:t>
            </a:r>
            <a:r>
              <a:rPr lang="en-US" baseline="0" dirty="0"/>
              <a:t> </a:t>
            </a:r>
            <a:r>
              <a:rPr lang="en-US" baseline="0" dirty="0" err="1"/>
              <a:t>tegenover</a:t>
            </a:r>
            <a:r>
              <a:rPr lang="en-US" baseline="0" dirty="0"/>
              <a:t> het </a:t>
            </a:r>
            <a:r>
              <a:rPr lang="en-US" baseline="0" dirty="0" err="1"/>
              <a:t>instituut</a:t>
            </a:r>
            <a:r>
              <a:rPr lang="en-US" baseline="0" dirty="0"/>
              <a:t>, </a:t>
            </a:r>
            <a:r>
              <a:rPr lang="en-US" baseline="0" dirty="0" err="1"/>
              <a:t>tegenover</a:t>
            </a:r>
            <a:r>
              <a:rPr lang="en-US" baseline="0" dirty="0"/>
              <a:t> de </a:t>
            </a:r>
            <a:r>
              <a:rPr lang="en-US" baseline="0" dirty="0" err="1"/>
              <a:t>jeugdhulp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= </a:t>
            </a:r>
            <a:r>
              <a:rPr lang="en-US" baseline="0" dirty="0" err="1"/>
              <a:t>bijzonder</a:t>
            </a:r>
            <a:r>
              <a:rPr lang="en-US" baseline="0" dirty="0"/>
              <a:t> </a:t>
            </a:r>
            <a:r>
              <a:rPr lang="en-US" baseline="0" dirty="0" err="1"/>
              <a:t>ernstig</a:t>
            </a:r>
            <a:r>
              <a:rPr lang="en-US" baseline="0" dirty="0"/>
              <a:t>, </a:t>
            </a:r>
            <a:r>
              <a:rPr lang="en-US" baseline="0" dirty="0" err="1"/>
              <a:t>traumatiserend</a:t>
            </a:r>
            <a:r>
              <a:rPr lang="en-US" baseline="0" dirty="0"/>
              <a:t>, </a:t>
            </a:r>
            <a:r>
              <a:rPr lang="en-US" baseline="0" dirty="0" err="1"/>
              <a:t>demotiverend</a:t>
            </a:r>
            <a:r>
              <a:rPr lang="en-US" baseline="0" dirty="0"/>
              <a:t> </a:t>
            </a:r>
            <a:r>
              <a:rPr lang="en-US" baseline="0" dirty="0" err="1"/>
              <a:t>voor</a:t>
            </a:r>
            <a:r>
              <a:rPr lang="en-US" baseline="0" dirty="0"/>
              <a:t> </a:t>
            </a:r>
            <a:r>
              <a:rPr lang="en-US" baseline="0" dirty="0" err="1"/>
              <a:t>andere</a:t>
            </a:r>
            <a:r>
              <a:rPr lang="en-US" baseline="0" dirty="0"/>
              <a:t> </a:t>
            </a:r>
            <a:r>
              <a:rPr lang="en-US" baseline="0" dirty="0" err="1"/>
              <a:t>contacten</a:t>
            </a:r>
            <a:r>
              <a:rPr lang="en-US" baseline="0" dirty="0"/>
              <a:t> … </a:t>
            </a:r>
            <a:r>
              <a:rPr lang="en-US" baseline="0" dirty="0" err="1"/>
              <a:t>desubjectiverend</a:t>
            </a:r>
            <a:r>
              <a:rPr lang="en-US" baseline="0" dirty="0"/>
              <a:t> </a:t>
            </a:r>
          </a:p>
          <a:p>
            <a:r>
              <a:rPr lang="en-US" baseline="0" dirty="0"/>
              <a:t>(</a:t>
            </a:r>
            <a:r>
              <a:rPr lang="en-US" baseline="0" dirty="0" err="1"/>
              <a:t>zie</a:t>
            </a:r>
            <a:r>
              <a:rPr lang="en-US" baseline="0" dirty="0"/>
              <a:t> </a:t>
            </a:r>
            <a:r>
              <a:rPr lang="en-US" baseline="0" dirty="0" err="1"/>
              <a:t>ook</a:t>
            </a:r>
            <a:r>
              <a:rPr lang="en-US" baseline="0" dirty="0"/>
              <a:t> </a:t>
            </a:r>
            <a:r>
              <a:rPr lang="en-US" baseline="0" dirty="0" err="1"/>
              <a:t>onderzoek</a:t>
            </a:r>
            <a:r>
              <a:rPr lang="en-US" baseline="0" dirty="0"/>
              <a:t>: double bind, je </a:t>
            </a:r>
            <a:r>
              <a:rPr lang="en-US" baseline="0" dirty="0" err="1"/>
              <a:t>kan</a:t>
            </a:r>
            <a:r>
              <a:rPr lang="en-US" baseline="0" dirty="0"/>
              <a:t> </a:t>
            </a:r>
            <a:r>
              <a:rPr lang="en-US" baseline="0" dirty="0" err="1"/>
              <a:t>daar</a:t>
            </a:r>
            <a:r>
              <a:rPr lang="en-US" baseline="0" dirty="0"/>
              <a:t> heel </a:t>
            </a:r>
            <a:r>
              <a:rPr lang="en-US" baseline="0" dirty="0" err="1"/>
              <a:t>moeilijk</a:t>
            </a:r>
            <a:r>
              <a:rPr lang="en-US" baseline="0" dirty="0"/>
              <a:t> </a:t>
            </a:r>
            <a:r>
              <a:rPr lang="en-US" baseline="0" dirty="0" err="1"/>
              <a:t>tegenop</a:t>
            </a:r>
            <a:r>
              <a:rPr lang="en-US" baseline="0" dirty="0"/>
              <a:t>)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2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7194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3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9932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Continuïteit vanuit het perspectief van kinderen en jongeren in kwetsbare situaties</a:t>
            </a:r>
            <a:endParaRPr lang="nl-B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Continuïteit staat momenteel bovenaan de agenda als het gaat over jongeren in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kwetsbaresituaties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Om een betere continuïteit te verwezenlijken wordt er vaak verwezen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naarsamenwerking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netwerking overheen sectoren. Dit schiet echter tekort als antwoord.</a:t>
            </a: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Continuïteit is een complex begrip dat jongeren in kwetsbare situaties vooral verbinden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aanauthentiek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luisteren. De vraag is of we dit voldoende doen of wat hier soms in de weg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zit?In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onderzoek geven jongeren aan dat er vaak niet echt geluisterd wordt naar hen.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Ooktussen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organisaties of sectoren is er vaak wel wat ruis. Ander jargon en onderlinge visiesmaken samenwerking niet evident, zelfs als dit voor jongeren een goede zaak zou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zijn.Nochtans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samenwerking in. We dienen over grenzen van sectoren te denken en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tehandelen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 verschillende netwerken schieten als paddenstoelen uit de grond. Als het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tendienste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staat van jongeren is samenwerking toch een goede zaak? Uiteraard, maar we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zienin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onderzoek een genuanceerd beeld. In de inleiding gaan we in op deze drie aspecten </a:t>
            </a:r>
            <a:r>
              <a:rPr lang="nl-BE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enwe</a:t>
            </a:r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geven enkele insteken die kunnen richting geven aan het samenwerken </a:t>
            </a:r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4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36073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Uit elkaar getrokken, maar ook hier, inherente verbinding</a:t>
            </a:r>
          </a:p>
          <a:p>
            <a:endParaRPr lang="nl-B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net als jeugdwerk, jeugdwelzijnswerk &gt; connectie met jongeren, ze zijn er, die optie tot diepgaand beluisteren van hun verhaal is uniek</a:t>
            </a:r>
          </a:p>
          <a:p>
            <a:endParaRPr lang="nl-B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nl-BE" sz="12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nl-B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 nog veel te weinig uit de cocon. In het defensief. (Zie debat van NPM sinds de jaren 80). Die defensieve houding zorgt voor verdrukking. </a:t>
            </a:r>
          </a:p>
          <a:p>
            <a:r>
              <a:rPr lang="nl-BE" sz="1200" b="1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Nood aan een offensief beleid waar actief gewogen wordt op de verschillende niveaus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5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57109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politieke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individu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groep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(de community)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Bio: </a:t>
            </a:r>
            <a:r>
              <a:rPr lang="nl-BE" dirty="0"/>
              <a:t>wie ben ik en wat wil ik, waar sta ik voor?</a:t>
            </a: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Institutionele: hoe werken deze, hoe kan ik me daartoe verhouden? </a:t>
            </a: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Politieke: hoe kunnen we organiseren en de context, het beleid, instituties beïnvloeden? 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Ten dele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verschillende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niveaus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niveaus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belangrijk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hoeven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persé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door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iedereen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afzonderlijk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altijd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uitgevoerd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= SAMEN!)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alles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wat we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pedagogische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ruimte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het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sociale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rechtvaardigheid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democratie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Feire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&gt; door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analyse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actie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deze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wezenlijk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verbonden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6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34687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Politisering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begint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wringt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schuurt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gemakkelijk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… 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Dus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vergt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professioneel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engagement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situering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het conflict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langs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kant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minst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machtige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partij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verhouding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is die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balans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op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werken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we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hebben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over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politiseren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pedagogische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tegengas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bieden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voorbeeld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Gent, je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samen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voor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gelijke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rechten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tegelijk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je die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gasten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ook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iets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meegeven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continue struggle, maar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nadruk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liggen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luisteren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veeleer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het ‘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meegeven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belerende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’,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krijgen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die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jongeren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al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zoveel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op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hun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!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7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00218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Participatie als term legt als term de reflectiviteit over macht lam</a:t>
            </a:r>
          </a:p>
          <a:p>
            <a:r>
              <a:rPr lang="nl-BE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Wie bepaalt wat vooraf en onder welke voorwaarden bv. (in analyse: participatie heel vaak gebrekkig en pacificerend)</a:t>
            </a:r>
          </a:p>
          <a:p>
            <a:endParaRPr lang="nl-BE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nl-BE" b="1" dirty="0"/>
          </a:p>
          <a:p>
            <a:pPr marL="0" indent="0">
              <a:buNone/>
            </a:pPr>
            <a:r>
              <a:rPr lang="nl-BE" b="1" dirty="0"/>
              <a:t>omdat bestaande orde geen evidentie is voor iedereen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b="1" dirty="0"/>
              <a:t>omdat er sprake is van onrechtvaardige praktijk </a:t>
            </a:r>
          </a:p>
          <a:p>
            <a:endParaRPr lang="nl-BE" b="1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8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7158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Dialogisch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niet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gelijk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aan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consensus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zoekend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opleggen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 is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telkens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opnieuw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zoeken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het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begrijpen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positionering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van de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</a:p>
          <a:p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zonder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daar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persé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akkoord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zijn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hetzelfde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denken</a:t>
            </a:r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FD461A-4E3A-47DB-B9C8-8FA02BE94721}" type="slidenum">
              <a:rPr lang="nl-BE" smtClean="0"/>
              <a:t>9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5838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AAA61-EA82-4C20-A34F-F759CF6B14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40A74-C151-4C7E-8E74-CB81EAF38C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B6979-2B68-44FF-9B65-32C4682AA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4791D9-4AE6-47CB-AD19-A9F7CB746C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B1437C-BD5B-4811-92EB-2628C1DC1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6861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E736F-5E64-4A5D-B720-296D4C37F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30510-820F-4765-98AF-C487375508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0190E-A2BE-49AA-A7D1-BF442D3D9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FD6C63-54B6-40C3-8D9A-F8A83B1F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F916F6-0555-480C-9A63-54CEAF760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25032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EA549-840C-4845-AB60-875EB9D57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3A5669-A567-44C2-978B-8CD82495C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BE565-E14D-4FED-A1DC-5AC194C07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929FDC-5C2A-4DF9-AD65-611DA719B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DFC0-498E-4542-8184-A3A746B72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07505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53CA6-5BD9-4627-8F2A-ACA4E04306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43164-5C98-4DE4-A9E9-5C4DB7D3E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5651A-4392-4F65-B206-02A0AB5217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27F9FA-B6C3-4009-B132-BEA33DF92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391EAC-F834-47FB-B335-AD0706853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7358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CDA4D-2888-4F52-840C-674A66A44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9F035C-6799-46AF-BBA1-96C286B808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12D6C6-5D7F-4FE1-8FED-642A91AFCA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DDA73-4DC5-402C-8D88-414F4CAE4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4DCE44-8BD0-4971-AF43-F83040ED9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97284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DE15E-11AB-4CB7-8CEE-34EAA1D1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6224D-26AD-436C-9419-EB099B8AF7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609170-A0D7-4778-B672-09B146E84A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EC93A-5E64-4BB4-B029-34740244A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E1CDE8-20B2-4B0D-ADFD-B648DD7A2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48CC3-CB41-4D32-8575-7AE02CB0E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1375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069EA-024C-4A6B-9C54-8632C0349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425702-64A1-4AE5-BB49-9E2884C0C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BB6AF0-981E-48D0-9C76-634EAFF41E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0A3BF-BD13-4519-BF1D-2B2016CE7C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F622CE-239D-4893-B68E-A4D7E42D6A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94771E-50D0-43C3-A997-1B5AE21E1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BC6CD2-548A-49BD-AACF-DB2C18B55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B9803F-988C-4366-81A2-BAE285FDA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35985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7E6C-E64F-4E7F-96D5-DBBA83FE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C90EBE-BA3C-4CB6-8564-D145C763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71C47D-EE73-4C8B-B5AB-105578F10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D68C3D-15FA-4AA3-AD1F-3A8C120FB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7751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61A84D-1FA1-4865-90D9-0A76E5965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544E57-3934-4F6B-B24C-DC6A64E7A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369402-AACE-433F-8F27-3CE5F01D3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12093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EB14E-431C-41CB-B74F-967C63BC4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EECE2-BAD0-4FA0-B823-E41B6A6CF4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DAD699-0DF8-4587-8BAE-CDC473393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A9D445-C4AA-42F1-895A-EA3EF00DB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B30E3E-F735-4D2B-A154-58DA41C18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374D07-F0CF-48AE-8921-94553B673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5588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A6B79-A17E-4EFC-AA9F-D478F38EE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0A6FE0-5E57-4A45-AB2E-D746E7AD94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4D427-1310-4F86-A416-FD5DB9EC7E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5359A1-D688-4327-AF87-530D34BE9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801277-3987-47F1-9885-54AC77E4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E3020-DF2F-4993-991D-43873C9E1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70362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9D5F38-B13A-44FC-B2FE-B1E9F638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BE3590-ECFE-4393-86FF-B643AE338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7BAFF6-AD32-4B5A-AA16-AF3E751AF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1EFFF1-CC18-4C90-93F9-0DD97E1E3926}" type="datetimeFigureOut">
              <a:rPr lang="nl-BE" smtClean="0"/>
              <a:t>1/12/2022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6DD54-B249-4B1F-8B48-2A48E8EDC5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4972E-C852-49EA-AEBC-CDCF9798BC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0676E4-4AED-456D-A128-895ABB755C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73010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006177-08B9-4F7B-9B8E-DB1C7E1E5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5B70F2-BA17-47D1-92D3-CFEF8F39E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66704D-C525-430E-AA1A-742A9DA31B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270163" y="291496"/>
            <a:ext cx="58464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/>
              <a:t>Politisering</a:t>
            </a:r>
            <a:r>
              <a:rPr lang="en-US" sz="3200" b="1" dirty="0"/>
              <a:t> </a:t>
            </a:r>
            <a:r>
              <a:rPr lang="en-US" sz="3200" b="1" dirty="0" err="1"/>
              <a:t>en</a:t>
            </a:r>
            <a:r>
              <a:rPr lang="en-US" sz="3200" b="1" dirty="0"/>
              <a:t> </a:t>
            </a:r>
            <a:r>
              <a:rPr lang="en-US" sz="3200" b="1" dirty="0" err="1"/>
              <a:t>jeugdhulp</a:t>
            </a:r>
            <a:r>
              <a:rPr lang="en-US" sz="3200" b="1" dirty="0"/>
              <a:t> – </a:t>
            </a:r>
          </a:p>
          <a:p>
            <a:r>
              <a:rPr lang="en-US" sz="3200" b="1" dirty="0" err="1"/>
              <a:t>een</a:t>
            </a:r>
            <a:r>
              <a:rPr lang="en-US" sz="3200" b="1" dirty="0"/>
              <a:t> </a:t>
            </a:r>
            <a:r>
              <a:rPr lang="en-US" sz="3200" b="1" dirty="0" err="1"/>
              <a:t>moeilijke</a:t>
            </a:r>
            <a:r>
              <a:rPr lang="en-US" sz="3200" b="1" dirty="0"/>
              <a:t> </a:t>
            </a:r>
            <a:r>
              <a:rPr lang="en-US" sz="3200" b="1" dirty="0" err="1"/>
              <a:t>verhouding</a:t>
            </a:r>
            <a:r>
              <a:rPr lang="en-US" sz="32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3080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43" y="1026118"/>
            <a:ext cx="5006546" cy="47692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Een start maken!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r>
              <a:rPr lang="nl-BE" sz="3600" b="1" dirty="0"/>
              <a:t>Microniveau</a:t>
            </a:r>
            <a:r>
              <a:rPr lang="nl-BE" sz="3600" dirty="0"/>
              <a:t>: </a:t>
            </a:r>
          </a:p>
          <a:p>
            <a:pPr>
              <a:buFontTx/>
              <a:buChar char="-"/>
            </a:pPr>
            <a:r>
              <a:rPr lang="nl-BE" sz="3600" dirty="0"/>
              <a:t>verbindende en authentieke basishouding, begeleiders staan langs de kant van de jongeren</a:t>
            </a:r>
          </a:p>
          <a:p>
            <a:pPr>
              <a:buFontTx/>
              <a:buChar char="-"/>
            </a:pPr>
            <a:r>
              <a:rPr lang="nl-BE" sz="3600" dirty="0"/>
              <a:t>Oppikken van signalen en verhalen van jongeren</a:t>
            </a:r>
          </a:p>
          <a:p>
            <a:pPr>
              <a:buFontTx/>
              <a:buChar char="-"/>
            </a:pPr>
            <a:r>
              <a:rPr lang="nl-BE" sz="3600" dirty="0"/>
              <a:t>Actief mee zoeken naar opties voor hen die aansluiten op hun leefwereld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2389" y="676527"/>
            <a:ext cx="6524625" cy="3009900"/>
          </a:xfrm>
          <a:prstGeom prst="rect">
            <a:avLst/>
          </a:prstGeom>
        </p:spPr>
      </p:pic>
      <p:sp>
        <p:nvSpPr>
          <p:cNvPr id="6" name="Afgeronde rechthoek 5"/>
          <p:cNvSpPr/>
          <p:nvPr/>
        </p:nvSpPr>
        <p:spPr>
          <a:xfrm>
            <a:off x="7914630" y="4114800"/>
            <a:ext cx="2934601" cy="12727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/>
              <a:t>Betrek jongeren nu “begint eraan!”</a:t>
            </a:r>
          </a:p>
        </p:txBody>
      </p:sp>
    </p:spTree>
    <p:extLst>
      <p:ext uri="{BB962C8B-B14F-4D97-AF65-F5344CB8AC3E}">
        <p14:creationId xmlns:p14="http://schemas.microsoft.com/office/powerpoint/2010/main" val="3660608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43" y="1026118"/>
            <a:ext cx="5006546" cy="476920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Een start maken!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r>
              <a:rPr lang="nl-BE" sz="3600" b="1" dirty="0"/>
              <a:t>Mesoniveau</a:t>
            </a:r>
            <a:r>
              <a:rPr lang="nl-BE" sz="3600" dirty="0"/>
              <a:t>: </a:t>
            </a:r>
          </a:p>
          <a:p>
            <a:pPr>
              <a:buFontTx/>
              <a:buChar char="-"/>
            </a:pPr>
            <a:r>
              <a:rPr lang="nl-BE" sz="3600" dirty="0"/>
              <a:t>Onze organisatie is van iedereen!?</a:t>
            </a:r>
          </a:p>
          <a:p>
            <a:pPr lvl="1">
              <a:buFontTx/>
              <a:buChar char="-"/>
            </a:pPr>
            <a:r>
              <a:rPr lang="nl-BE" sz="3200" dirty="0"/>
              <a:t>Hoe zouden jongeren onze structuren herdenken?</a:t>
            </a:r>
          </a:p>
          <a:p>
            <a:pPr lvl="1">
              <a:buFontTx/>
              <a:buChar char="-"/>
            </a:pPr>
            <a:r>
              <a:rPr lang="nl-BE" sz="3200" dirty="0"/>
              <a:t>Zien jullie zelf en/of jongeren de voorziening als iets van hen? </a:t>
            </a:r>
          </a:p>
          <a:p>
            <a:pPr>
              <a:buFontTx/>
              <a:buChar char="-"/>
            </a:pPr>
            <a:r>
              <a:rPr lang="nl-BE" sz="3600" dirty="0"/>
              <a:t>Zit op veel lijnen: mee doen tegenover inspraak, professionele kansen, …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3155" y="2384852"/>
            <a:ext cx="5238523" cy="4056661"/>
          </a:xfrm>
          <a:prstGeom prst="rect">
            <a:avLst/>
          </a:prstGeom>
        </p:spPr>
      </p:pic>
      <p:sp>
        <p:nvSpPr>
          <p:cNvPr id="5" name="Afgeronde rechthoek 4"/>
          <p:cNvSpPr/>
          <p:nvPr/>
        </p:nvSpPr>
        <p:spPr>
          <a:xfrm>
            <a:off x="7701039" y="753762"/>
            <a:ext cx="2934601" cy="127274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BE" sz="2400" dirty="0"/>
              <a:t>Het is onze organisatie!</a:t>
            </a:r>
          </a:p>
        </p:txBody>
      </p:sp>
    </p:spTree>
    <p:extLst>
      <p:ext uri="{BB962C8B-B14F-4D97-AF65-F5344CB8AC3E}">
        <p14:creationId xmlns:p14="http://schemas.microsoft.com/office/powerpoint/2010/main" val="237130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43" y="1026118"/>
            <a:ext cx="5006546" cy="4769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Een start maken!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r>
              <a:rPr lang="nl-BE" sz="3600" b="1" dirty="0"/>
              <a:t>Macro</a:t>
            </a:r>
            <a:r>
              <a:rPr lang="nl-BE" sz="3600" dirty="0"/>
              <a:t>: </a:t>
            </a:r>
          </a:p>
          <a:p>
            <a:pPr>
              <a:buFontTx/>
              <a:buChar char="-"/>
            </a:pPr>
            <a:endParaRPr lang="nl-BE" sz="3600" dirty="0"/>
          </a:p>
          <a:p>
            <a:pPr>
              <a:buFontTx/>
              <a:buChar char="-"/>
            </a:pPr>
            <a:r>
              <a:rPr lang="nl-BE" sz="3600" dirty="0"/>
              <a:t>het beleid van/over jeugdhulp is onze zaak? </a:t>
            </a:r>
          </a:p>
          <a:p>
            <a:pPr marL="0" indent="0">
              <a:buNone/>
            </a:pPr>
            <a:endParaRPr lang="nl-BE" sz="3600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2911" y="553219"/>
            <a:ext cx="571500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659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5842" y="1026118"/>
            <a:ext cx="10369379" cy="4769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En nu … laten we eraan beginnen </a:t>
            </a:r>
          </a:p>
          <a:p>
            <a:pPr marL="0" indent="0">
              <a:buNone/>
            </a:pPr>
            <a:endParaRPr lang="nl-BE" sz="3600" dirty="0"/>
          </a:p>
          <a:p>
            <a:pPr marL="0" indent="0">
              <a:buNone/>
            </a:pP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996086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De jeugdhulp heeft een zwaar probleem</a:t>
            </a:r>
            <a:endParaRPr lang="nl-BE" dirty="0"/>
          </a:p>
          <a:p>
            <a:endParaRPr lang="nl-BE" dirty="0"/>
          </a:p>
          <a:p>
            <a:r>
              <a:rPr lang="nl-BE" dirty="0"/>
              <a:t>Stem van jongeren? </a:t>
            </a:r>
          </a:p>
          <a:p>
            <a:r>
              <a:rPr lang="nl-BE" dirty="0"/>
              <a:t>Onderzoek: toont toch bijzonder veel lacunes: stem, keuze, ‘klein houden’ … </a:t>
            </a:r>
          </a:p>
          <a:p>
            <a:r>
              <a:rPr lang="nl-BE" dirty="0"/>
              <a:t>Klinische visie (medicalisering van hulp)</a:t>
            </a:r>
          </a:p>
          <a:p>
            <a:endParaRPr lang="nl-BE" dirty="0"/>
          </a:p>
          <a:p>
            <a:endParaRPr lang="nl-BE" dirty="0"/>
          </a:p>
          <a:p>
            <a:r>
              <a:rPr lang="nl-BE" dirty="0"/>
              <a:t>De-subjectivering</a:t>
            </a:r>
          </a:p>
        </p:txBody>
      </p:sp>
    </p:spTree>
    <p:extLst>
      <p:ext uri="{BB962C8B-B14F-4D97-AF65-F5344CB8AC3E}">
        <p14:creationId xmlns:p14="http://schemas.microsoft.com/office/powerpoint/2010/main" val="3655097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Wat is het probleem of beter … wie definieert het probleem en het doel? </a:t>
            </a:r>
            <a:endParaRPr lang="nl-BE" dirty="0"/>
          </a:p>
          <a:p>
            <a:endParaRPr lang="nl-BE" dirty="0"/>
          </a:p>
          <a:p>
            <a:r>
              <a:rPr lang="nl-BE" dirty="0"/>
              <a:t>Toegang?</a:t>
            </a:r>
          </a:p>
          <a:p>
            <a:endParaRPr lang="nl-BE" dirty="0"/>
          </a:p>
          <a:p>
            <a:r>
              <a:rPr lang="nl-BE" dirty="0"/>
              <a:t>Continuïteit van zorg?</a:t>
            </a:r>
          </a:p>
          <a:p>
            <a:endParaRPr lang="nl-BE" dirty="0"/>
          </a:p>
          <a:p>
            <a:r>
              <a:rPr lang="nl-BE" dirty="0"/>
              <a:t>Afstemming?</a:t>
            </a:r>
          </a:p>
          <a:p>
            <a:endParaRPr lang="nl-BE" dirty="0"/>
          </a:p>
          <a:p>
            <a:r>
              <a:rPr lang="nl-BE" dirty="0"/>
              <a:t>Efficiëntie?  </a:t>
            </a:r>
          </a:p>
          <a:p>
            <a:endParaRPr lang="nl-BE" dirty="0"/>
          </a:p>
        </p:txBody>
      </p:sp>
      <p:sp>
        <p:nvSpPr>
          <p:cNvPr id="2" name="Tekstvak 1"/>
          <p:cNvSpPr txBox="1"/>
          <p:nvPr/>
        </p:nvSpPr>
        <p:spPr>
          <a:xfrm>
            <a:off x="6968835" y="2030438"/>
            <a:ext cx="182187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Management</a:t>
            </a:r>
          </a:p>
        </p:txBody>
      </p:sp>
      <p:sp>
        <p:nvSpPr>
          <p:cNvPr id="4" name="Tekstvak 3"/>
          <p:cNvSpPr txBox="1"/>
          <p:nvPr/>
        </p:nvSpPr>
        <p:spPr>
          <a:xfrm>
            <a:off x="8340436" y="3358641"/>
            <a:ext cx="137160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veldwerkers</a:t>
            </a:r>
            <a:endParaRPr lang="en-US" dirty="0"/>
          </a:p>
        </p:txBody>
      </p:sp>
      <p:sp>
        <p:nvSpPr>
          <p:cNvPr id="6" name="Tekstvak 5"/>
          <p:cNvSpPr txBox="1"/>
          <p:nvPr/>
        </p:nvSpPr>
        <p:spPr>
          <a:xfrm>
            <a:off x="9712036" y="4612703"/>
            <a:ext cx="1835727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dirty="0" err="1"/>
              <a:t>Jongere</a:t>
            </a:r>
            <a:r>
              <a:rPr lang="en-US" dirty="0"/>
              <a:t> </a:t>
            </a:r>
            <a:r>
              <a:rPr lang="en-US" dirty="0" err="1"/>
              <a:t>zelf</a:t>
            </a:r>
            <a:r>
              <a:rPr lang="en-US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44337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534940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Wat weten we uit onderzoek vanuit perspectief van jongeren in kwetsbare situaties?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b="1" dirty="0"/>
              <a:t>	Gebrek aan eigenaarschap, inspraak en luisteren</a:t>
            </a:r>
          </a:p>
          <a:p>
            <a:endParaRPr lang="nl-BE" b="1" dirty="0"/>
          </a:p>
          <a:p>
            <a:pPr marL="360363" lvl="2" indent="44450">
              <a:lnSpc>
                <a:spcPct val="120000"/>
              </a:lnSpc>
            </a:pPr>
            <a:r>
              <a:rPr lang="en-US" sz="4000" dirty="0"/>
              <a:t>Engagement 		</a:t>
            </a:r>
            <a:r>
              <a:rPr lang="en-US" sz="4000" dirty="0">
                <a:sym typeface="Wingdings" panose="05000000000000000000" pitchFamily="2" charset="2"/>
              </a:rPr>
              <a:t> 	</a:t>
            </a:r>
            <a:r>
              <a:rPr lang="en-US" sz="4000" dirty="0" err="1">
                <a:sym typeface="Wingdings" panose="05000000000000000000" pitchFamily="2" charset="2"/>
              </a:rPr>
              <a:t>Afstand</a:t>
            </a:r>
            <a:endParaRPr lang="en-US" sz="4000" dirty="0">
              <a:sym typeface="Wingdings" panose="05000000000000000000" pitchFamily="2" charset="2"/>
            </a:endParaRPr>
          </a:p>
          <a:p>
            <a:pPr marL="360363" lvl="2" indent="44450">
              <a:lnSpc>
                <a:spcPct val="120000"/>
              </a:lnSpc>
            </a:pPr>
            <a:r>
              <a:rPr lang="en-US" sz="4000" dirty="0" err="1">
                <a:sym typeface="Wingdings" panose="05000000000000000000" pitchFamily="2" charset="2"/>
              </a:rPr>
              <a:t>Afstemming</a:t>
            </a:r>
            <a:r>
              <a:rPr lang="en-US" sz="4000" dirty="0">
                <a:sym typeface="Wingdings" panose="05000000000000000000" pitchFamily="2" charset="2"/>
              </a:rPr>
              <a:t> 		 	</a:t>
            </a:r>
            <a:r>
              <a:rPr lang="en-US" sz="4000" dirty="0" err="1">
                <a:sym typeface="Wingdings" panose="05000000000000000000" pitchFamily="2" charset="2"/>
              </a:rPr>
              <a:t>Aanbodsgericht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</a:p>
          <a:p>
            <a:pPr marL="360363" lvl="2" indent="44450">
              <a:lnSpc>
                <a:spcPct val="120000"/>
              </a:lnSpc>
            </a:pPr>
            <a:r>
              <a:rPr lang="en-US" sz="4000" dirty="0" err="1">
                <a:sym typeface="Wingdings" panose="05000000000000000000" pitchFamily="2" charset="2"/>
              </a:rPr>
              <a:t>Krachtig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kijken</a:t>
            </a:r>
            <a:r>
              <a:rPr lang="en-US" sz="4000" dirty="0">
                <a:sym typeface="Wingdings" panose="05000000000000000000" pitchFamily="2" charset="2"/>
              </a:rPr>
              <a:t>			</a:t>
            </a:r>
            <a:r>
              <a:rPr lang="en-US" sz="4000" dirty="0" err="1">
                <a:sym typeface="Wingdings" panose="05000000000000000000" pitchFamily="2" charset="2"/>
              </a:rPr>
              <a:t>Probleemgericht</a:t>
            </a:r>
            <a:endParaRPr lang="en-US" sz="4000" dirty="0">
              <a:sym typeface="Wingdings" panose="05000000000000000000" pitchFamily="2" charset="2"/>
            </a:endParaRPr>
          </a:p>
          <a:p>
            <a:pPr marL="360363" lvl="2" indent="44450">
              <a:lnSpc>
                <a:spcPct val="120000"/>
              </a:lnSpc>
            </a:pPr>
            <a:r>
              <a:rPr lang="en-US" sz="4000" dirty="0" err="1">
                <a:sym typeface="Wingdings" panose="05000000000000000000" pitchFamily="2" charset="2"/>
              </a:rPr>
              <a:t>Zoekende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houding</a:t>
            </a:r>
            <a:r>
              <a:rPr lang="en-US" sz="4000" dirty="0">
                <a:sym typeface="Wingdings" panose="05000000000000000000" pitchFamily="2" charset="2"/>
              </a:rPr>
              <a:t>		</a:t>
            </a:r>
            <a:r>
              <a:rPr lang="en-US" sz="4000" dirty="0" err="1">
                <a:sym typeface="Wingdings" panose="05000000000000000000" pitchFamily="2" charset="2"/>
              </a:rPr>
              <a:t>Wetende</a:t>
            </a:r>
            <a:r>
              <a:rPr lang="en-US" sz="4000" dirty="0">
                <a:sym typeface="Wingdings" panose="05000000000000000000" pitchFamily="2" charset="2"/>
              </a:rPr>
              <a:t> </a:t>
            </a:r>
            <a:r>
              <a:rPr lang="en-US" sz="4000" dirty="0" err="1">
                <a:sym typeface="Wingdings" panose="05000000000000000000" pitchFamily="2" charset="2"/>
              </a:rPr>
              <a:t>houding</a:t>
            </a:r>
            <a:endParaRPr lang="en-US" sz="4000" dirty="0">
              <a:sym typeface="Wingdings" panose="05000000000000000000" pitchFamily="2" charset="2"/>
            </a:endParaRPr>
          </a:p>
          <a:p>
            <a:pPr marL="360363" lvl="2" indent="44450">
              <a:lnSpc>
                <a:spcPct val="120000"/>
              </a:lnSpc>
            </a:pPr>
            <a:endParaRPr lang="en-US" sz="4000" dirty="0">
              <a:sym typeface="Wingdings" panose="05000000000000000000" pitchFamily="2" charset="2"/>
            </a:endParaRPr>
          </a:p>
          <a:p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3203281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636" y="1918422"/>
            <a:ext cx="11026721" cy="4239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BE" dirty="0"/>
              <a:t>Jeugdhulp kan op twee dimensies een inspanning leveren in relatie tot machtsopbouw voor en door jongeren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In de eigen interne structuren: </a:t>
            </a:r>
          </a:p>
          <a:p>
            <a:pPr>
              <a:buFontTx/>
              <a:buChar char="-"/>
            </a:pPr>
            <a:endParaRPr lang="nl-BE" dirty="0"/>
          </a:p>
          <a:p>
            <a:pPr>
              <a:buFontTx/>
              <a:buChar char="-"/>
            </a:pPr>
            <a:r>
              <a:rPr lang="nl-BE" dirty="0"/>
              <a:t>Voorbij het participatie en </a:t>
            </a:r>
            <a:r>
              <a:rPr lang="nl-BE" dirty="0" err="1"/>
              <a:t>representatiedenken</a:t>
            </a:r>
            <a:r>
              <a:rPr lang="nl-BE" dirty="0"/>
              <a:t> </a:t>
            </a:r>
          </a:p>
          <a:p>
            <a:pPr>
              <a:buFontTx/>
              <a:buChar char="-"/>
            </a:pPr>
            <a:r>
              <a:rPr lang="nl-BE" dirty="0"/>
              <a:t>Voorbij de </a:t>
            </a:r>
            <a:r>
              <a:rPr lang="nl-BE" dirty="0" err="1"/>
              <a:t>verkleutering</a:t>
            </a:r>
            <a:r>
              <a:rPr lang="nl-BE" dirty="0"/>
              <a:t> ‘ze zijn er niet klaar voor’ – ‘ze kunnen dat niet’ - ‘je kent onze doelgroep niet’ enz.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Naar andere maatschappelijke actoren toe: jeugdhulp kan een belangrijke rol spelen om de maatschappelijke positie van kinderen en jongeren te versterken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93618" y="718093"/>
            <a:ext cx="9725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b="1" dirty="0">
                <a:solidFill>
                  <a:srgbClr val="FF66FF"/>
                </a:solidFill>
              </a:rPr>
              <a:t>Unieke positie van jeugdhulp</a:t>
            </a:r>
          </a:p>
        </p:txBody>
      </p:sp>
    </p:spTree>
    <p:extLst>
      <p:ext uri="{BB962C8B-B14F-4D97-AF65-F5344CB8AC3E}">
        <p14:creationId xmlns:p14="http://schemas.microsoft.com/office/powerpoint/2010/main" val="1948057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435133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De individuele logica is geen onzin! Maar …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Is politiserend werken dan emancipatorisch werken, versterkend werken, krachtgericht werken, nadruk leggen op participatie?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Competenties in verschillende vormen (</a:t>
            </a:r>
            <a:r>
              <a:rPr lang="nl-BE" dirty="0" err="1"/>
              <a:t>Munchmeier</a:t>
            </a:r>
            <a:r>
              <a:rPr lang="nl-BE" dirty="0"/>
              <a:t>, 1991)</a:t>
            </a:r>
          </a:p>
          <a:p>
            <a:pPr marL="0" indent="0">
              <a:buNone/>
            </a:pPr>
            <a:r>
              <a:rPr lang="nl-BE" dirty="0"/>
              <a:t>	</a:t>
            </a:r>
            <a:r>
              <a:rPr lang="nl-BE" dirty="0">
                <a:solidFill>
                  <a:srgbClr val="FF66FF"/>
                </a:solidFill>
              </a:rPr>
              <a:t>biografische</a:t>
            </a:r>
            <a:r>
              <a:rPr lang="nl-BE" dirty="0"/>
              <a:t> – eigen historiek en plaats in het leven	</a:t>
            </a:r>
          </a:p>
          <a:p>
            <a:pPr marL="0" indent="0">
              <a:buNone/>
            </a:pPr>
            <a:r>
              <a:rPr lang="nl-BE" dirty="0">
                <a:solidFill>
                  <a:srgbClr val="FF66FF"/>
                </a:solidFill>
              </a:rPr>
              <a:t>	institutionele</a:t>
            </a:r>
            <a:r>
              <a:rPr lang="nl-BE" dirty="0"/>
              <a:t>- leren omgaan met maatschappelijke instituties	</a:t>
            </a:r>
          </a:p>
          <a:p>
            <a:pPr marL="0" indent="0">
              <a:buNone/>
            </a:pPr>
            <a:r>
              <a:rPr lang="nl-BE" dirty="0">
                <a:solidFill>
                  <a:srgbClr val="FF66FF"/>
                </a:solidFill>
              </a:rPr>
              <a:t>	politieke</a:t>
            </a:r>
            <a:r>
              <a:rPr lang="nl-BE" dirty="0"/>
              <a:t> – leren beïnvloeden, bewegen in/met macht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Kritische pedagogiek: deze verschillende competenties staan niet los van elkaar + interactief en reflectief - Freire: </a:t>
            </a:r>
            <a:r>
              <a:rPr lang="nl-BE" b="1" dirty="0" err="1"/>
              <a:t>conscientização</a:t>
            </a:r>
            <a:endParaRPr lang="nl-BE" dirty="0"/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51045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47692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Een verhaal uit een wijk … 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Het is de tijd van het jaar … </a:t>
            </a:r>
          </a:p>
          <a:p>
            <a:pPr marL="0" indent="0">
              <a:buNone/>
            </a:pPr>
            <a:r>
              <a:rPr lang="nl-BE" dirty="0"/>
              <a:t>Buurtfeest in de wijk … </a:t>
            </a:r>
          </a:p>
          <a:p>
            <a:pPr marL="0" indent="0">
              <a:buNone/>
            </a:pPr>
            <a:r>
              <a:rPr lang="nl-BE" dirty="0"/>
              <a:t>Elk jaar reden voor ontmoeting, muziek en feest … </a:t>
            </a:r>
          </a:p>
          <a:p>
            <a:pPr marL="0" indent="0">
              <a:buNone/>
            </a:pPr>
            <a:r>
              <a:rPr lang="nl-BE" dirty="0"/>
              <a:t>Maar het zal toch niet weer miserie zijn … ? </a:t>
            </a:r>
          </a:p>
          <a:p>
            <a:pPr marL="0" indent="0">
              <a:buNone/>
            </a:pPr>
            <a:r>
              <a:rPr lang="nl-BE" dirty="0"/>
              <a:t>Het buurtteam is op zijn hoede na de gebeurtenissen van vorig jaar … </a:t>
            </a:r>
          </a:p>
          <a:p>
            <a:pPr marL="0" indent="0">
              <a:buNone/>
            </a:pPr>
            <a:r>
              <a:rPr lang="nl-BE" dirty="0"/>
              <a:t>En nu … ik zit erbij en aanhoor de zaak … het zijn weeral ‘onze jongeren’ …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40041" y="0"/>
            <a:ext cx="3551959" cy="3551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38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69500"/>
            <a:ext cx="10515600" cy="56195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Politiseren legt de nadruk om omgaan met macht</a:t>
            </a:r>
          </a:p>
          <a:p>
            <a:pPr marL="0" indent="0">
              <a:buNone/>
            </a:pPr>
            <a:endParaRPr lang="nl-BE" sz="3600" b="1" dirty="0">
              <a:solidFill>
                <a:srgbClr val="FF66FF"/>
              </a:solidFill>
            </a:endParaRPr>
          </a:p>
          <a:p>
            <a:pPr marL="0" indent="0">
              <a:buNone/>
            </a:pPr>
            <a:r>
              <a:rPr lang="nl-BE" dirty="0"/>
              <a:t>Machtsongelijkheid is de oorzaak van ongelijke dialoog</a:t>
            </a:r>
          </a:p>
          <a:p>
            <a:pPr marL="0" indent="0">
              <a:buNone/>
            </a:pPr>
            <a:r>
              <a:rPr lang="nl-BE" dirty="0"/>
              <a:t>“ we nemen het mee”</a:t>
            </a:r>
          </a:p>
          <a:p>
            <a:pPr marL="0" indent="0">
              <a:buNone/>
            </a:pPr>
            <a:endParaRPr lang="nl-BE" dirty="0"/>
          </a:p>
          <a:p>
            <a:pPr marL="0" indent="0">
              <a:buNone/>
            </a:pPr>
            <a:r>
              <a:rPr lang="nl-BE" dirty="0"/>
              <a:t>Dus politiseren gaat over het opbouwen/nemen van macht om de agenda van een minderheid in het debat te brengen</a:t>
            </a:r>
          </a:p>
          <a:p>
            <a:pPr marL="0" indent="0">
              <a:buNone/>
            </a:pPr>
            <a:endParaRPr lang="nl-BE" b="1" dirty="0"/>
          </a:p>
          <a:p>
            <a:pPr marL="0" indent="0">
              <a:buNone/>
            </a:pPr>
            <a:r>
              <a:rPr lang="nl-BE" b="1" dirty="0"/>
              <a:t>					Procesmatig en conflictueus</a:t>
            </a:r>
          </a:p>
          <a:p>
            <a:pPr marL="0" indent="0">
              <a:buNone/>
            </a:pPr>
            <a:endParaRPr lang="nl-BE" b="1" dirty="0"/>
          </a:p>
        </p:txBody>
      </p:sp>
    </p:spTree>
    <p:extLst>
      <p:ext uri="{BB962C8B-B14F-4D97-AF65-F5344CB8AC3E}">
        <p14:creationId xmlns:p14="http://schemas.microsoft.com/office/powerpoint/2010/main" val="64987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87EAC-1BFB-4F46-AE3F-47FF40A24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89047"/>
            <a:ext cx="10515600" cy="47692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BE" sz="3600" b="1" dirty="0">
                <a:solidFill>
                  <a:srgbClr val="FF66FF"/>
                </a:solidFill>
              </a:rPr>
              <a:t>Met andere woorden …</a:t>
            </a:r>
          </a:p>
          <a:p>
            <a:pPr marL="0" indent="0">
              <a:buNone/>
            </a:pPr>
            <a:endParaRPr lang="nl-BE" sz="3600" b="1" dirty="0">
              <a:solidFill>
                <a:srgbClr val="FF66FF"/>
              </a:solidFill>
            </a:endParaRPr>
          </a:p>
          <a:p>
            <a:pPr marL="0" indent="0">
              <a:buNone/>
            </a:pPr>
            <a:r>
              <a:rPr lang="nl-BE" sz="3600" b="1" dirty="0"/>
              <a:t>Subjectivering</a:t>
            </a:r>
            <a:r>
              <a:rPr lang="nl-BE" sz="3600" dirty="0"/>
              <a:t>: wat jij denkt en doet, doet ertoe!</a:t>
            </a:r>
          </a:p>
          <a:p>
            <a:pPr marL="0" indent="0">
              <a:buNone/>
            </a:pPr>
            <a:r>
              <a:rPr lang="nl-BE" sz="3600" b="1" dirty="0" err="1"/>
              <a:t>Collectivering</a:t>
            </a:r>
            <a:r>
              <a:rPr lang="nl-BE" sz="3600" dirty="0"/>
              <a:t>: anderen hebben gelijkaardige bekommernissen</a:t>
            </a:r>
          </a:p>
          <a:p>
            <a:pPr marL="0" indent="0">
              <a:buNone/>
            </a:pPr>
            <a:r>
              <a:rPr lang="nl-BE" sz="3600" b="1" dirty="0"/>
              <a:t>Actief</a:t>
            </a:r>
            <a:r>
              <a:rPr lang="nl-BE" sz="3600" dirty="0"/>
              <a:t>: we kunnen daar iets mee en het begint met een vraag, een probleemstelling</a:t>
            </a:r>
          </a:p>
          <a:p>
            <a:pPr marL="0" indent="0">
              <a:buNone/>
            </a:pPr>
            <a:r>
              <a:rPr lang="nl-BE" sz="3600" b="1" dirty="0"/>
              <a:t>Dialogisch</a:t>
            </a:r>
            <a:r>
              <a:rPr lang="nl-BE" sz="3600" dirty="0"/>
              <a:t>: continue afstemming (onderling of met ‘de ander’</a:t>
            </a:r>
          </a:p>
        </p:txBody>
      </p:sp>
    </p:spTree>
    <p:extLst>
      <p:ext uri="{BB962C8B-B14F-4D97-AF65-F5344CB8AC3E}">
        <p14:creationId xmlns:p14="http://schemas.microsoft.com/office/powerpoint/2010/main" val="3900618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2338</TotalTime>
  <Words>1701</Words>
  <Application>Microsoft Office PowerPoint</Application>
  <PresentationFormat>Breedbeeld</PresentationFormat>
  <Paragraphs>186</Paragraphs>
  <Slides>13</Slides>
  <Notes>13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Naert</dc:creator>
  <cp:lastModifiedBy>Tine Vansteenkiste</cp:lastModifiedBy>
  <cp:revision>71</cp:revision>
  <dcterms:created xsi:type="dcterms:W3CDTF">2018-03-19T12:44:35Z</dcterms:created>
  <dcterms:modified xsi:type="dcterms:W3CDTF">2022-12-01T19:30:46Z</dcterms:modified>
</cp:coreProperties>
</file>