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9"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7315200" cy="96012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Serif" panose="020B060402020202020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PfBRr4au/DhmX9ePia6dY+WH/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4161B-39D3-452D-BCDD-7FA495F99988}">
  <a:tblStyle styleId="{4F84161B-39D3-452D-BCDD-7FA495F9998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731520" y="9421200"/>
            <a:ext cx="11592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1895482" y="9421200"/>
            <a:ext cx="4342598"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l-BE" sz="1000" b="0" i="0" u="none" strike="noStrike" cap="none">
                <a:solidFill>
                  <a:schemeClr val="dk1"/>
                </a:solidFill>
                <a:latin typeface="Calibri"/>
                <a:ea typeface="Calibri"/>
                <a:cs typeface="Calibri"/>
                <a:sym typeface="Calibri"/>
              </a:rPr>
              <a:t>‹nr.›</a:t>
            </a:fld>
            <a:endParaRPr sz="1000" b="0" i="0" u="none" strike="noStrike" cap="none">
              <a:solidFill>
                <a:schemeClr val="dk1"/>
              </a:solidFill>
              <a:latin typeface="Calibri"/>
              <a:ea typeface="Calibri"/>
              <a:cs typeface="Calibri"/>
              <a:sym typeface="Calibri"/>
            </a:endParaRPr>
          </a:p>
        </p:txBody>
      </p:sp>
      <p:cxnSp>
        <p:nvCxnSpPr>
          <p:cNvPr id="8" name="Google Shape;8;n"/>
          <p:cNvCxnSpPr/>
          <p:nvPr/>
        </p:nvCxnSpPr>
        <p:spPr>
          <a:xfrm>
            <a:off x="731520" y="9352053"/>
            <a:ext cx="5852160" cy="0"/>
          </a:xfrm>
          <a:prstGeom prst="straightConnector1">
            <a:avLst/>
          </a:prstGeom>
          <a:noFill/>
          <a:ln w="952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000"/>
              <a:buNone/>
            </a:pPr>
            <a:endParaRPr/>
          </a:p>
        </p:txBody>
      </p:sp>
      <p:sp>
        <p:nvSpPr>
          <p:cNvPr id="84" name="Google Shape;84;p1:notes"/>
          <p:cNvSpPr txBox="1">
            <a:spLocks noGrp="1"/>
          </p:cNvSpPr>
          <p:nvPr>
            <p:ph type="dt" idx="10"/>
          </p:nvPr>
        </p:nvSpPr>
        <p:spPr>
          <a:xfrm>
            <a:off x="731520" y="9421200"/>
            <a:ext cx="11592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nl-BE"/>
              <a:t>22 november 2022</a:t>
            </a:r>
            <a:endParaRPr/>
          </a:p>
        </p:txBody>
      </p:sp>
      <p:sp>
        <p:nvSpPr>
          <p:cNvPr id="85" name="Google Shape;85;p1:notes"/>
          <p:cNvSpPr txBox="1">
            <a:spLocks noGrp="1"/>
          </p:cNvSpPr>
          <p:nvPr>
            <p:ph type="ftr" idx="11"/>
          </p:nvPr>
        </p:nvSpPr>
        <p:spPr>
          <a:xfrm>
            <a:off x="1895482" y="9421200"/>
            <a:ext cx="4342598"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fld id="{00000000-1234-1234-1234-123412341234}" type="slidenum">
              <a:rPr lang="nl-B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05" name="Google Shape;205;p23: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12" name="Google Shape;212;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9fd51ff75e_0_1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9fd51ff75e_0_16: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35999" lvl="0" indent="-28575" algn="l" rtl="0">
              <a:lnSpc>
                <a:spcPct val="126000"/>
              </a:lnSpc>
              <a:spcBef>
                <a:spcPts val="500"/>
              </a:spcBef>
              <a:spcAft>
                <a:spcPts val="0"/>
              </a:spcAft>
              <a:buClr>
                <a:schemeClr val="lt1"/>
              </a:buClr>
              <a:buSzPts val="450"/>
              <a:buChar char="•"/>
            </a:pPr>
            <a:r>
              <a:rPr lang="nl-BE" sz="1800">
                <a:latin typeface="Trebuchet MS"/>
                <a:ea typeface="Trebuchet MS"/>
                <a:cs typeface="Trebuchet MS"/>
                <a:sym typeface="Trebuchet MS"/>
              </a:rPr>
              <a:t>Basiswerker als bevoorrechte getuige </a:t>
            </a:r>
            <a:endParaRPr sz="1800">
              <a:latin typeface="Trebuchet MS"/>
              <a:ea typeface="Trebuchet MS"/>
              <a:cs typeface="Trebuchet MS"/>
              <a:sym typeface="Trebuchet MS"/>
            </a:endParaRPr>
          </a:p>
          <a:p>
            <a:pPr marL="35999" lvl="0" indent="-28575" algn="l" rtl="0">
              <a:lnSpc>
                <a:spcPct val="126000"/>
              </a:lnSpc>
              <a:spcBef>
                <a:spcPts val="500"/>
              </a:spcBef>
              <a:spcAft>
                <a:spcPts val="0"/>
              </a:spcAft>
              <a:buClr>
                <a:schemeClr val="lt1"/>
              </a:buClr>
              <a:buSzPts val="450"/>
              <a:buChar char="•"/>
            </a:pPr>
            <a:r>
              <a:rPr lang="nl-BE" sz="1800">
                <a:latin typeface="Trebuchet MS"/>
                <a:ea typeface="Trebuchet MS"/>
                <a:cs typeface="Trebuchet MS"/>
                <a:sym typeface="Trebuchet MS"/>
              </a:rPr>
              <a:t>Verbinden met agogische basisopdracht</a:t>
            </a:r>
            <a:br>
              <a:rPr lang="nl-BE" sz="1800">
                <a:latin typeface="Trebuchet MS"/>
                <a:ea typeface="Trebuchet MS"/>
                <a:cs typeface="Trebuchet MS"/>
                <a:sym typeface="Trebuchet MS"/>
              </a:rPr>
            </a:br>
            <a:endParaRPr/>
          </a:p>
        </p:txBody>
      </p:sp>
      <p:sp>
        <p:nvSpPr>
          <p:cNvPr id="220" name="Google Shape;220;g19fd51ff75e_0_16: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9fd51ff75e_0_5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9fd51ff75e_0_52: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35999" lvl="0" indent="-28575" algn="l" rtl="0">
              <a:lnSpc>
                <a:spcPct val="126000"/>
              </a:lnSpc>
              <a:spcBef>
                <a:spcPts val="500"/>
              </a:spcBef>
              <a:spcAft>
                <a:spcPts val="0"/>
              </a:spcAft>
              <a:buClr>
                <a:schemeClr val="lt1"/>
              </a:buClr>
              <a:buSzPts val="450"/>
              <a:buChar char="•"/>
            </a:pPr>
            <a:r>
              <a:rPr lang="nl-BE" sz="1800">
                <a:latin typeface="Trebuchet MS"/>
                <a:ea typeface="Trebuchet MS"/>
                <a:cs typeface="Trebuchet MS"/>
                <a:sym typeface="Trebuchet MS"/>
              </a:rPr>
              <a:t>Basiswerker als bevoorrechte getuige </a:t>
            </a:r>
            <a:endParaRPr sz="1800">
              <a:latin typeface="Trebuchet MS"/>
              <a:ea typeface="Trebuchet MS"/>
              <a:cs typeface="Trebuchet MS"/>
              <a:sym typeface="Trebuchet MS"/>
            </a:endParaRPr>
          </a:p>
          <a:p>
            <a:pPr marL="35999" lvl="0" indent="-28575" algn="l" rtl="0">
              <a:lnSpc>
                <a:spcPct val="126000"/>
              </a:lnSpc>
              <a:spcBef>
                <a:spcPts val="500"/>
              </a:spcBef>
              <a:spcAft>
                <a:spcPts val="0"/>
              </a:spcAft>
              <a:buClr>
                <a:schemeClr val="lt1"/>
              </a:buClr>
              <a:buSzPts val="450"/>
              <a:buChar char="•"/>
            </a:pPr>
            <a:r>
              <a:rPr lang="nl-BE" sz="1800">
                <a:latin typeface="Trebuchet MS"/>
                <a:ea typeface="Trebuchet MS"/>
                <a:cs typeface="Trebuchet MS"/>
                <a:sym typeface="Trebuchet MS"/>
              </a:rPr>
              <a:t>Verbinden met agogische basisopdracht</a:t>
            </a:r>
            <a:br>
              <a:rPr lang="nl-BE" sz="1800">
                <a:latin typeface="Trebuchet MS"/>
                <a:ea typeface="Trebuchet MS"/>
                <a:cs typeface="Trebuchet MS"/>
                <a:sym typeface="Trebuchet MS"/>
              </a:rPr>
            </a:br>
            <a:endParaRPr/>
          </a:p>
        </p:txBody>
      </p:sp>
      <p:sp>
        <p:nvSpPr>
          <p:cNvPr id="233" name="Google Shape;233;g19fd51ff75e_0_52: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fld id="{00000000-1234-1234-1234-123412341234}" type="slidenum">
              <a:rPr lang="nl-B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9fd51ff75e_0_6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9fd51ff75e_0_67: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46" name="Google Shape;246;g19fd51ff75e_0_67: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53" name="Google Shape;253;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a2dde89425_0_0: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a2dde89425_0_0:notes"/>
          <p:cNvSpPr txBox="1">
            <a:spLocks noGrp="1"/>
          </p:cNvSpPr>
          <p:nvPr>
            <p:ph type="body" idx="1"/>
          </p:nvPr>
        </p:nvSpPr>
        <p:spPr>
          <a:xfrm>
            <a:off x="731520" y="4620577"/>
            <a:ext cx="5852100" cy="4512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1" name="Google Shape;261;g1a2dde89425_0_0:notes"/>
          <p:cNvSpPr txBox="1">
            <a:spLocks noGrp="1"/>
          </p:cNvSpPr>
          <p:nvPr>
            <p:ph type="sldNum" idx="12"/>
          </p:nvPr>
        </p:nvSpPr>
        <p:spPr>
          <a:xfrm>
            <a:off x="6238080" y="9421200"/>
            <a:ext cx="345600" cy="180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nl-B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000"/>
              <a:buFont typeface="Arial"/>
              <a:buNone/>
            </a:pPr>
            <a:r>
              <a:rPr lang="nl-BE"/>
              <a:t>- netwerkvorming op drie niveaus (jongere zelf, Antwerpen Mind the Gap, Vlaams netwerk Dakuzie)</a:t>
            </a:r>
            <a:endParaRPr/>
          </a:p>
          <a:p>
            <a:pPr marL="0" lvl="0" indent="0" algn="l" rtl="0">
              <a:lnSpc>
                <a:spcPct val="100000"/>
              </a:lnSpc>
              <a:spcBef>
                <a:spcPts val="0"/>
              </a:spcBef>
              <a:spcAft>
                <a:spcPts val="0"/>
              </a:spcAft>
              <a:buSzPts val="1000"/>
              <a:buNone/>
            </a:pPr>
            <a:endParaRPr/>
          </a:p>
        </p:txBody>
      </p:sp>
      <p:sp>
        <p:nvSpPr>
          <p:cNvPr id="269" name="Google Shape;269;p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9fd51ff75e_1_4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9fd51ff75e_1_42: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77" name="Google Shape;277;g19fd51ff75e_1_42: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84" name="Google Shape;284;p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26000"/>
              </a:lnSpc>
              <a:spcBef>
                <a:spcPts val="500"/>
              </a:spcBef>
              <a:spcAft>
                <a:spcPts val="0"/>
              </a:spcAft>
              <a:buSzPts val="450"/>
              <a:buNone/>
            </a:pPr>
            <a:r>
              <a:rPr lang="nl-BE"/>
              <a:t>Valkuil</a:t>
            </a:r>
            <a:endParaRPr/>
          </a:p>
          <a:p>
            <a:pPr marL="36000" lvl="0" indent="-28575" algn="l" rtl="0">
              <a:lnSpc>
                <a:spcPct val="126000"/>
              </a:lnSpc>
              <a:spcBef>
                <a:spcPts val="500"/>
              </a:spcBef>
              <a:spcAft>
                <a:spcPts val="0"/>
              </a:spcAft>
              <a:buSzPts val="450"/>
              <a:buFont typeface="Trebuchet MS"/>
              <a:buChar char="-"/>
            </a:pPr>
            <a:r>
              <a:rPr lang="nl-BE"/>
              <a:t>- Geen louter methodische invulling</a:t>
            </a:r>
            <a:endParaRPr/>
          </a:p>
          <a:p>
            <a:pPr marL="36000" lvl="0" indent="-28575" algn="l" rtl="0">
              <a:lnSpc>
                <a:spcPct val="126000"/>
              </a:lnSpc>
              <a:spcBef>
                <a:spcPts val="500"/>
              </a:spcBef>
              <a:spcAft>
                <a:spcPts val="0"/>
              </a:spcAft>
              <a:buSzPts val="450"/>
              <a:buFont typeface="Trebuchet MS"/>
              <a:buChar char="-"/>
            </a:pPr>
            <a:r>
              <a:rPr lang="nl-BE"/>
              <a:t>- Geen vaste receptuur</a:t>
            </a:r>
            <a:endParaRPr/>
          </a:p>
          <a:p>
            <a:pPr marL="36000" lvl="0" indent="-28575" algn="l" rtl="0">
              <a:lnSpc>
                <a:spcPct val="126000"/>
              </a:lnSpc>
              <a:spcBef>
                <a:spcPts val="500"/>
              </a:spcBef>
              <a:spcAft>
                <a:spcPts val="0"/>
              </a:spcAft>
              <a:buSzPts val="450"/>
              <a:buFont typeface="Trebuchet MS"/>
              <a:buChar char="-"/>
            </a:pPr>
            <a:r>
              <a:rPr lang="nl-BE"/>
              <a:t>Wel</a:t>
            </a:r>
            <a:endParaRPr/>
          </a:p>
          <a:p>
            <a:pPr marL="0" lvl="0" indent="0" algn="l" rtl="0">
              <a:lnSpc>
                <a:spcPct val="126000"/>
              </a:lnSpc>
              <a:spcBef>
                <a:spcPts val="500"/>
              </a:spcBef>
              <a:spcAft>
                <a:spcPts val="0"/>
              </a:spcAft>
              <a:buSzPts val="450"/>
              <a:buNone/>
            </a:pPr>
            <a:r>
              <a:rPr lang="nl-BE"/>
              <a:t>Afwegingen: welke keuzes maken? </a:t>
            </a:r>
            <a:endParaRPr/>
          </a:p>
          <a:p>
            <a:pPr marL="0" lvl="0" indent="0" algn="l" rtl="0">
              <a:lnSpc>
                <a:spcPct val="100000"/>
              </a:lnSpc>
              <a:spcBef>
                <a:spcPts val="0"/>
              </a:spcBef>
              <a:spcAft>
                <a:spcPts val="0"/>
              </a:spcAft>
              <a:buSzPts val="1000"/>
              <a:buNone/>
            </a:pPr>
            <a:endParaRPr/>
          </a:p>
        </p:txBody>
      </p:sp>
      <p:sp>
        <p:nvSpPr>
          <p:cNvPr id="94" name="Google Shape;94;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36000" lvl="0" indent="-26416" algn="l" rtl="0">
              <a:lnSpc>
                <a:spcPct val="126000"/>
              </a:lnSpc>
              <a:spcBef>
                <a:spcPts val="500"/>
              </a:spcBef>
              <a:spcAft>
                <a:spcPts val="0"/>
              </a:spcAft>
              <a:buSzPts val="416"/>
              <a:buChar char="•"/>
            </a:pPr>
            <a:r>
              <a:rPr lang="nl-BE"/>
              <a:t>Wat bij blijft uit het gesprek: </a:t>
            </a:r>
            <a:endParaRPr/>
          </a:p>
          <a:p>
            <a:pPr marL="36000" lvl="0" indent="-26416" algn="l" rtl="0">
              <a:lnSpc>
                <a:spcPct val="126000"/>
              </a:lnSpc>
              <a:spcBef>
                <a:spcPts val="500"/>
              </a:spcBef>
              <a:spcAft>
                <a:spcPts val="0"/>
              </a:spcAft>
              <a:buSzPts val="416"/>
              <a:buChar char="•"/>
            </a:pPr>
            <a:r>
              <a:rPr lang="nl-BE"/>
              <a:t>- open kader: steeds aanpassen aan context</a:t>
            </a:r>
            <a:endParaRPr/>
          </a:p>
          <a:p>
            <a:pPr marL="36000" lvl="0" indent="-26416" algn="l" rtl="0">
              <a:lnSpc>
                <a:spcPct val="126000"/>
              </a:lnSpc>
              <a:spcBef>
                <a:spcPts val="500"/>
              </a:spcBef>
              <a:spcAft>
                <a:spcPts val="0"/>
              </a:spcAft>
              <a:buSzPts val="416"/>
              <a:buChar char="•"/>
            </a:pPr>
            <a:r>
              <a:rPr lang="nl-BE"/>
              <a:t>- tijd en ruimte om eigen invulling te geven </a:t>
            </a:r>
            <a:endParaRPr/>
          </a:p>
          <a:p>
            <a:pPr marL="0" lvl="0" indent="0" algn="l" rtl="0">
              <a:lnSpc>
                <a:spcPct val="126000"/>
              </a:lnSpc>
              <a:spcBef>
                <a:spcPts val="500"/>
              </a:spcBef>
              <a:spcAft>
                <a:spcPts val="0"/>
              </a:spcAft>
              <a:buSzPts val="416"/>
              <a:buNone/>
            </a:pPr>
            <a:r>
              <a:rPr lang="nl-BE"/>
              <a:t>- Studiedag als teaser: politiserend werken komt er niet bij maar vraagt een andere aanpak en mindset</a:t>
            </a:r>
            <a:endParaRPr/>
          </a:p>
          <a:p>
            <a:pPr marL="0" lvl="0" indent="0" algn="l" rtl="0">
              <a:lnSpc>
                <a:spcPct val="100000"/>
              </a:lnSpc>
              <a:spcBef>
                <a:spcPts val="0"/>
              </a:spcBef>
              <a:spcAft>
                <a:spcPts val="0"/>
              </a:spcAft>
              <a:buSzPts val="1000"/>
              <a:buNone/>
            </a:pPr>
            <a:endParaRPr/>
          </a:p>
        </p:txBody>
      </p:sp>
      <p:sp>
        <p:nvSpPr>
          <p:cNvPr id="291" name="Google Shape;291;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9fd51ff75e_0_3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19fd51ff75e_0_38: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299" name="Google Shape;299;g19fd51ff75e_0_38: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731520" y="4620577"/>
            <a:ext cx="5852160" cy="4512272"/>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6" name="Google Shape;306;p2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000"/>
              <a:buNone/>
            </a:pPr>
            <a:endParaRPr/>
          </a:p>
        </p:txBody>
      </p:sp>
      <p:sp>
        <p:nvSpPr>
          <p:cNvPr id="314" name="Google Shape;314;p9:notes"/>
          <p:cNvSpPr txBox="1">
            <a:spLocks noGrp="1"/>
          </p:cNvSpPr>
          <p:nvPr>
            <p:ph type="dt" idx="10"/>
          </p:nvPr>
        </p:nvSpPr>
        <p:spPr>
          <a:xfrm>
            <a:off x="731520" y="9421200"/>
            <a:ext cx="1159200"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nl-BE"/>
              <a:t>22 november 2022</a:t>
            </a:r>
            <a:endParaRPr/>
          </a:p>
        </p:txBody>
      </p:sp>
      <p:sp>
        <p:nvSpPr>
          <p:cNvPr id="315" name="Google Shape;315;p9:notes"/>
          <p:cNvSpPr txBox="1">
            <a:spLocks noGrp="1"/>
          </p:cNvSpPr>
          <p:nvPr>
            <p:ph type="ftr" idx="11"/>
          </p:nvPr>
        </p:nvSpPr>
        <p:spPr>
          <a:xfrm>
            <a:off x="1895482" y="9421200"/>
            <a:ext cx="4342598" cy="1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9: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fld id="{00000000-1234-1234-1234-123412341234}" type="slidenum">
              <a:rPr lang="nl-B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a2dde89425_0_46: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a2dde89425_0_46:notes"/>
          <p:cNvSpPr txBox="1">
            <a:spLocks noGrp="1"/>
          </p:cNvSpPr>
          <p:nvPr>
            <p:ph type="body" idx="1"/>
          </p:nvPr>
        </p:nvSpPr>
        <p:spPr>
          <a:xfrm>
            <a:off x="731520" y="4620577"/>
            <a:ext cx="5852100" cy="4512300"/>
          </a:xfrm>
          <a:prstGeom prst="rect">
            <a:avLst/>
          </a:prstGeom>
        </p:spPr>
        <p:txBody>
          <a:bodyPr spcFirstLastPara="1" wrap="square" lIns="96650" tIns="48325" rIns="96650" bIns="48325" anchor="t" anchorCtr="0">
            <a:noAutofit/>
          </a:bodyPr>
          <a:lstStyle/>
          <a:p>
            <a:pPr marL="0" lvl="0" indent="0" algn="l" rtl="0">
              <a:lnSpc>
                <a:spcPct val="126000"/>
              </a:lnSpc>
              <a:spcBef>
                <a:spcPts val="500"/>
              </a:spcBef>
              <a:spcAft>
                <a:spcPts val="0"/>
              </a:spcAft>
              <a:buNone/>
            </a:pPr>
            <a:r>
              <a:rPr lang="nl-BE" sz="600">
                <a:latin typeface="Trebuchet MS"/>
                <a:ea typeface="Trebuchet MS"/>
                <a:cs typeface="Trebuchet MS"/>
                <a:sym typeface="Trebuchet MS"/>
              </a:rPr>
              <a:t>Gemiddeld 25 jongeren per instuif</a:t>
            </a:r>
            <a:endParaRPr sz="600">
              <a:latin typeface="Trebuchet MS"/>
              <a:ea typeface="Trebuchet MS"/>
              <a:cs typeface="Trebuchet MS"/>
              <a:sym typeface="Trebuchet MS"/>
            </a:endParaRPr>
          </a:p>
          <a:p>
            <a:pPr marL="0" lvl="0" indent="0" algn="l" rtl="0">
              <a:lnSpc>
                <a:spcPct val="126000"/>
              </a:lnSpc>
              <a:spcBef>
                <a:spcPts val="500"/>
              </a:spcBef>
              <a:spcAft>
                <a:spcPts val="0"/>
              </a:spcAft>
              <a:buNone/>
            </a:pPr>
            <a:r>
              <a:rPr lang="nl-BE" sz="600">
                <a:latin typeface="Trebuchet MS"/>
                <a:ea typeface="Trebuchet MS"/>
                <a:cs typeface="Trebuchet MS"/>
                <a:sym typeface="Trebuchet MS"/>
              </a:rPr>
              <a:t>50 verschillende jongeren per week</a:t>
            </a:r>
            <a:endParaRPr sz="600">
              <a:latin typeface="Trebuchet MS"/>
              <a:ea typeface="Trebuchet MS"/>
              <a:cs typeface="Trebuchet MS"/>
              <a:sym typeface="Trebuchet MS"/>
            </a:endParaRPr>
          </a:p>
          <a:p>
            <a:pPr marL="0" lvl="0" indent="0" algn="l" rtl="0">
              <a:lnSpc>
                <a:spcPct val="126000"/>
              </a:lnSpc>
              <a:spcBef>
                <a:spcPts val="500"/>
              </a:spcBef>
              <a:spcAft>
                <a:spcPts val="0"/>
              </a:spcAft>
              <a:buNone/>
            </a:pPr>
            <a:r>
              <a:rPr lang="nl-BE" sz="600">
                <a:latin typeface="Trebuchet MS"/>
                <a:ea typeface="Trebuchet MS"/>
                <a:cs typeface="Trebuchet MS"/>
                <a:sym typeface="Trebuchet MS"/>
              </a:rPr>
              <a:t>150 verschillende jongeren per jaar</a:t>
            </a:r>
            <a:endParaRPr sz="600">
              <a:latin typeface="Trebuchet MS"/>
              <a:ea typeface="Trebuchet MS"/>
              <a:cs typeface="Trebuchet MS"/>
              <a:sym typeface="Trebuchet MS"/>
            </a:endParaRPr>
          </a:p>
          <a:p>
            <a:pPr marL="0" lvl="0" indent="0" algn="l" rtl="0">
              <a:lnSpc>
                <a:spcPct val="126000"/>
              </a:lnSpc>
              <a:spcBef>
                <a:spcPts val="500"/>
              </a:spcBef>
              <a:spcAft>
                <a:spcPts val="0"/>
              </a:spcAft>
              <a:buNone/>
            </a:pPr>
            <a:r>
              <a:rPr lang="nl-BE" sz="600">
                <a:latin typeface="Trebuchet MS"/>
                <a:ea typeface="Trebuchet MS"/>
                <a:cs typeface="Trebuchet MS"/>
                <a:sym typeface="Trebuchet MS"/>
              </a:rPr>
              <a:t>Meer dan 500 verschillende jongeren sinds het begin</a:t>
            </a:r>
            <a:endParaRPr sz="100"/>
          </a:p>
        </p:txBody>
      </p:sp>
      <p:sp>
        <p:nvSpPr>
          <p:cNvPr id="102" name="Google Shape;102;g1a2dde89425_0_46:notes"/>
          <p:cNvSpPr txBox="1">
            <a:spLocks noGrp="1"/>
          </p:cNvSpPr>
          <p:nvPr>
            <p:ph type="sldNum" idx="12"/>
          </p:nvPr>
        </p:nvSpPr>
        <p:spPr>
          <a:xfrm>
            <a:off x="6238080" y="9421200"/>
            <a:ext cx="345600" cy="180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nl-B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a2dde89425_0_93:notes"/>
          <p:cNvSpPr>
            <a:spLocks noGrp="1" noRot="1" noChangeAspect="1"/>
          </p:cNvSpPr>
          <p:nvPr>
            <p:ph type="sldImg" idx="2"/>
          </p:nvPr>
        </p:nvSpPr>
        <p:spPr>
          <a:xfrm>
            <a:off x="1497013" y="1200150"/>
            <a:ext cx="43212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1a2dde89425_0_93: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r>
              <a:rPr lang="nl-BE" sz="1100" b="1">
                <a:latin typeface="Arial"/>
                <a:ea typeface="Arial"/>
                <a:cs typeface="Arial"/>
                <a:sym typeface="Arial"/>
              </a:rPr>
              <a:t>Presentie</a:t>
            </a:r>
            <a:r>
              <a:rPr lang="nl-BE" sz="1100">
                <a:latin typeface="Arial"/>
                <a:ea typeface="Arial"/>
                <a:cs typeface="Arial"/>
                <a:sym typeface="Arial"/>
              </a:rPr>
              <a:t>: De werkers zijn er echt voor de jongeren, wat ze beleven. Ze bieden een luisterend oor. Belangrijk: in een dagdagelijkse setting, bv afwassen of sjotterkasten of gewoon hangen. Ongedwongenheid en geen hulpvraag…</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nl-BE" sz="1100" b="1">
                <a:latin typeface="Arial"/>
                <a:ea typeface="Arial"/>
                <a:cs typeface="Arial"/>
                <a:sym typeface="Arial"/>
              </a:rPr>
              <a:t>Empowerment</a:t>
            </a:r>
            <a:r>
              <a:rPr lang="nl-BE" sz="1100">
                <a:latin typeface="Arial"/>
                <a:ea typeface="Arial"/>
                <a:cs typeface="Arial"/>
                <a:sym typeface="Arial"/>
              </a:rPr>
              <a:t>: samen met de jongeren hun talenten ontdekken en hen daar kansen in te geven. Supporter zijn. Binnen de werking taken geven (als vrijwilliger bv.) om zo talenten te versterken en aan zelfvertrouwen te werken. Omdat ze dit van thuis vaak niet mee krijgen: we moeten de grootste supporters zijn van ons jongeren om hun geloof in eigen kunnen te versterken!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nl-BE" sz="1100" b="1">
                <a:latin typeface="Arial"/>
                <a:ea typeface="Arial"/>
                <a:cs typeface="Arial"/>
                <a:sym typeface="Arial"/>
              </a:rPr>
              <a:t>Thuisbasis</a:t>
            </a:r>
            <a:r>
              <a:rPr lang="nl-BE" sz="1100">
                <a:latin typeface="Arial"/>
                <a:ea typeface="Arial"/>
                <a:cs typeface="Arial"/>
                <a:sym typeface="Arial"/>
              </a:rPr>
              <a:t>: drieledig. 1 we zijn niet leeftijdsgebonden. Je kan in elke fase van je leven naar BJ komen. Of het goed of slecht gaat. Iedereen zorgt voor elkaar. 2 echt jezelf kunnen zijn. Op school, instelling, thuis of op straat moet je je vaak als iemand anders voordoen om jezelf te beschermen tegen pesten, agressie, … 3 BJ werkt echt als een thuis, grote broers en bomma’s, warm eten en samen afwassen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nl-BE" sz="1100" b="1">
                <a:latin typeface="Arial"/>
                <a:ea typeface="Arial"/>
                <a:cs typeface="Arial"/>
                <a:sym typeface="Arial"/>
              </a:rPr>
              <a:t>Jongeren helpen jongeren:</a:t>
            </a:r>
            <a:r>
              <a:rPr lang="nl-BE" sz="1100">
                <a:latin typeface="Arial"/>
                <a:ea typeface="Arial"/>
                <a:cs typeface="Arial"/>
                <a:sym typeface="Arial"/>
              </a:rPr>
              <a:t> BJ is geen hulpverleningsinstantie, de jongeren hebben vaak zelf veel kennis en expertise over verschillende situaties. Doordat jongeren veel met elkaar babbelen kunnen ze zo ook elkaar helpen en tips geven.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nl-BE" sz="1100" b="1">
                <a:latin typeface="Arial"/>
                <a:ea typeface="Arial"/>
                <a:cs typeface="Arial"/>
                <a:sym typeface="Arial"/>
              </a:rPr>
              <a:t>Structureel werken:</a:t>
            </a:r>
            <a:r>
              <a:rPr lang="nl-BE" sz="1100">
                <a:latin typeface="Arial"/>
                <a:ea typeface="Arial"/>
                <a:cs typeface="Arial"/>
                <a:sym typeface="Arial"/>
              </a:rPr>
              <a:t> ondanks eerste 4 methodieken blijven jongeren op problemen botsen = structurele problemen. We vangen signalen op over welke drempels, we gaan in dialoog, daarmee trekken we samen met de jongeren naar beleid en veranderingsactoren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000"/>
              <a:buNone/>
            </a:pPr>
            <a:endParaRPr/>
          </a:p>
        </p:txBody>
      </p:sp>
      <p:sp>
        <p:nvSpPr>
          <p:cNvPr id="112" name="Google Shape;112;g1a2dde89425_0_93: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731520" y="4620577"/>
            <a:ext cx="5852160" cy="4512272"/>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139" name="Google Shape;139;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9fd51ff75e_0_7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9fd51ff75e_0_74: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147" name="Google Shape;147;g19fd51ff75e_0_74: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9fd51ff75e_1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9fd51ff75e_1_0: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155" name="Google Shape;155;g19fd51ff75e_1_0: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9fd51ff75e_0_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9fd51ff75e_0_0: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000"/>
              <a:buNone/>
            </a:pPr>
            <a:endParaRPr/>
          </a:p>
        </p:txBody>
      </p:sp>
      <p:sp>
        <p:nvSpPr>
          <p:cNvPr id="189" name="Google Shape;189;g19fd51ff75e_0_0: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9fd51ff75e_0_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9fd51ff75e_0_8:notes"/>
          <p:cNvSpPr txBox="1">
            <a:spLocks noGrp="1"/>
          </p:cNvSpPr>
          <p:nvPr>
            <p:ph type="body" idx="1"/>
          </p:nvPr>
        </p:nvSpPr>
        <p:spPr>
          <a:xfrm>
            <a:off x="731520" y="4620577"/>
            <a:ext cx="5852100" cy="45123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900"/>
              </a:spcBef>
              <a:spcAft>
                <a:spcPts val="0"/>
              </a:spcAft>
              <a:buClr>
                <a:schemeClr val="dk1"/>
              </a:buClr>
              <a:buSzPts val="1100"/>
              <a:buFont typeface="Arial"/>
              <a:buNone/>
            </a:pPr>
            <a:r>
              <a:rPr lang="nl-BE" sz="1200" b="1">
                <a:solidFill>
                  <a:srgbClr val="202124"/>
                </a:solidFill>
                <a:highlight>
                  <a:schemeClr val="lt1"/>
                </a:highlight>
                <a:latin typeface="Arial"/>
                <a:ea typeface="Arial"/>
                <a:cs typeface="Arial"/>
                <a:sym typeface="Arial"/>
              </a:rPr>
              <a:t>Wat is een individueel Schuldmodel?</a:t>
            </a:r>
            <a:r>
              <a:rPr lang="nl-BE" sz="1200">
                <a:solidFill>
                  <a:srgbClr val="202124"/>
                </a:solidFill>
                <a:highlight>
                  <a:schemeClr val="lt1"/>
                </a:highlight>
                <a:latin typeface="Arial"/>
                <a:ea typeface="Arial"/>
                <a:cs typeface="Arial"/>
                <a:sym typeface="Arial"/>
              </a:rPr>
              <a:t>In de volksmond heet het dat de arme lui is, zijn of haar geld verkwist of weigert zich 'behoorlijk' te gedragen. We spreken dan van het “</a:t>
            </a:r>
            <a:r>
              <a:rPr lang="nl-BE" sz="1200" b="1">
                <a:solidFill>
                  <a:srgbClr val="202124"/>
                </a:solidFill>
                <a:highlight>
                  <a:schemeClr val="lt1"/>
                </a:highlight>
                <a:latin typeface="Arial"/>
                <a:ea typeface="Arial"/>
                <a:cs typeface="Arial"/>
                <a:sym typeface="Arial"/>
              </a:rPr>
              <a:t>individuele schuldmodel</a:t>
            </a:r>
            <a:r>
              <a:rPr lang="nl-BE" sz="1200">
                <a:solidFill>
                  <a:srgbClr val="202124"/>
                </a:solidFill>
                <a:highlight>
                  <a:schemeClr val="lt1"/>
                </a:highlight>
                <a:latin typeface="Arial"/>
                <a:ea typeface="Arial"/>
                <a:cs typeface="Arial"/>
                <a:sym typeface="Arial"/>
              </a:rPr>
              <a:t>”. Ofwel laat men dan de armen gewoon aan hun lot over of kan men overgaan tot disciplinering, verplichte integratie of verwijdering uit de samenleving</a:t>
            </a:r>
            <a:endParaRPr sz="1200">
              <a:solidFill>
                <a:srgbClr val="202124"/>
              </a:solidFill>
              <a:highlight>
                <a:schemeClr val="lt1"/>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nl-BE" sz="1200">
                <a:solidFill>
                  <a:srgbClr val="202124"/>
                </a:solidFill>
                <a:highlight>
                  <a:schemeClr val="lt1"/>
                </a:highlight>
                <a:latin typeface="Arial"/>
                <a:ea typeface="Arial"/>
                <a:cs typeface="Arial"/>
                <a:sym typeface="Arial"/>
              </a:rPr>
              <a:t>Bij dit “</a:t>
            </a:r>
            <a:r>
              <a:rPr lang="nl-BE" sz="1200" b="1">
                <a:solidFill>
                  <a:srgbClr val="202124"/>
                </a:solidFill>
                <a:highlight>
                  <a:schemeClr val="lt1"/>
                </a:highlight>
                <a:latin typeface="Arial"/>
                <a:ea typeface="Arial"/>
                <a:cs typeface="Arial"/>
                <a:sym typeface="Arial"/>
              </a:rPr>
              <a:t>maatschappelijk schuldmodel</a:t>
            </a:r>
            <a:r>
              <a:rPr lang="nl-BE" sz="1200">
                <a:solidFill>
                  <a:srgbClr val="202124"/>
                </a:solidFill>
                <a:highlight>
                  <a:schemeClr val="lt1"/>
                </a:highlight>
                <a:latin typeface="Arial"/>
                <a:ea typeface="Arial"/>
                <a:cs typeface="Arial"/>
                <a:sym typeface="Arial"/>
              </a:rPr>
              <a:t>” of structureel model is niet de armoede het sociale probleem, maar wel de samenleving die armoede voortbrengt. mogelijk of soms zelfs onvermijdelijk maken. Armoede is nooit iemands eigen schuld.</a:t>
            </a:r>
            <a:endParaRPr sz="1200">
              <a:solidFill>
                <a:srgbClr val="202124"/>
              </a:solidFill>
              <a:highlight>
                <a:schemeClr val="lt1"/>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nl-BE" sz="1200" b="1">
                <a:solidFill>
                  <a:srgbClr val="202124"/>
                </a:solidFill>
                <a:highlight>
                  <a:schemeClr val="lt1"/>
                </a:highlight>
                <a:latin typeface="Arial"/>
                <a:ea typeface="Arial"/>
                <a:cs typeface="Arial"/>
                <a:sym typeface="Arial"/>
              </a:rPr>
              <a:t>INDIVIDUEEL ONGEVALMODEL </a:t>
            </a:r>
            <a:r>
              <a:rPr lang="nl-BE" sz="1200">
                <a:solidFill>
                  <a:srgbClr val="202124"/>
                </a:solidFill>
                <a:highlight>
                  <a:schemeClr val="lt1"/>
                </a:highlight>
                <a:latin typeface="Arial"/>
                <a:ea typeface="Arial"/>
                <a:cs typeface="Arial"/>
                <a:sym typeface="Arial"/>
              </a:rPr>
              <a:t>De persoon is door een ongeval(ziekte, handicap, wegvallen van een kostwinner) in de armoede terecht gekomen. Reactie: Als samenleving of als individu hebben we de plicht om de mensen te helpen: steun aan weduwnaars en weduwen, zieken, gehandicapten of arbeidsongeschikten.</a:t>
            </a:r>
            <a:endParaRPr sz="1200">
              <a:solidFill>
                <a:srgbClr val="202124"/>
              </a:solidFill>
              <a:highlight>
                <a:schemeClr val="lt1"/>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nl-BE" sz="1200">
                <a:solidFill>
                  <a:srgbClr val="202124"/>
                </a:solidFill>
                <a:highlight>
                  <a:schemeClr val="lt1"/>
                </a:highlight>
                <a:latin typeface="Arial"/>
                <a:ea typeface="Arial"/>
                <a:cs typeface="Arial"/>
                <a:sym typeface="Arial"/>
              </a:rPr>
              <a:t>Maatschappelijk ongevalmodel: Oorlog, economische crisis, Pandemie…. </a:t>
            </a:r>
            <a:r>
              <a:rPr lang="nl-BE" sz="1200" b="1">
                <a:solidFill>
                  <a:srgbClr val="202124"/>
                </a:solidFill>
                <a:highlight>
                  <a:schemeClr val="lt1"/>
                </a:highlight>
                <a:latin typeface="Arial"/>
                <a:ea typeface="Arial"/>
                <a:cs typeface="Arial"/>
                <a:sym typeface="Arial"/>
              </a:rPr>
              <a:t>Hierbij veronderstelt men dat zodra de maatschappelijke situatie terug “normaal” wordt, de armoede zal verdwijnen.</a:t>
            </a:r>
            <a:r>
              <a:rPr lang="nl-BE" sz="1200">
                <a:solidFill>
                  <a:srgbClr val="202124"/>
                </a:solidFill>
                <a:highlight>
                  <a:schemeClr val="lt1"/>
                </a:highlight>
                <a:latin typeface="Arial"/>
                <a:ea typeface="Arial"/>
                <a:cs typeface="Arial"/>
                <a:sym typeface="Arial"/>
              </a:rPr>
              <a:t> </a:t>
            </a:r>
            <a:r>
              <a:rPr lang="nl-BE" sz="1200" b="1">
                <a:solidFill>
                  <a:srgbClr val="202124"/>
                </a:solidFill>
                <a:highlight>
                  <a:schemeClr val="lt1"/>
                </a:highlight>
                <a:latin typeface="Arial"/>
                <a:ea typeface="Arial"/>
                <a:cs typeface="Arial"/>
                <a:sym typeface="Arial"/>
              </a:rPr>
              <a:t>In afwachting moet de samenleving een opvangsysteem uitwerken</a:t>
            </a:r>
            <a:endParaRPr sz="1200">
              <a:solidFill>
                <a:srgbClr val="202124"/>
              </a:solidFill>
              <a:highlight>
                <a:schemeClr val="lt1"/>
              </a:highlight>
              <a:latin typeface="Arial"/>
              <a:ea typeface="Arial"/>
              <a:cs typeface="Arial"/>
              <a:sym typeface="Arial"/>
            </a:endParaRPr>
          </a:p>
          <a:p>
            <a:pPr marL="0" lvl="0" indent="0" algn="l" rtl="0">
              <a:lnSpc>
                <a:spcPct val="100000"/>
              </a:lnSpc>
              <a:spcBef>
                <a:spcPts val="9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000"/>
              <a:buNone/>
            </a:pPr>
            <a:endParaRPr/>
          </a:p>
        </p:txBody>
      </p:sp>
      <p:sp>
        <p:nvSpPr>
          <p:cNvPr id="197" name="Google Shape;197;g19fd51ff75e_0_8:notes"/>
          <p:cNvSpPr txBox="1">
            <a:spLocks noGrp="1"/>
          </p:cNvSpPr>
          <p:nvPr>
            <p:ph type="sldNum" idx="12"/>
          </p:nvPr>
        </p:nvSpPr>
        <p:spPr>
          <a:xfrm>
            <a:off x="6238080" y="9421200"/>
            <a:ext cx="3456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B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resentatie">
  <p:cSld name="titel presentatie">
    <p:bg>
      <p:bgPr>
        <a:solidFill>
          <a:schemeClr val="dk2"/>
        </a:solidFill>
        <a:effectLst/>
      </p:bgPr>
    </p:bg>
    <p:spTree>
      <p:nvGrpSpPr>
        <p:cNvPr id="1"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a:stretch/>
        </p:blipFill>
        <p:spPr>
          <a:xfrm>
            <a:off x="0" y="3810000"/>
            <a:ext cx="9144000" cy="3048000"/>
          </a:xfrm>
          <a:prstGeom prst="rect">
            <a:avLst/>
          </a:prstGeom>
          <a:noFill/>
          <a:ln>
            <a:noFill/>
          </a:ln>
        </p:spPr>
      </p:pic>
      <p:sp>
        <p:nvSpPr>
          <p:cNvPr id="17" name="Google Shape;17;p11"/>
          <p:cNvSpPr txBox="1">
            <a:spLocks noGrp="1"/>
          </p:cNvSpPr>
          <p:nvPr>
            <p:ph type="ctrTitle"/>
          </p:nvPr>
        </p:nvSpPr>
        <p:spPr>
          <a:xfrm>
            <a:off x="719242" y="522876"/>
            <a:ext cx="7704000" cy="192663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600"/>
              <a:buFont typeface="Trebuchet MS"/>
              <a:buNone/>
              <a:defRPr sz="4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726158" y="2671898"/>
            <a:ext cx="7697083" cy="889449"/>
          </a:xfrm>
          <a:prstGeom prst="rect">
            <a:avLst/>
          </a:prstGeom>
          <a:noFill/>
          <a:ln>
            <a:noFill/>
          </a:ln>
        </p:spPr>
        <p:txBody>
          <a:bodyPr spcFirstLastPara="1" wrap="square" lIns="0" tIns="0" rIns="0" bIns="0" anchor="t" anchorCtr="0">
            <a:normAutofit/>
          </a:bodyPr>
          <a:lstStyle>
            <a:lvl1pPr lvl="0" algn="l">
              <a:lnSpc>
                <a:spcPct val="94000"/>
              </a:lnSpc>
              <a:spcBef>
                <a:spcPts val="0"/>
              </a:spcBef>
              <a:spcAft>
                <a:spcPts val="0"/>
              </a:spcAft>
              <a:buSzPts val="700"/>
              <a:buNone/>
              <a:defRPr sz="2800">
                <a:solidFill>
                  <a:schemeClr val="lt1"/>
                </a:solidFill>
              </a:defRPr>
            </a:lvl1pPr>
            <a:lvl2pPr lvl="1" algn="ctr">
              <a:lnSpc>
                <a:spcPct val="126000"/>
              </a:lnSpc>
              <a:spcBef>
                <a:spcPts val="700"/>
              </a:spcBef>
              <a:spcAft>
                <a:spcPts val="0"/>
              </a:spcAft>
              <a:buSzPts val="500"/>
              <a:buNone/>
              <a:defRPr sz="2000"/>
            </a:lvl2pPr>
            <a:lvl3pPr lvl="2" algn="ctr">
              <a:lnSpc>
                <a:spcPct val="126000"/>
              </a:lnSpc>
              <a:spcBef>
                <a:spcPts val="500"/>
              </a:spcBef>
              <a:spcAft>
                <a:spcPts val="0"/>
              </a:spcAft>
              <a:buSzPts val="1530"/>
              <a:buNone/>
              <a:defRPr sz="1800"/>
            </a:lvl3pPr>
            <a:lvl4pPr lvl="3" algn="ctr">
              <a:lnSpc>
                <a:spcPct val="126000"/>
              </a:lnSpc>
              <a:spcBef>
                <a:spcPts val="300"/>
              </a:spcBef>
              <a:spcAft>
                <a:spcPts val="0"/>
              </a:spcAft>
              <a:buClr>
                <a:schemeClr val="dk1"/>
              </a:buClr>
              <a:buSzPts val="1600"/>
              <a:buNone/>
              <a:defRPr sz="1600"/>
            </a:lvl4pPr>
            <a:lvl5pPr lvl="4" algn="ctr">
              <a:lnSpc>
                <a:spcPct val="105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719242" y="238420"/>
            <a:ext cx="8424758" cy="284456"/>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35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 name="Google Shape;20;p11"/>
          <p:cNvCxnSpPr/>
          <p:nvPr/>
        </p:nvCxnSpPr>
        <p:spPr>
          <a:xfrm>
            <a:off x="752472" y="2569369"/>
            <a:ext cx="570960"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otscherm">
  <p:cSld name="slotscherm">
    <p:bg>
      <p:bgPr>
        <a:solidFill>
          <a:schemeClr val="dk2"/>
        </a:solidFill>
        <a:effectLst/>
      </p:bgPr>
    </p:bg>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2">
            <a:alphaModFix/>
          </a:blip>
          <a:srcRect/>
          <a:stretch/>
        </p:blipFill>
        <p:spPr>
          <a:xfrm>
            <a:off x="0" y="3810000"/>
            <a:ext cx="9144000" cy="3048000"/>
          </a:xfrm>
          <a:prstGeom prst="rect">
            <a:avLst/>
          </a:prstGeom>
          <a:noFill/>
          <a:ln>
            <a:noFill/>
          </a:ln>
        </p:spPr>
      </p:pic>
      <p:sp>
        <p:nvSpPr>
          <p:cNvPr id="78" name="Google Shape;78;p15"/>
          <p:cNvSpPr txBox="1">
            <a:spLocks noGrp="1"/>
          </p:cNvSpPr>
          <p:nvPr>
            <p:ph type="ctrTitle"/>
          </p:nvPr>
        </p:nvSpPr>
        <p:spPr>
          <a:xfrm>
            <a:off x="719242" y="393036"/>
            <a:ext cx="7704000" cy="141479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600"/>
              <a:buFont typeface="Trebuchet MS"/>
              <a:buNone/>
              <a:defRPr sz="4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ubTitle" idx="1"/>
          </p:nvPr>
        </p:nvSpPr>
        <p:spPr>
          <a:xfrm>
            <a:off x="735682" y="1999259"/>
            <a:ext cx="7697083" cy="1563214"/>
          </a:xfrm>
          <a:prstGeom prst="rect">
            <a:avLst/>
          </a:prstGeom>
          <a:noFill/>
          <a:ln>
            <a:noFill/>
          </a:ln>
        </p:spPr>
        <p:txBody>
          <a:bodyPr spcFirstLastPara="1" wrap="square" lIns="0" tIns="0" rIns="0" bIns="0" anchor="t" anchorCtr="0">
            <a:normAutofit/>
          </a:bodyPr>
          <a:lstStyle>
            <a:lvl1pPr lvl="0" algn="l">
              <a:lnSpc>
                <a:spcPct val="126000"/>
              </a:lnSpc>
              <a:spcBef>
                <a:spcPts val="0"/>
              </a:spcBef>
              <a:spcAft>
                <a:spcPts val="0"/>
              </a:spcAft>
              <a:buSzPts val="450"/>
              <a:buNone/>
              <a:defRPr sz="1800">
                <a:solidFill>
                  <a:schemeClr val="lt1"/>
                </a:solidFill>
              </a:defRPr>
            </a:lvl1pPr>
            <a:lvl2pPr lvl="1" algn="ctr">
              <a:lnSpc>
                <a:spcPct val="126000"/>
              </a:lnSpc>
              <a:spcBef>
                <a:spcPts val="700"/>
              </a:spcBef>
              <a:spcAft>
                <a:spcPts val="0"/>
              </a:spcAft>
              <a:buSzPts val="500"/>
              <a:buNone/>
              <a:defRPr sz="2000"/>
            </a:lvl2pPr>
            <a:lvl3pPr lvl="2" algn="ctr">
              <a:lnSpc>
                <a:spcPct val="126000"/>
              </a:lnSpc>
              <a:spcBef>
                <a:spcPts val="500"/>
              </a:spcBef>
              <a:spcAft>
                <a:spcPts val="0"/>
              </a:spcAft>
              <a:buSzPts val="1530"/>
              <a:buNone/>
              <a:defRPr sz="1800"/>
            </a:lvl3pPr>
            <a:lvl4pPr lvl="3" algn="ctr">
              <a:lnSpc>
                <a:spcPct val="126000"/>
              </a:lnSpc>
              <a:spcBef>
                <a:spcPts val="300"/>
              </a:spcBef>
              <a:spcAft>
                <a:spcPts val="0"/>
              </a:spcAft>
              <a:buClr>
                <a:schemeClr val="dk1"/>
              </a:buClr>
              <a:buSzPts val="1600"/>
              <a:buNone/>
              <a:defRPr sz="1600"/>
            </a:lvl4pPr>
            <a:lvl5pPr lvl="4" algn="ctr">
              <a:lnSpc>
                <a:spcPct val="105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0" name="Google Shape;80;p15"/>
          <p:cNvCxnSpPr/>
          <p:nvPr/>
        </p:nvCxnSpPr>
        <p:spPr>
          <a:xfrm>
            <a:off x="752472" y="1927689"/>
            <a:ext cx="570960"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houdsopgave">
  <p:cSld name="inhoudsopgave">
    <p:spTree>
      <p:nvGrpSpPr>
        <p:cNvPr id="1" name="Shape 21"/>
        <p:cNvGrpSpPr/>
        <p:nvPr/>
      </p:nvGrpSpPr>
      <p:grpSpPr>
        <a:xfrm>
          <a:off x="0" y="0"/>
          <a:ext cx="0" cy="0"/>
          <a:chOff x="0" y="0"/>
          <a:chExt cx="0" cy="0"/>
        </a:xfrm>
      </p:grpSpPr>
      <p:pic>
        <p:nvPicPr>
          <p:cNvPr id="22" name="Google Shape;22;p20"/>
          <p:cNvPicPr preferRelativeResize="0"/>
          <p:nvPr/>
        </p:nvPicPr>
        <p:blipFill rotWithShape="1">
          <a:blip r:embed="rId2">
            <a:alphaModFix/>
          </a:blip>
          <a:srcRect/>
          <a:stretch/>
        </p:blipFill>
        <p:spPr>
          <a:xfrm>
            <a:off x="0" y="6253828"/>
            <a:ext cx="9163636" cy="608400"/>
          </a:xfrm>
          <a:prstGeom prst="rect">
            <a:avLst/>
          </a:prstGeom>
          <a:noFill/>
          <a:ln>
            <a:noFill/>
          </a:ln>
        </p:spPr>
      </p:pic>
      <p:sp>
        <p:nvSpPr>
          <p:cNvPr id="23" name="Google Shape;23;p20"/>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
        <p:nvSpPr>
          <p:cNvPr id="26" name="Google Shape;26;p20"/>
          <p:cNvSpPr txBox="1">
            <a:spLocks noGrp="1"/>
          </p:cNvSpPr>
          <p:nvPr>
            <p:ph type="body" idx="1"/>
          </p:nvPr>
        </p:nvSpPr>
        <p:spPr>
          <a:xfrm>
            <a:off x="1080000" y="991768"/>
            <a:ext cx="6984000" cy="4722659"/>
          </a:xfrm>
          <a:prstGeom prst="rect">
            <a:avLst/>
          </a:prstGeom>
          <a:noFill/>
          <a:ln>
            <a:noFill/>
          </a:ln>
        </p:spPr>
        <p:txBody>
          <a:bodyPr spcFirstLastPara="1" wrap="square" lIns="0" tIns="0" rIns="0" bIns="0" anchor="t" anchorCtr="0">
            <a:normAutofit/>
          </a:bodyPr>
          <a:lstStyle>
            <a:lvl1pPr marL="457200" lvl="0" indent="-228600" algn="l">
              <a:lnSpc>
                <a:spcPct val="95000"/>
              </a:lnSpc>
              <a:spcBef>
                <a:spcPts val="1500"/>
              </a:spcBef>
              <a:spcAft>
                <a:spcPts val="0"/>
              </a:spcAft>
              <a:buSzPts val="625"/>
              <a:buNone/>
              <a:defRPr sz="2500" b="1">
                <a:solidFill>
                  <a:schemeClr val="dk2"/>
                </a:solidFill>
              </a:defRPr>
            </a:lvl1pPr>
            <a:lvl2pPr marL="914400" lvl="1" indent="-228600" algn="l">
              <a:lnSpc>
                <a:spcPct val="126000"/>
              </a:lnSpc>
              <a:spcBef>
                <a:spcPts val="700"/>
              </a:spcBef>
              <a:spcAft>
                <a:spcPts val="0"/>
              </a:spcAft>
              <a:buSzPts val="450"/>
              <a:buNone/>
              <a:defRPr/>
            </a:lvl2pPr>
            <a:lvl3pPr marL="1371600" lvl="2" indent="-228600" algn="l">
              <a:lnSpc>
                <a:spcPct val="126000"/>
              </a:lnSpc>
              <a:spcBef>
                <a:spcPts val="500"/>
              </a:spcBef>
              <a:spcAft>
                <a:spcPts val="0"/>
              </a:spcAft>
              <a:buSzPts val="1530"/>
              <a:buNone/>
              <a:defRPr/>
            </a:lvl3pPr>
            <a:lvl4pPr marL="1828800" lvl="3" indent="-228600" algn="l">
              <a:lnSpc>
                <a:spcPct val="126000"/>
              </a:lnSpc>
              <a:spcBef>
                <a:spcPts val="300"/>
              </a:spcBef>
              <a:spcAft>
                <a:spcPts val="0"/>
              </a:spcAft>
              <a:buClr>
                <a:schemeClr val="dk1"/>
              </a:buClr>
              <a:buSzPts val="1800"/>
              <a:buNone/>
              <a:defRPr/>
            </a:lvl4pPr>
            <a:lvl5pPr marL="2286000" lvl="4" indent="-228600" algn="l">
              <a:lnSpc>
                <a:spcPct val="105000"/>
              </a:lnSpc>
              <a:spcBef>
                <a:spcPts val="3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hoofdstuk">
  <p:cSld name="titel hoofdstuk">
    <p:spTree>
      <p:nvGrpSpPr>
        <p:cNvPr id="1" name="Shape 27"/>
        <p:cNvGrpSpPr/>
        <p:nvPr/>
      </p:nvGrpSpPr>
      <p:grpSpPr>
        <a:xfrm>
          <a:off x="0" y="0"/>
          <a:ext cx="0" cy="0"/>
          <a:chOff x="0" y="0"/>
          <a:chExt cx="0" cy="0"/>
        </a:xfrm>
      </p:grpSpPr>
      <p:pic>
        <p:nvPicPr>
          <p:cNvPr id="28" name="Google Shape;28;p21"/>
          <p:cNvPicPr preferRelativeResize="0"/>
          <p:nvPr/>
        </p:nvPicPr>
        <p:blipFill rotWithShape="1">
          <a:blip r:embed="rId2">
            <a:alphaModFix/>
          </a:blip>
          <a:srcRect/>
          <a:stretch/>
        </p:blipFill>
        <p:spPr>
          <a:xfrm>
            <a:off x="6519667" y="0"/>
            <a:ext cx="2624333" cy="1146050"/>
          </a:xfrm>
          <a:prstGeom prst="rect">
            <a:avLst/>
          </a:prstGeom>
          <a:noFill/>
          <a:ln>
            <a:noFill/>
          </a:ln>
        </p:spPr>
      </p:pic>
      <p:pic>
        <p:nvPicPr>
          <p:cNvPr id="29" name="Google Shape;29;p21"/>
          <p:cNvPicPr preferRelativeResize="0"/>
          <p:nvPr/>
        </p:nvPicPr>
        <p:blipFill rotWithShape="1">
          <a:blip r:embed="rId3">
            <a:alphaModFix/>
          </a:blip>
          <a:srcRect/>
          <a:stretch/>
        </p:blipFill>
        <p:spPr>
          <a:xfrm>
            <a:off x="0" y="2286000"/>
            <a:ext cx="9144000" cy="4572000"/>
          </a:xfrm>
          <a:prstGeom prst="rect">
            <a:avLst/>
          </a:prstGeom>
          <a:noFill/>
          <a:ln>
            <a:noFill/>
          </a:ln>
        </p:spPr>
      </p:pic>
      <p:sp>
        <p:nvSpPr>
          <p:cNvPr id="30" name="Google Shape;30;p21"/>
          <p:cNvSpPr txBox="1">
            <a:spLocks noGrp="1"/>
          </p:cNvSpPr>
          <p:nvPr>
            <p:ph type="title"/>
          </p:nvPr>
        </p:nvSpPr>
        <p:spPr>
          <a:xfrm>
            <a:off x="720000" y="658092"/>
            <a:ext cx="5400000" cy="1237383"/>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Clr>
                <a:schemeClr val="dk2"/>
              </a:buClr>
              <a:buSzPts val="2500"/>
              <a:buFont typeface="Trebuchet MS"/>
              <a:buNone/>
              <a:defRPr sz="2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hoofdstuk + beeld">
  <p:cSld name="titel hoofdstuk + beeld">
    <p:spTree>
      <p:nvGrpSpPr>
        <p:cNvPr id="1" name="Shape 31"/>
        <p:cNvGrpSpPr/>
        <p:nvPr/>
      </p:nvGrpSpPr>
      <p:grpSpPr>
        <a:xfrm>
          <a:off x="0" y="0"/>
          <a:ext cx="0" cy="0"/>
          <a:chOff x="0" y="0"/>
          <a:chExt cx="0" cy="0"/>
        </a:xfrm>
      </p:grpSpPr>
      <p:pic>
        <p:nvPicPr>
          <p:cNvPr id="32" name="Google Shape;32;p22"/>
          <p:cNvPicPr preferRelativeResize="0"/>
          <p:nvPr/>
        </p:nvPicPr>
        <p:blipFill rotWithShape="1">
          <a:blip r:embed="rId2">
            <a:alphaModFix/>
          </a:blip>
          <a:srcRect/>
          <a:stretch/>
        </p:blipFill>
        <p:spPr>
          <a:xfrm>
            <a:off x="6519667" y="0"/>
            <a:ext cx="2624333" cy="1146050"/>
          </a:xfrm>
          <a:prstGeom prst="rect">
            <a:avLst/>
          </a:prstGeom>
          <a:noFill/>
          <a:ln>
            <a:noFill/>
          </a:ln>
        </p:spPr>
      </p:pic>
      <p:sp>
        <p:nvSpPr>
          <p:cNvPr id="33" name="Google Shape;33;p22"/>
          <p:cNvSpPr txBox="1">
            <a:spLocks noGrp="1"/>
          </p:cNvSpPr>
          <p:nvPr>
            <p:ph type="title"/>
          </p:nvPr>
        </p:nvSpPr>
        <p:spPr>
          <a:xfrm>
            <a:off x="720000" y="658092"/>
            <a:ext cx="5400000" cy="1237383"/>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Clr>
                <a:schemeClr val="dk2"/>
              </a:buClr>
              <a:buSzPts val="2500"/>
              <a:buFont typeface="Trebuchet MS"/>
              <a:buNone/>
              <a:defRPr sz="2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a:spLocks noGrp="1"/>
          </p:cNvSpPr>
          <p:nvPr>
            <p:ph type="pic" idx="2"/>
          </p:nvPr>
        </p:nvSpPr>
        <p:spPr>
          <a:xfrm>
            <a:off x="0" y="2286000"/>
            <a:ext cx="9144000" cy="4572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titel" type="obj">
  <p:cSld name="OBJECT">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0" y="6253828"/>
            <a:ext cx="9163636" cy="608400"/>
          </a:xfrm>
          <a:prstGeom prst="rect">
            <a:avLst/>
          </a:prstGeom>
          <a:noFill/>
          <a:ln>
            <a:noFill/>
          </a:ln>
        </p:spPr>
      </p:pic>
      <p:sp>
        <p:nvSpPr>
          <p:cNvPr id="43" name="Google Shape;43;p13"/>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lvl1pPr marL="457200" lvl="0" indent="-257175" algn="l">
              <a:lnSpc>
                <a:spcPct val="126000"/>
              </a:lnSpc>
              <a:spcBef>
                <a:spcPts val="500"/>
              </a:spcBef>
              <a:spcAft>
                <a:spcPts val="0"/>
              </a:spcAft>
              <a:buSzPts val="450"/>
              <a:buChar char="•"/>
              <a:defRPr/>
            </a:lvl1pPr>
            <a:lvl2pPr marL="914400" lvl="1" indent="-257175" algn="l">
              <a:lnSpc>
                <a:spcPct val="126000"/>
              </a:lnSpc>
              <a:spcBef>
                <a:spcPts val="700"/>
              </a:spcBef>
              <a:spcAft>
                <a:spcPts val="0"/>
              </a:spcAft>
              <a:buSzPts val="450"/>
              <a:buChar char="•"/>
              <a:defRPr/>
            </a:lvl2pPr>
            <a:lvl3pPr marL="1371600" lvl="2" indent="-325755" algn="l">
              <a:lnSpc>
                <a:spcPct val="126000"/>
              </a:lnSpc>
              <a:spcBef>
                <a:spcPts val="500"/>
              </a:spcBef>
              <a:spcAft>
                <a:spcPts val="0"/>
              </a:spcAft>
              <a:buSzPts val="1530"/>
              <a:buChar char="•"/>
              <a:defRPr/>
            </a:lvl3pPr>
            <a:lvl4pPr marL="1828800" lvl="3" indent="-342900" algn="l">
              <a:lnSpc>
                <a:spcPct val="126000"/>
              </a:lnSpc>
              <a:spcBef>
                <a:spcPts val="300"/>
              </a:spcBef>
              <a:spcAft>
                <a:spcPts val="0"/>
              </a:spcAft>
              <a:buClr>
                <a:schemeClr val="dk1"/>
              </a:buClr>
              <a:buSzPts val="1800"/>
              <a:buChar char="−"/>
              <a:defRPr/>
            </a:lvl4pPr>
            <a:lvl5pPr marL="2286000" lvl="4" indent="-342900" algn="l">
              <a:lnSpc>
                <a:spcPct val="105000"/>
              </a:lnSpc>
              <a:spcBef>
                <a:spcPts val="300"/>
              </a:spcBef>
              <a:spcAft>
                <a:spcPts val="0"/>
              </a:spcAft>
              <a:buSzPts val="1800"/>
              <a:buChar char="&g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3"/>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cxnSp>
        <p:nvCxnSpPr>
          <p:cNvPr id="48" name="Google Shape;48;p13"/>
          <p:cNvCxnSpPr/>
          <p:nvPr/>
        </p:nvCxnSpPr>
        <p:spPr>
          <a:xfrm>
            <a:off x="735480" y="1211400"/>
            <a:ext cx="380880" cy="0"/>
          </a:xfrm>
          <a:prstGeom prst="straightConnector1">
            <a:avLst/>
          </a:prstGeom>
          <a:noFill/>
          <a:ln w="25400" cap="flat" cmpd="sng">
            <a:solidFill>
              <a:schemeClr val="accent1"/>
            </a:solidFill>
            <a:prstDash val="solid"/>
            <a:miter lim="800000"/>
            <a:headEnd type="none" w="sm" len="sm"/>
            <a:tailEnd type="none" w="sm" len="sm"/>
          </a:ln>
        </p:spPr>
      </p:cxnSp>
      <p:pic>
        <p:nvPicPr>
          <p:cNvPr id="49" name="Google Shape;49;p13"/>
          <p:cNvPicPr preferRelativeResize="0"/>
          <p:nvPr/>
        </p:nvPicPr>
        <p:blipFill rotWithShape="1">
          <a:blip r:embed="rId3">
            <a:alphaModFix/>
          </a:blip>
          <a:srcRect/>
          <a:stretch/>
        </p:blipFill>
        <p:spPr>
          <a:xfrm>
            <a:off x="1496550" y="6160575"/>
            <a:ext cx="812975" cy="8129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0"/>
        <p:cNvGrpSpPr/>
        <p:nvPr/>
      </p:nvGrpSpPr>
      <p:grpSpPr>
        <a:xfrm>
          <a:off x="0" y="0"/>
          <a:ext cx="0" cy="0"/>
          <a:chOff x="0" y="0"/>
          <a:chExt cx="0" cy="0"/>
        </a:xfrm>
      </p:grpSpPr>
      <p:pic>
        <p:nvPicPr>
          <p:cNvPr id="51" name="Google Shape;51;p16"/>
          <p:cNvPicPr preferRelativeResize="0"/>
          <p:nvPr/>
        </p:nvPicPr>
        <p:blipFill rotWithShape="1">
          <a:blip r:embed="rId2">
            <a:alphaModFix/>
          </a:blip>
          <a:srcRect/>
          <a:stretch/>
        </p:blipFill>
        <p:spPr>
          <a:xfrm>
            <a:off x="0" y="6253828"/>
            <a:ext cx="9163636" cy="608400"/>
          </a:xfrm>
          <a:prstGeom prst="rect">
            <a:avLst/>
          </a:prstGeom>
          <a:noFill/>
          <a:ln>
            <a:noFill/>
          </a:ln>
        </p:spPr>
      </p:pic>
      <p:cxnSp>
        <p:nvCxnSpPr>
          <p:cNvPr id="52" name="Google Shape;52;p16"/>
          <p:cNvCxnSpPr/>
          <p:nvPr/>
        </p:nvCxnSpPr>
        <p:spPr>
          <a:xfrm>
            <a:off x="735480" y="1211400"/>
            <a:ext cx="380880" cy="0"/>
          </a:xfrm>
          <a:prstGeom prst="straightConnector1">
            <a:avLst/>
          </a:prstGeom>
          <a:noFill/>
          <a:ln w="25400" cap="flat" cmpd="sng">
            <a:solidFill>
              <a:schemeClr val="accent1"/>
            </a:solidFill>
            <a:prstDash val="solid"/>
            <a:miter lim="800000"/>
            <a:headEnd type="none" w="sm" len="sm"/>
            <a:tailEnd type="none" w="sm" len="sm"/>
          </a:ln>
        </p:spPr>
      </p:cxnSp>
      <p:sp>
        <p:nvSpPr>
          <p:cNvPr id="53" name="Google Shape;53;p16"/>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7"/>
        <p:cNvGrpSpPr/>
        <p:nvPr/>
      </p:nvGrpSpPr>
      <p:grpSpPr>
        <a:xfrm>
          <a:off x="0" y="0"/>
          <a:ext cx="0" cy="0"/>
          <a:chOff x="0" y="0"/>
          <a:chExt cx="0" cy="0"/>
        </a:xfrm>
      </p:grpSpPr>
      <p:pic>
        <p:nvPicPr>
          <p:cNvPr id="58" name="Google Shape;58;p17"/>
          <p:cNvPicPr preferRelativeResize="0"/>
          <p:nvPr/>
        </p:nvPicPr>
        <p:blipFill rotWithShape="1">
          <a:blip r:embed="rId2">
            <a:alphaModFix/>
          </a:blip>
          <a:srcRect/>
          <a:stretch/>
        </p:blipFill>
        <p:spPr>
          <a:xfrm>
            <a:off x="0" y="6253828"/>
            <a:ext cx="9163636" cy="608400"/>
          </a:xfrm>
          <a:prstGeom prst="rect">
            <a:avLst/>
          </a:prstGeom>
          <a:noFill/>
          <a:ln>
            <a:noFill/>
          </a:ln>
        </p:spPr>
      </p:pic>
      <p:sp>
        <p:nvSpPr>
          <p:cNvPr id="59" name="Google Shape;59;p17"/>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co">
  <p:cSld name="blanco">
    <p:spTree>
      <p:nvGrpSpPr>
        <p:cNvPr id="1" name="Shape 62"/>
        <p:cNvGrpSpPr/>
        <p:nvPr/>
      </p:nvGrpSpPr>
      <p:grpSpPr>
        <a:xfrm>
          <a:off x="0" y="0"/>
          <a:ext cx="0" cy="0"/>
          <a:chOff x="0" y="0"/>
          <a:chExt cx="0" cy="0"/>
        </a:xfrm>
      </p:grpSpPr>
      <p:sp>
        <p:nvSpPr>
          <p:cNvPr id="63" name="Google Shape;63;p18"/>
          <p:cNvSpPr>
            <a:spLocks noGrp="1"/>
          </p:cNvSpPr>
          <p:nvPr>
            <p:ph type="pic" idx="2"/>
          </p:nvPr>
        </p:nvSpPr>
        <p:spPr>
          <a:xfrm>
            <a:off x="2332037" y="2422524"/>
            <a:ext cx="3420000" cy="2286636"/>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ee kolom">
  <p:cSld name="twee kolom">
    <p:spTree>
      <p:nvGrpSpPr>
        <p:cNvPr id="1" name="Shape 64"/>
        <p:cNvGrpSpPr/>
        <p:nvPr/>
      </p:nvGrpSpPr>
      <p:grpSpPr>
        <a:xfrm>
          <a:off x="0" y="0"/>
          <a:ext cx="0" cy="0"/>
          <a:chOff x="0" y="0"/>
          <a:chExt cx="0" cy="0"/>
        </a:xfrm>
      </p:grpSpPr>
      <p:pic>
        <p:nvPicPr>
          <p:cNvPr id="65" name="Google Shape;65;p19"/>
          <p:cNvPicPr preferRelativeResize="0"/>
          <p:nvPr/>
        </p:nvPicPr>
        <p:blipFill rotWithShape="1">
          <a:blip r:embed="rId2">
            <a:alphaModFix/>
          </a:blip>
          <a:srcRect/>
          <a:stretch/>
        </p:blipFill>
        <p:spPr>
          <a:xfrm>
            <a:off x="0" y="6253828"/>
            <a:ext cx="9163636" cy="608400"/>
          </a:xfrm>
          <a:prstGeom prst="rect">
            <a:avLst/>
          </a:prstGeom>
          <a:noFill/>
          <a:ln>
            <a:noFill/>
          </a:ln>
        </p:spPr>
      </p:pic>
      <p:cxnSp>
        <p:nvCxnSpPr>
          <p:cNvPr id="66" name="Google Shape;66;p19"/>
          <p:cNvCxnSpPr/>
          <p:nvPr/>
        </p:nvCxnSpPr>
        <p:spPr>
          <a:xfrm>
            <a:off x="735480" y="1211400"/>
            <a:ext cx="380880" cy="0"/>
          </a:xfrm>
          <a:prstGeom prst="straightConnector1">
            <a:avLst/>
          </a:prstGeom>
          <a:noFill/>
          <a:ln w="25400" cap="flat" cmpd="sng">
            <a:solidFill>
              <a:schemeClr val="accent1"/>
            </a:solidFill>
            <a:prstDash val="solid"/>
            <a:miter lim="800000"/>
            <a:headEnd type="none" w="sm" len="sm"/>
            <a:tailEnd type="none" w="sm" len="sm"/>
          </a:ln>
        </p:spPr>
      </p:cxnSp>
      <p:sp>
        <p:nvSpPr>
          <p:cNvPr id="67" name="Google Shape;67;p19"/>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1027609" y="1610428"/>
            <a:ext cx="3384000" cy="4104000"/>
          </a:xfrm>
          <a:prstGeom prst="rect">
            <a:avLst/>
          </a:prstGeom>
          <a:noFill/>
          <a:ln>
            <a:noFill/>
          </a:ln>
        </p:spPr>
        <p:txBody>
          <a:bodyPr spcFirstLastPara="1" wrap="square" lIns="0" tIns="0" rIns="0" bIns="0" anchor="t" anchorCtr="0">
            <a:normAutofit/>
          </a:bodyPr>
          <a:lstStyle>
            <a:lvl1pPr marL="457200" lvl="0" indent="-257175" algn="l">
              <a:lnSpc>
                <a:spcPct val="126000"/>
              </a:lnSpc>
              <a:spcBef>
                <a:spcPts val="500"/>
              </a:spcBef>
              <a:spcAft>
                <a:spcPts val="0"/>
              </a:spcAft>
              <a:buSzPts val="450"/>
              <a:buChar char="•"/>
              <a:defRPr/>
            </a:lvl1pPr>
            <a:lvl2pPr marL="914400" lvl="1" indent="-257175" algn="l">
              <a:lnSpc>
                <a:spcPct val="126000"/>
              </a:lnSpc>
              <a:spcBef>
                <a:spcPts val="700"/>
              </a:spcBef>
              <a:spcAft>
                <a:spcPts val="0"/>
              </a:spcAft>
              <a:buSzPts val="450"/>
              <a:buChar char="•"/>
              <a:defRPr/>
            </a:lvl2pPr>
            <a:lvl3pPr marL="1371600" lvl="2" indent="-325755" algn="l">
              <a:lnSpc>
                <a:spcPct val="126000"/>
              </a:lnSpc>
              <a:spcBef>
                <a:spcPts val="500"/>
              </a:spcBef>
              <a:spcAft>
                <a:spcPts val="0"/>
              </a:spcAft>
              <a:buSzPts val="1530"/>
              <a:buChar char="•"/>
              <a:defRPr/>
            </a:lvl3pPr>
            <a:lvl4pPr marL="1828800" lvl="3" indent="-342900" algn="l">
              <a:lnSpc>
                <a:spcPct val="126000"/>
              </a:lnSpc>
              <a:spcBef>
                <a:spcPts val="300"/>
              </a:spcBef>
              <a:spcAft>
                <a:spcPts val="0"/>
              </a:spcAft>
              <a:buClr>
                <a:schemeClr val="dk1"/>
              </a:buClr>
              <a:buSzPts val="1800"/>
              <a:buChar char="−"/>
              <a:defRPr/>
            </a:lvl4pPr>
            <a:lvl5pPr marL="2286000" lvl="4" indent="-342900" algn="l">
              <a:lnSpc>
                <a:spcPct val="105000"/>
              </a:lnSpc>
              <a:spcBef>
                <a:spcPts val="300"/>
              </a:spcBef>
              <a:spcAft>
                <a:spcPts val="0"/>
              </a:spcAft>
              <a:buSzPts val="1800"/>
              <a:buChar char="&g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9"/>
          <p:cNvSpPr txBox="1">
            <a:spLocks noGrp="1"/>
          </p:cNvSpPr>
          <p:nvPr>
            <p:ph type="body" idx="2"/>
          </p:nvPr>
        </p:nvSpPr>
        <p:spPr>
          <a:xfrm>
            <a:off x="4627609" y="1610428"/>
            <a:ext cx="3384000" cy="4104000"/>
          </a:xfrm>
          <a:prstGeom prst="rect">
            <a:avLst/>
          </a:prstGeom>
          <a:noFill/>
          <a:ln>
            <a:noFill/>
          </a:ln>
        </p:spPr>
        <p:txBody>
          <a:bodyPr spcFirstLastPara="1" wrap="square" lIns="0" tIns="0" rIns="0" bIns="0" anchor="t" anchorCtr="0">
            <a:normAutofit/>
          </a:bodyPr>
          <a:lstStyle>
            <a:lvl1pPr marL="457200" lvl="0" indent="-257175" algn="l">
              <a:lnSpc>
                <a:spcPct val="126000"/>
              </a:lnSpc>
              <a:spcBef>
                <a:spcPts val="500"/>
              </a:spcBef>
              <a:spcAft>
                <a:spcPts val="0"/>
              </a:spcAft>
              <a:buSzPts val="450"/>
              <a:buChar char="•"/>
              <a:defRPr/>
            </a:lvl1pPr>
            <a:lvl2pPr marL="914400" lvl="1" indent="-257175" algn="l">
              <a:lnSpc>
                <a:spcPct val="126000"/>
              </a:lnSpc>
              <a:spcBef>
                <a:spcPts val="700"/>
              </a:spcBef>
              <a:spcAft>
                <a:spcPts val="0"/>
              </a:spcAft>
              <a:buSzPts val="450"/>
              <a:buChar char="•"/>
              <a:defRPr/>
            </a:lvl2pPr>
            <a:lvl3pPr marL="1371600" lvl="2" indent="-325755" algn="l">
              <a:lnSpc>
                <a:spcPct val="126000"/>
              </a:lnSpc>
              <a:spcBef>
                <a:spcPts val="500"/>
              </a:spcBef>
              <a:spcAft>
                <a:spcPts val="0"/>
              </a:spcAft>
              <a:buSzPts val="1530"/>
              <a:buChar char="•"/>
              <a:defRPr/>
            </a:lvl3pPr>
            <a:lvl4pPr marL="1828800" lvl="3" indent="-342900" algn="l">
              <a:lnSpc>
                <a:spcPct val="126000"/>
              </a:lnSpc>
              <a:spcBef>
                <a:spcPts val="300"/>
              </a:spcBef>
              <a:spcAft>
                <a:spcPts val="0"/>
              </a:spcAft>
              <a:buClr>
                <a:schemeClr val="dk1"/>
              </a:buClr>
              <a:buSzPts val="1800"/>
              <a:buChar char="−"/>
              <a:defRPr/>
            </a:lvl4pPr>
            <a:lvl5pPr marL="2286000" lvl="4" indent="-342900" algn="l">
              <a:lnSpc>
                <a:spcPct val="105000"/>
              </a:lnSpc>
              <a:spcBef>
                <a:spcPts val="300"/>
              </a:spcBef>
              <a:spcAft>
                <a:spcPts val="0"/>
              </a:spcAft>
              <a:buSzPts val="1800"/>
              <a:buChar char="&g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9"/>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marR="0" lvl="0" algn="l" rtl="0">
              <a:lnSpc>
                <a:spcPct val="95000"/>
              </a:lnSpc>
              <a:spcBef>
                <a:spcPts val="0"/>
              </a:spcBef>
              <a:spcAft>
                <a:spcPts val="0"/>
              </a:spcAft>
              <a:buClr>
                <a:schemeClr val="dk1"/>
              </a:buClr>
              <a:buSzPts val="2500"/>
              <a:buFont typeface="Trebuchet MS"/>
              <a:buNone/>
              <a:defRPr sz="25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lvl1pPr marL="457200" marR="0" lvl="0" indent="-257175" algn="l" rtl="0">
              <a:lnSpc>
                <a:spcPct val="126000"/>
              </a:lnSpc>
              <a:spcBef>
                <a:spcPts val="500"/>
              </a:spcBef>
              <a:spcAft>
                <a:spcPts val="0"/>
              </a:spcAft>
              <a:buClr>
                <a:schemeClr val="lt1"/>
              </a:buClr>
              <a:buSzPts val="45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257175" algn="l" rtl="0">
              <a:lnSpc>
                <a:spcPct val="126000"/>
              </a:lnSpc>
              <a:spcBef>
                <a:spcPts val="700"/>
              </a:spcBef>
              <a:spcAft>
                <a:spcPts val="0"/>
              </a:spcAft>
              <a:buClr>
                <a:schemeClr val="lt1"/>
              </a:buClr>
              <a:buSzPts val="450"/>
              <a:buFont typeface="Arial"/>
              <a:buChar char="•"/>
              <a:defRPr sz="1800" b="1" i="0" u="none" strike="noStrike" cap="none">
                <a:solidFill>
                  <a:schemeClr val="dk2"/>
                </a:solidFill>
                <a:latin typeface="Trebuchet MS"/>
                <a:ea typeface="Trebuchet MS"/>
                <a:cs typeface="Trebuchet MS"/>
                <a:sym typeface="Trebuchet MS"/>
              </a:defRPr>
            </a:lvl2pPr>
            <a:lvl3pPr marL="1371600" marR="0" lvl="2" indent="-325755" algn="l" rtl="0">
              <a:lnSpc>
                <a:spcPct val="126000"/>
              </a:lnSpc>
              <a:spcBef>
                <a:spcPts val="500"/>
              </a:spcBef>
              <a:spcAft>
                <a:spcPts val="0"/>
              </a:spcAft>
              <a:buClr>
                <a:schemeClr val="dk2"/>
              </a:buClr>
              <a:buSzPts val="153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42900" algn="l" rtl="0">
              <a:lnSpc>
                <a:spcPct val="126000"/>
              </a:lnSpc>
              <a:spcBef>
                <a:spcPts val="300"/>
              </a:spcBef>
              <a:spcAft>
                <a:spcPts val="0"/>
              </a:spcAft>
              <a:buClr>
                <a:schemeClr val="dk1"/>
              </a:buClr>
              <a:buSzPts val="1800"/>
              <a:buFont typeface="Trebuchet MS"/>
              <a:buChar char="−"/>
              <a:defRPr sz="1800" b="0" i="0" u="none" strike="noStrike" cap="none">
                <a:solidFill>
                  <a:schemeClr val="dk1"/>
                </a:solidFill>
                <a:latin typeface="Trebuchet MS"/>
                <a:ea typeface="Trebuchet MS"/>
                <a:cs typeface="Trebuchet MS"/>
                <a:sym typeface="Trebuchet MS"/>
              </a:defRPr>
            </a:lvl4pPr>
            <a:lvl5pPr marL="2286000" marR="0" lvl="4" indent="-330200" algn="l" rtl="0">
              <a:lnSpc>
                <a:spcPct val="105000"/>
              </a:lnSpc>
              <a:spcBef>
                <a:spcPts val="300"/>
              </a:spcBef>
              <a:spcAft>
                <a:spcPts val="0"/>
              </a:spcAft>
              <a:buClr>
                <a:schemeClr val="accent3"/>
              </a:buClr>
              <a:buSzPts val="1600"/>
              <a:buFont typeface="Trebuchet MS"/>
              <a:buChar char="&gt;"/>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0"/>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0"/>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0"/>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marR="0" lvl="0" algn="l" rtl="0">
              <a:lnSpc>
                <a:spcPct val="95000"/>
              </a:lnSpc>
              <a:spcBef>
                <a:spcPts val="0"/>
              </a:spcBef>
              <a:spcAft>
                <a:spcPts val="0"/>
              </a:spcAft>
              <a:buClr>
                <a:schemeClr val="dk1"/>
              </a:buClr>
              <a:buSzPts val="2500"/>
              <a:buFont typeface="Trebuchet MS"/>
              <a:buNone/>
              <a:defRPr sz="25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2"/>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lvl1pPr marL="457200" marR="0" lvl="0" indent="-257175" algn="l" rtl="0">
              <a:lnSpc>
                <a:spcPct val="126000"/>
              </a:lnSpc>
              <a:spcBef>
                <a:spcPts val="500"/>
              </a:spcBef>
              <a:spcAft>
                <a:spcPts val="0"/>
              </a:spcAft>
              <a:buClr>
                <a:schemeClr val="lt1"/>
              </a:buClr>
              <a:buSzPts val="45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257175" algn="l" rtl="0">
              <a:lnSpc>
                <a:spcPct val="126000"/>
              </a:lnSpc>
              <a:spcBef>
                <a:spcPts val="700"/>
              </a:spcBef>
              <a:spcAft>
                <a:spcPts val="0"/>
              </a:spcAft>
              <a:buClr>
                <a:schemeClr val="lt1"/>
              </a:buClr>
              <a:buSzPts val="450"/>
              <a:buFont typeface="Arial"/>
              <a:buChar char="•"/>
              <a:defRPr sz="1800" b="1" i="0" u="none" strike="noStrike" cap="none">
                <a:solidFill>
                  <a:schemeClr val="dk2"/>
                </a:solidFill>
                <a:latin typeface="Trebuchet MS"/>
                <a:ea typeface="Trebuchet MS"/>
                <a:cs typeface="Trebuchet MS"/>
                <a:sym typeface="Trebuchet MS"/>
              </a:defRPr>
            </a:lvl2pPr>
            <a:lvl3pPr marL="1371600" marR="0" lvl="2" indent="-325755" algn="l" rtl="0">
              <a:lnSpc>
                <a:spcPct val="126000"/>
              </a:lnSpc>
              <a:spcBef>
                <a:spcPts val="500"/>
              </a:spcBef>
              <a:spcAft>
                <a:spcPts val="0"/>
              </a:spcAft>
              <a:buClr>
                <a:schemeClr val="dk2"/>
              </a:buClr>
              <a:buSzPts val="153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42900" algn="l" rtl="0">
              <a:lnSpc>
                <a:spcPct val="126000"/>
              </a:lnSpc>
              <a:spcBef>
                <a:spcPts val="300"/>
              </a:spcBef>
              <a:spcAft>
                <a:spcPts val="0"/>
              </a:spcAft>
              <a:buClr>
                <a:schemeClr val="dk1"/>
              </a:buClr>
              <a:buSzPts val="1800"/>
              <a:buFont typeface="Trebuchet MS"/>
              <a:buChar char="−"/>
              <a:defRPr sz="1800" b="0" i="0" u="none" strike="noStrike" cap="none">
                <a:solidFill>
                  <a:schemeClr val="dk1"/>
                </a:solidFill>
                <a:latin typeface="Trebuchet MS"/>
                <a:ea typeface="Trebuchet MS"/>
                <a:cs typeface="Trebuchet MS"/>
                <a:sym typeface="Trebuchet MS"/>
              </a:defRPr>
            </a:lvl4pPr>
            <a:lvl5pPr marL="2286000" marR="0" lvl="4" indent="-330200" algn="l" rtl="0">
              <a:lnSpc>
                <a:spcPct val="105000"/>
              </a:lnSpc>
              <a:spcBef>
                <a:spcPts val="300"/>
              </a:spcBef>
              <a:spcAft>
                <a:spcPts val="0"/>
              </a:spcAft>
              <a:buClr>
                <a:schemeClr val="accent3"/>
              </a:buClr>
              <a:buSzPts val="1600"/>
              <a:buFont typeface="Trebuchet MS"/>
              <a:buChar char="&gt;"/>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8" name="Google Shape;38;p12"/>
          <p:cNvSpPr txBox="1">
            <a:spLocks noGrp="1"/>
          </p:cNvSpPr>
          <p:nvPr>
            <p:ph type="dt" idx="10"/>
          </p:nvPr>
        </p:nvSpPr>
        <p:spPr>
          <a:xfrm>
            <a:off x="6505074" y="6373018"/>
            <a:ext cx="981576" cy="365125"/>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9" name="Google Shape;39;p12"/>
          <p:cNvSpPr txBox="1">
            <a:spLocks noGrp="1"/>
          </p:cNvSpPr>
          <p:nvPr>
            <p:ph type="ftr" idx="11"/>
          </p:nvPr>
        </p:nvSpPr>
        <p:spPr>
          <a:xfrm>
            <a:off x="1716505" y="6373018"/>
            <a:ext cx="4644190"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100" b="1"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0" name="Google Shape;40;p12"/>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lvl1pPr marR="0" lvl="0" algn="l" rtl="0">
              <a:lnSpc>
                <a:spcPct val="95000"/>
              </a:lnSpc>
              <a:spcBef>
                <a:spcPts val="0"/>
              </a:spcBef>
              <a:spcAft>
                <a:spcPts val="0"/>
              </a:spcAft>
              <a:buClr>
                <a:schemeClr val="dk1"/>
              </a:buClr>
              <a:buSzPts val="2500"/>
              <a:buFont typeface="Trebuchet MS"/>
              <a:buNone/>
              <a:defRPr sz="25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4"/>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lvl1pPr marL="457200" marR="0" lvl="0" indent="-257175" algn="l" rtl="0">
              <a:lnSpc>
                <a:spcPct val="126000"/>
              </a:lnSpc>
              <a:spcBef>
                <a:spcPts val="500"/>
              </a:spcBef>
              <a:spcAft>
                <a:spcPts val="0"/>
              </a:spcAft>
              <a:buClr>
                <a:schemeClr val="lt1"/>
              </a:buClr>
              <a:buSzPts val="450"/>
              <a:buFont typeface="Arial"/>
              <a:buChar char="•"/>
              <a:defRPr sz="1800" b="0" i="0" u="none" strike="noStrike" cap="none">
                <a:solidFill>
                  <a:schemeClr val="dk1"/>
                </a:solidFill>
                <a:latin typeface="Trebuchet MS"/>
                <a:ea typeface="Trebuchet MS"/>
                <a:cs typeface="Trebuchet MS"/>
                <a:sym typeface="Trebuchet MS"/>
              </a:defRPr>
            </a:lvl1pPr>
            <a:lvl2pPr marL="914400" marR="0" lvl="1" indent="-257175" algn="l" rtl="0">
              <a:lnSpc>
                <a:spcPct val="126000"/>
              </a:lnSpc>
              <a:spcBef>
                <a:spcPts val="700"/>
              </a:spcBef>
              <a:spcAft>
                <a:spcPts val="0"/>
              </a:spcAft>
              <a:buClr>
                <a:schemeClr val="lt1"/>
              </a:buClr>
              <a:buSzPts val="450"/>
              <a:buFont typeface="Arial"/>
              <a:buChar char="•"/>
              <a:defRPr sz="1800" b="1" i="0" u="none" strike="noStrike" cap="none">
                <a:solidFill>
                  <a:schemeClr val="dk2"/>
                </a:solidFill>
                <a:latin typeface="Trebuchet MS"/>
                <a:ea typeface="Trebuchet MS"/>
                <a:cs typeface="Trebuchet MS"/>
                <a:sym typeface="Trebuchet MS"/>
              </a:defRPr>
            </a:lvl2pPr>
            <a:lvl3pPr marL="1371600" marR="0" lvl="2" indent="-325755" algn="l" rtl="0">
              <a:lnSpc>
                <a:spcPct val="126000"/>
              </a:lnSpc>
              <a:spcBef>
                <a:spcPts val="500"/>
              </a:spcBef>
              <a:spcAft>
                <a:spcPts val="0"/>
              </a:spcAft>
              <a:buClr>
                <a:schemeClr val="dk2"/>
              </a:buClr>
              <a:buSzPts val="153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42900" algn="l" rtl="0">
              <a:lnSpc>
                <a:spcPct val="126000"/>
              </a:lnSpc>
              <a:spcBef>
                <a:spcPts val="300"/>
              </a:spcBef>
              <a:spcAft>
                <a:spcPts val="0"/>
              </a:spcAft>
              <a:buClr>
                <a:schemeClr val="dk1"/>
              </a:buClr>
              <a:buSzPts val="1800"/>
              <a:buFont typeface="Trebuchet MS"/>
              <a:buChar char="−"/>
              <a:defRPr sz="1800" b="0" i="0" u="none" strike="noStrike" cap="none">
                <a:solidFill>
                  <a:schemeClr val="dk1"/>
                </a:solidFill>
                <a:latin typeface="Trebuchet MS"/>
                <a:ea typeface="Trebuchet MS"/>
                <a:cs typeface="Trebuchet MS"/>
                <a:sym typeface="Trebuchet MS"/>
              </a:defRPr>
            </a:lvl4pPr>
            <a:lvl5pPr marL="2286000" marR="0" lvl="4" indent="-330200" algn="l" rtl="0">
              <a:lnSpc>
                <a:spcPct val="105000"/>
              </a:lnSpc>
              <a:spcBef>
                <a:spcPts val="300"/>
              </a:spcBef>
              <a:spcAft>
                <a:spcPts val="0"/>
              </a:spcAft>
              <a:buClr>
                <a:schemeClr val="accent3"/>
              </a:buClr>
              <a:buSzPts val="1600"/>
              <a:buFont typeface="Trebuchet MS"/>
              <a:buChar char="&gt;"/>
              <a:defRPr sz="16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19242" y="522876"/>
            <a:ext cx="7704000" cy="192663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600"/>
              <a:buFont typeface="Trebuchet MS"/>
              <a:buNone/>
            </a:pPr>
            <a:r>
              <a:rPr lang="nl-BE"/>
              <a:t>Afwegingskader politisering</a:t>
            </a:r>
            <a:endParaRPr/>
          </a:p>
        </p:txBody>
      </p:sp>
      <p:sp>
        <p:nvSpPr>
          <p:cNvPr id="89" name="Google Shape;89;p1"/>
          <p:cNvSpPr txBox="1">
            <a:spLocks noGrp="1"/>
          </p:cNvSpPr>
          <p:nvPr>
            <p:ph type="subTitle" idx="1"/>
          </p:nvPr>
        </p:nvSpPr>
        <p:spPr>
          <a:xfrm>
            <a:off x="726150" y="2671903"/>
            <a:ext cx="7697100" cy="2093700"/>
          </a:xfrm>
          <a:prstGeom prst="rect">
            <a:avLst/>
          </a:prstGeom>
          <a:noFill/>
          <a:ln>
            <a:noFill/>
          </a:ln>
        </p:spPr>
        <p:txBody>
          <a:bodyPr spcFirstLastPara="1" wrap="square" lIns="0" tIns="0" rIns="0" bIns="0" anchor="t" anchorCtr="0">
            <a:normAutofit/>
          </a:bodyPr>
          <a:lstStyle/>
          <a:p>
            <a:pPr marL="0" lvl="0" indent="0" algn="l" rtl="0">
              <a:lnSpc>
                <a:spcPct val="94000"/>
              </a:lnSpc>
              <a:spcBef>
                <a:spcPts val="0"/>
              </a:spcBef>
              <a:spcAft>
                <a:spcPts val="0"/>
              </a:spcAft>
              <a:buSzPts val="700"/>
              <a:buNone/>
            </a:pPr>
            <a:r>
              <a:rPr lang="nl-BE"/>
              <a:t>Studiedag Cano – 2 december 2022</a:t>
            </a:r>
            <a:endParaRPr/>
          </a:p>
          <a:p>
            <a:pPr marL="0" lvl="0" indent="0" algn="l" rtl="0">
              <a:lnSpc>
                <a:spcPct val="94000"/>
              </a:lnSpc>
              <a:spcBef>
                <a:spcPts val="0"/>
              </a:spcBef>
              <a:spcAft>
                <a:spcPts val="0"/>
              </a:spcAft>
              <a:buSzPts val="700"/>
              <a:buNone/>
            </a:pPr>
            <a:r>
              <a:rPr lang="nl-BE"/>
              <a:t>Elke Plovie </a:t>
            </a:r>
            <a:r>
              <a:rPr lang="nl-BE" sz="2400"/>
              <a:t>(SAM, Steunpunt Mens en Samenleving)</a:t>
            </a:r>
            <a:endParaRPr sz="2400"/>
          </a:p>
          <a:p>
            <a:pPr marL="0" lvl="0" indent="0" algn="l" rtl="0">
              <a:lnSpc>
                <a:spcPct val="94000"/>
              </a:lnSpc>
              <a:spcBef>
                <a:spcPts val="0"/>
              </a:spcBef>
              <a:spcAft>
                <a:spcPts val="0"/>
              </a:spcAft>
              <a:buSzPts val="700"/>
              <a:buNone/>
            </a:pPr>
            <a:r>
              <a:rPr lang="nl-BE"/>
              <a:t>Ward De Blick (Betonne Jeugd vwz)</a:t>
            </a:r>
            <a:endParaRPr/>
          </a:p>
        </p:txBody>
      </p:sp>
      <p:sp>
        <p:nvSpPr>
          <p:cNvPr id="90" name="Google Shape;90;p1"/>
          <p:cNvSpPr txBox="1">
            <a:spLocks noGrp="1"/>
          </p:cNvSpPr>
          <p:nvPr>
            <p:ph type="dt" idx="10"/>
          </p:nvPr>
        </p:nvSpPr>
        <p:spPr>
          <a:xfrm>
            <a:off x="719242" y="238420"/>
            <a:ext cx="8424758" cy="28445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BE"/>
              <a:t>Hier datum via "Invoegen › Tekst › Koptekst &amp; Voettekst". Stel meteen de voettekst voor hand-outs in.</a:t>
            </a:r>
            <a:endParaRPr/>
          </a:p>
        </p:txBody>
      </p:sp>
      <p:pic>
        <p:nvPicPr>
          <p:cNvPr id="91" name="Google Shape;91;p1"/>
          <p:cNvPicPr preferRelativeResize="0"/>
          <p:nvPr/>
        </p:nvPicPr>
        <p:blipFill rotWithShape="1">
          <a:blip r:embed="rId3">
            <a:alphaModFix/>
          </a:blip>
          <a:srcRect/>
          <a:stretch/>
        </p:blipFill>
        <p:spPr>
          <a:xfrm>
            <a:off x="719250" y="4765600"/>
            <a:ext cx="1293150" cy="129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Denkoefening</a:t>
            </a:r>
            <a:endParaRPr/>
          </a:p>
        </p:txBody>
      </p:sp>
      <p:sp>
        <p:nvSpPr>
          <p:cNvPr id="208" name="Google Shape;208;p23"/>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500"/>
              </a:spcBef>
              <a:spcAft>
                <a:spcPts val="0"/>
              </a:spcAft>
              <a:buSzPts val="450"/>
              <a:buNone/>
            </a:pPr>
            <a:r>
              <a:rPr lang="nl-BE"/>
              <a:t>Waar zien jullie ervaringen van onrecht? </a:t>
            </a:r>
            <a:endParaRPr/>
          </a:p>
          <a:p>
            <a:pPr marL="0" lvl="0" indent="0" algn="l" rtl="0">
              <a:lnSpc>
                <a:spcPct val="126000"/>
              </a:lnSpc>
              <a:spcBef>
                <a:spcPts val="500"/>
              </a:spcBef>
              <a:spcAft>
                <a:spcPts val="0"/>
              </a:spcAft>
              <a:buSzPts val="450"/>
              <a:buNone/>
            </a:pPr>
            <a:r>
              <a:rPr lang="nl-BE"/>
              <a:t>Rond welke thema’s is het bij jullie ‘bingo’?</a:t>
            </a:r>
            <a:endParaRPr/>
          </a:p>
        </p:txBody>
      </p:sp>
      <p:sp>
        <p:nvSpPr>
          <p:cNvPr id="209" name="Google Shape;209;p23"/>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
          <p:cNvSpPr txBox="1">
            <a:spLocks noGrp="1"/>
          </p:cNvSpPr>
          <p:nvPr>
            <p:ph type="title"/>
          </p:nvPr>
        </p:nvSpPr>
        <p:spPr>
          <a:xfrm>
            <a:off x="720000" y="19639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2</a:t>
            </a:r>
            <a:r>
              <a:rPr lang="nl-BE" baseline="30000"/>
              <a:t>de</a:t>
            </a:r>
            <a:r>
              <a:rPr lang="nl-BE"/>
              <a:t> afweging: Wat hebben wij met deze kwestie te maken? </a:t>
            </a:r>
            <a:endParaRPr/>
          </a:p>
        </p:txBody>
      </p:sp>
      <p:sp>
        <p:nvSpPr>
          <p:cNvPr id="215" name="Google Shape;215;p4"/>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fontScale="92500" lnSpcReduction="20000"/>
          </a:bodyPr>
          <a:lstStyle/>
          <a:p>
            <a:pPr marL="36000" lvl="0" indent="-26416" algn="l" rtl="0">
              <a:lnSpc>
                <a:spcPct val="126000"/>
              </a:lnSpc>
              <a:spcBef>
                <a:spcPts val="0"/>
              </a:spcBef>
              <a:spcAft>
                <a:spcPts val="0"/>
              </a:spcAft>
              <a:buSzPts val="416"/>
              <a:buChar char="•"/>
            </a:pPr>
            <a:r>
              <a:rPr lang="nl-BE"/>
              <a:t>- Hoe zijn we betrokken op deze kwestie? </a:t>
            </a:r>
            <a:endParaRPr/>
          </a:p>
          <a:p>
            <a:pPr marL="36000" lvl="0" indent="-26416" algn="l" rtl="0">
              <a:lnSpc>
                <a:spcPct val="126000"/>
              </a:lnSpc>
              <a:spcBef>
                <a:spcPts val="500"/>
              </a:spcBef>
              <a:spcAft>
                <a:spcPts val="0"/>
              </a:spcAft>
              <a:buSzPts val="416"/>
              <a:buChar char="•"/>
            </a:pPr>
            <a:r>
              <a:rPr lang="nl-BE"/>
              <a:t>- Hoe kijken we naar onze opdracht?</a:t>
            </a:r>
            <a:endParaRPr/>
          </a:p>
          <a:p>
            <a:pPr marL="493199" lvl="1" indent="-26415" algn="l" rtl="0">
              <a:lnSpc>
                <a:spcPct val="126000"/>
              </a:lnSpc>
              <a:spcBef>
                <a:spcPts val="500"/>
              </a:spcBef>
              <a:spcAft>
                <a:spcPts val="0"/>
              </a:spcAft>
              <a:buSzPts val="416"/>
              <a:buChar char="•"/>
            </a:pPr>
            <a:r>
              <a:rPr lang="nl-BE"/>
              <a:t>zie protocol Cano – werken aan grondrechten</a:t>
            </a:r>
            <a:endParaRPr/>
          </a:p>
          <a:p>
            <a:pPr marL="493199" lvl="1" indent="-26415" algn="l" rtl="0">
              <a:lnSpc>
                <a:spcPct val="126000"/>
              </a:lnSpc>
              <a:spcBef>
                <a:spcPts val="500"/>
              </a:spcBef>
              <a:spcAft>
                <a:spcPts val="0"/>
              </a:spcAft>
              <a:buSzPts val="416"/>
              <a:buChar char="•"/>
            </a:pPr>
            <a:r>
              <a:rPr lang="nl-BE"/>
              <a:t>dynamisch gegeven</a:t>
            </a:r>
            <a:endParaRPr/>
          </a:p>
          <a:p>
            <a:pPr marL="36000" lvl="0" indent="0" algn="l" rtl="0">
              <a:lnSpc>
                <a:spcPct val="126000"/>
              </a:lnSpc>
              <a:spcBef>
                <a:spcPts val="500"/>
              </a:spcBef>
              <a:spcAft>
                <a:spcPts val="0"/>
              </a:spcAft>
              <a:buSzPts val="416"/>
              <a:buNone/>
            </a:pPr>
            <a:endParaRPr/>
          </a:p>
          <a:p>
            <a:pPr marL="36000" lvl="0" indent="-26416" algn="l" rtl="0">
              <a:lnSpc>
                <a:spcPct val="126000"/>
              </a:lnSpc>
              <a:spcBef>
                <a:spcPts val="500"/>
              </a:spcBef>
              <a:spcAft>
                <a:spcPts val="0"/>
              </a:spcAft>
              <a:buSzPts val="416"/>
              <a:buChar char="•"/>
            </a:pPr>
            <a:r>
              <a:rPr lang="nl-BE"/>
              <a:t>- Welke bijdrage kunnen we leveren? </a:t>
            </a:r>
            <a:endParaRPr/>
          </a:p>
          <a:p>
            <a:pPr marL="36000" lvl="0" indent="-26416" algn="l" rtl="0">
              <a:lnSpc>
                <a:spcPct val="126000"/>
              </a:lnSpc>
              <a:spcBef>
                <a:spcPts val="500"/>
              </a:spcBef>
              <a:spcAft>
                <a:spcPts val="0"/>
              </a:spcAft>
              <a:buSzPts val="416"/>
              <a:buChar char="•"/>
            </a:pPr>
            <a:r>
              <a:rPr lang="nl-BE"/>
              <a:t>informatie en deskundigheid, organisatorische en bestuurlijke kennis, gezag, relatie/netwerken, geld, tijd en energie van medewerkers/vrijwilligers, infrastructuur, ….</a:t>
            </a:r>
            <a:endParaRPr/>
          </a:p>
          <a:p>
            <a:pPr marL="36000" lvl="0" indent="-26416" algn="l" rtl="0">
              <a:lnSpc>
                <a:spcPct val="126000"/>
              </a:lnSpc>
              <a:spcBef>
                <a:spcPts val="500"/>
              </a:spcBef>
              <a:spcAft>
                <a:spcPts val="0"/>
              </a:spcAft>
              <a:buSzPts val="416"/>
              <a:buChar char="•"/>
            </a:pPr>
            <a:r>
              <a:rPr lang="nl-BE"/>
              <a:t>- eigen deskundigheid van medewerker en organisatie</a:t>
            </a:r>
            <a:endParaRPr/>
          </a:p>
          <a:p>
            <a:pPr marL="36000" lvl="2" indent="0" algn="l" rtl="0">
              <a:lnSpc>
                <a:spcPct val="126000"/>
              </a:lnSpc>
              <a:spcBef>
                <a:spcPts val="500"/>
              </a:spcBef>
              <a:spcAft>
                <a:spcPts val="0"/>
              </a:spcAft>
              <a:buSzPct val="85000"/>
              <a:buNone/>
            </a:pPr>
            <a:r>
              <a:rPr lang="nl-BE"/>
              <a:t>- Elke medewerker kan hierin een rol opnemen. Geen extra, maar wel andere mindset</a:t>
            </a:r>
            <a:endParaRPr/>
          </a:p>
          <a:p>
            <a:pPr marL="36000" lvl="0" indent="0" algn="l" rtl="0">
              <a:lnSpc>
                <a:spcPct val="126000"/>
              </a:lnSpc>
              <a:spcBef>
                <a:spcPts val="500"/>
              </a:spcBef>
              <a:spcAft>
                <a:spcPts val="0"/>
              </a:spcAft>
              <a:buSzPts val="416"/>
              <a:buNone/>
            </a:pPr>
            <a:endParaRPr/>
          </a:p>
        </p:txBody>
      </p:sp>
      <p:sp>
        <p:nvSpPr>
          <p:cNvPr id="216" name="Google Shape;216;p4"/>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9fd51ff75e_0_16"/>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De lemniscaat: agogisch en structureel werken</a:t>
            </a:r>
            <a:endParaRPr/>
          </a:p>
        </p:txBody>
      </p:sp>
      <p:sp>
        <p:nvSpPr>
          <p:cNvPr id="223" name="Google Shape;223;g19fd51ff75e_0_16"/>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12</a:t>
            </a:fld>
            <a:endParaRPr/>
          </a:p>
        </p:txBody>
      </p:sp>
      <p:pic>
        <p:nvPicPr>
          <p:cNvPr id="224" name="Google Shape;224;g19fd51ff75e_0_16"/>
          <p:cNvPicPr preferRelativeResize="0"/>
          <p:nvPr/>
        </p:nvPicPr>
        <p:blipFill rotWithShape="1">
          <a:blip r:embed="rId3">
            <a:alphaModFix/>
          </a:blip>
          <a:srcRect l="730" t="23099" r="-730" b="43767"/>
          <a:stretch/>
        </p:blipFill>
        <p:spPr>
          <a:xfrm>
            <a:off x="887963" y="4381000"/>
            <a:ext cx="7522574" cy="1704150"/>
          </a:xfrm>
          <a:prstGeom prst="rect">
            <a:avLst/>
          </a:prstGeom>
          <a:noFill/>
          <a:ln>
            <a:noFill/>
          </a:ln>
        </p:spPr>
      </p:pic>
      <p:sp>
        <p:nvSpPr>
          <p:cNvPr id="225" name="Google Shape;225;g19fd51ff75e_0_16"/>
          <p:cNvSpPr txBox="1"/>
          <p:nvPr/>
        </p:nvSpPr>
        <p:spPr>
          <a:xfrm>
            <a:off x="2506750" y="-884850"/>
            <a:ext cx="4255500" cy="634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0"/>
              <a:buFont typeface="Arial"/>
              <a:buNone/>
            </a:pPr>
            <a:r>
              <a:rPr lang="nl-BE" sz="40000" b="0" i="0" u="none" strike="noStrike" cap="none">
                <a:solidFill>
                  <a:srgbClr val="000000"/>
                </a:solidFill>
                <a:latin typeface="Roboto Serif"/>
                <a:ea typeface="Roboto Serif"/>
                <a:cs typeface="Roboto Serif"/>
                <a:sym typeface="Roboto Serif"/>
              </a:rPr>
              <a:t>∞</a:t>
            </a:r>
            <a:endParaRPr sz="40000" b="0" i="0" u="none" strike="noStrike" cap="none">
              <a:solidFill>
                <a:srgbClr val="000000"/>
              </a:solidFill>
              <a:latin typeface="Roboto Serif"/>
              <a:ea typeface="Roboto Serif"/>
              <a:cs typeface="Roboto Serif"/>
              <a:sym typeface="Roboto Serif"/>
            </a:endParaRPr>
          </a:p>
        </p:txBody>
      </p:sp>
      <p:pic>
        <p:nvPicPr>
          <p:cNvPr id="226" name="Google Shape;226;g19fd51ff75e_0_16"/>
          <p:cNvPicPr preferRelativeResize="0"/>
          <p:nvPr/>
        </p:nvPicPr>
        <p:blipFill rotWithShape="1">
          <a:blip r:embed="rId4">
            <a:alphaModFix/>
          </a:blip>
          <a:srcRect/>
          <a:stretch/>
        </p:blipFill>
        <p:spPr>
          <a:xfrm rot="1540522">
            <a:off x="7252300" y="1934419"/>
            <a:ext cx="1535826" cy="1152508"/>
          </a:xfrm>
          <a:prstGeom prst="rect">
            <a:avLst/>
          </a:prstGeom>
          <a:noFill/>
          <a:ln>
            <a:noFill/>
          </a:ln>
        </p:spPr>
      </p:pic>
      <p:pic>
        <p:nvPicPr>
          <p:cNvPr id="227" name="Google Shape;227;g19fd51ff75e_0_16"/>
          <p:cNvPicPr preferRelativeResize="0"/>
          <p:nvPr/>
        </p:nvPicPr>
        <p:blipFill rotWithShape="1">
          <a:blip r:embed="rId5">
            <a:alphaModFix/>
          </a:blip>
          <a:srcRect/>
          <a:stretch/>
        </p:blipFill>
        <p:spPr>
          <a:xfrm rot="-1165526">
            <a:off x="7462486" y="3020585"/>
            <a:ext cx="1367752" cy="1026379"/>
          </a:xfrm>
          <a:prstGeom prst="rect">
            <a:avLst/>
          </a:prstGeom>
          <a:noFill/>
          <a:ln>
            <a:noFill/>
          </a:ln>
        </p:spPr>
      </p:pic>
      <p:pic>
        <p:nvPicPr>
          <p:cNvPr id="228" name="Google Shape;228;g19fd51ff75e_0_16"/>
          <p:cNvPicPr preferRelativeResize="0"/>
          <p:nvPr/>
        </p:nvPicPr>
        <p:blipFill rotWithShape="1">
          <a:blip r:embed="rId6">
            <a:alphaModFix/>
          </a:blip>
          <a:srcRect t="15059"/>
          <a:stretch/>
        </p:blipFill>
        <p:spPr>
          <a:xfrm rot="-1686595">
            <a:off x="384382" y="2027663"/>
            <a:ext cx="1515583" cy="966023"/>
          </a:xfrm>
          <a:prstGeom prst="rect">
            <a:avLst/>
          </a:prstGeom>
          <a:noFill/>
          <a:ln>
            <a:noFill/>
          </a:ln>
        </p:spPr>
      </p:pic>
      <p:pic>
        <p:nvPicPr>
          <p:cNvPr id="229" name="Google Shape;229;g19fd51ff75e_0_16"/>
          <p:cNvPicPr preferRelativeResize="0"/>
          <p:nvPr/>
        </p:nvPicPr>
        <p:blipFill rotWithShape="1">
          <a:blip r:embed="rId7">
            <a:alphaModFix/>
          </a:blip>
          <a:srcRect t="7902"/>
          <a:stretch/>
        </p:blipFill>
        <p:spPr>
          <a:xfrm rot="1058266">
            <a:off x="309223" y="3089917"/>
            <a:ext cx="1460534" cy="10093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9fd51ff75e_0_52"/>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13</a:t>
            </a:fld>
            <a:endParaRPr/>
          </a:p>
        </p:txBody>
      </p:sp>
      <p:pic>
        <p:nvPicPr>
          <p:cNvPr id="236" name="Google Shape;236;g19fd51ff75e_0_52"/>
          <p:cNvPicPr preferRelativeResize="0"/>
          <p:nvPr/>
        </p:nvPicPr>
        <p:blipFill rotWithShape="1">
          <a:blip r:embed="rId3">
            <a:alphaModFix/>
          </a:blip>
          <a:srcRect l="730" t="23099" r="-730" b="43767"/>
          <a:stretch/>
        </p:blipFill>
        <p:spPr>
          <a:xfrm>
            <a:off x="887963" y="4381000"/>
            <a:ext cx="7522574" cy="1704150"/>
          </a:xfrm>
          <a:prstGeom prst="rect">
            <a:avLst/>
          </a:prstGeom>
          <a:noFill/>
          <a:ln>
            <a:noFill/>
          </a:ln>
        </p:spPr>
      </p:pic>
      <p:pic>
        <p:nvPicPr>
          <p:cNvPr id="237" name="Google Shape;237;g19fd51ff75e_0_52"/>
          <p:cNvPicPr preferRelativeResize="0"/>
          <p:nvPr/>
        </p:nvPicPr>
        <p:blipFill rotWithShape="1">
          <a:blip r:embed="rId4">
            <a:alphaModFix/>
          </a:blip>
          <a:srcRect/>
          <a:stretch/>
        </p:blipFill>
        <p:spPr>
          <a:xfrm rot="1540522">
            <a:off x="7252300" y="1934419"/>
            <a:ext cx="1535826" cy="1152508"/>
          </a:xfrm>
          <a:prstGeom prst="rect">
            <a:avLst/>
          </a:prstGeom>
          <a:noFill/>
          <a:ln>
            <a:noFill/>
          </a:ln>
        </p:spPr>
      </p:pic>
      <p:pic>
        <p:nvPicPr>
          <p:cNvPr id="238" name="Google Shape;238;g19fd51ff75e_0_52"/>
          <p:cNvPicPr preferRelativeResize="0"/>
          <p:nvPr/>
        </p:nvPicPr>
        <p:blipFill rotWithShape="1">
          <a:blip r:embed="rId5">
            <a:alphaModFix/>
          </a:blip>
          <a:srcRect/>
          <a:stretch/>
        </p:blipFill>
        <p:spPr>
          <a:xfrm rot="-1165526">
            <a:off x="7462486" y="3020585"/>
            <a:ext cx="1367752" cy="1026379"/>
          </a:xfrm>
          <a:prstGeom prst="rect">
            <a:avLst/>
          </a:prstGeom>
          <a:noFill/>
          <a:ln>
            <a:noFill/>
          </a:ln>
        </p:spPr>
      </p:pic>
      <p:pic>
        <p:nvPicPr>
          <p:cNvPr id="239" name="Google Shape;239;g19fd51ff75e_0_52"/>
          <p:cNvPicPr preferRelativeResize="0"/>
          <p:nvPr/>
        </p:nvPicPr>
        <p:blipFill rotWithShape="1">
          <a:blip r:embed="rId6">
            <a:alphaModFix/>
          </a:blip>
          <a:srcRect t="15059"/>
          <a:stretch/>
        </p:blipFill>
        <p:spPr>
          <a:xfrm rot="-1686595">
            <a:off x="384382" y="2027663"/>
            <a:ext cx="1515583" cy="966023"/>
          </a:xfrm>
          <a:prstGeom prst="rect">
            <a:avLst/>
          </a:prstGeom>
          <a:noFill/>
          <a:ln>
            <a:noFill/>
          </a:ln>
        </p:spPr>
      </p:pic>
      <p:pic>
        <p:nvPicPr>
          <p:cNvPr id="240" name="Google Shape;240;g19fd51ff75e_0_52"/>
          <p:cNvPicPr preferRelativeResize="0"/>
          <p:nvPr/>
        </p:nvPicPr>
        <p:blipFill rotWithShape="1">
          <a:blip r:embed="rId7">
            <a:alphaModFix/>
          </a:blip>
          <a:srcRect t="7902"/>
          <a:stretch/>
        </p:blipFill>
        <p:spPr>
          <a:xfrm rot="1058266">
            <a:off x="309223" y="3089917"/>
            <a:ext cx="1460534" cy="1009389"/>
          </a:xfrm>
          <a:prstGeom prst="rect">
            <a:avLst/>
          </a:prstGeom>
          <a:noFill/>
          <a:ln>
            <a:noFill/>
          </a:ln>
        </p:spPr>
      </p:pic>
      <p:sp>
        <p:nvSpPr>
          <p:cNvPr id="241" name="Google Shape;241;g19fd51ff75e_0_52"/>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0" lvl="0" indent="0" algn="ctr" rtl="0">
              <a:lnSpc>
                <a:spcPct val="126000"/>
              </a:lnSpc>
              <a:spcBef>
                <a:spcPts val="500"/>
              </a:spcBef>
              <a:spcAft>
                <a:spcPts val="0"/>
              </a:spcAft>
              <a:buSzPts val="450"/>
              <a:buNone/>
            </a:pPr>
            <a:r>
              <a:rPr lang="nl-BE"/>
              <a:t>De basiswerker heeft een bevoorrechte</a:t>
            </a:r>
            <a:endParaRPr/>
          </a:p>
          <a:p>
            <a:pPr marL="0" lvl="0" indent="0" algn="ctr" rtl="0">
              <a:lnSpc>
                <a:spcPct val="126000"/>
              </a:lnSpc>
              <a:spcBef>
                <a:spcPts val="500"/>
              </a:spcBef>
              <a:spcAft>
                <a:spcPts val="0"/>
              </a:spcAft>
              <a:buSzPts val="450"/>
              <a:buNone/>
            </a:pPr>
            <a:r>
              <a:rPr lang="nl-BE" b="1"/>
              <a:t>positie.</a:t>
            </a:r>
            <a:endParaRPr b="1"/>
          </a:p>
          <a:p>
            <a:pPr marL="0" lvl="0" indent="0" algn="ctr" rtl="0">
              <a:lnSpc>
                <a:spcPct val="126000"/>
              </a:lnSpc>
              <a:spcBef>
                <a:spcPts val="500"/>
              </a:spcBef>
              <a:spcAft>
                <a:spcPts val="0"/>
              </a:spcAft>
              <a:buSzPts val="450"/>
              <a:buNone/>
            </a:pPr>
            <a:r>
              <a:rPr lang="nl-BE"/>
              <a:t>⬇</a:t>
            </a:r>
            <a:endParaRPr/>
          </a:p>
          <a:p>
            <a:pPr marL="0" lvl="0" indent="0" algn="ctr" rtl="0">
              <a:lnSpc>
                <a:spcPct val="126000"/>
              </a:lnSpc>
              <a:spcBef>
                <a:spcPts val="500"/>
              </a:spcBef>
              <a:spcAft>
                <a:spcPts val="0"/>
              </a:spcAft>
              <a:buSzPts val="450"/>
              <a:buNone/>
            </a:pPr>
            <a:r>
              <a:rPr lang="nl-BE"/>
              <a:t>Ga op zoek naar je eigen </a:t>
            </a:r>
            <a:endParaRPr/>
          </a:p>
          <a:p>
            <a:pPr marL="0" lvl="0" indent="0" algn="ctr" rtl="0">
              <a:lnSpc>
                <a:spcPct val="126000"/>
              </a:lnSpc>
              <a:spcBef>
                <a:spcPts val="500"/>
              </a:spcBef>
              <a:spcAft>
                <a:spcPts val="0"/>
              </a:spcAft>
              <a:buSzPts val="450"/>
              <a:buNone/>
            </a:pPr>
            <a:r>
              <a:rPr lang="nl-BE" b="1"/>
              <a:t>invulling!</a:t>
            </a:r>
            <a:endParaRPr b="1"/>
          </a:p>
        </p:txBody>
      </p:sp>
      <p:sp>
        <p:nvSpPr>
          <p:cNvPr id="242" name="Google Shape;242;g19fd51ff75e_0_52"/>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De lemniscaat: agogisch en structureel werken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9fd51ff75e_0_67"/>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Denkoefening</a:t>
            </a:r>
            <a:endParaRPr/>
          </a:p>
        </p:txBody>
      </p:sp>
      <p:sp>
        <p:nvSpPr>
          <p:cNvPr id="249" name="Google Shape;249;g19fd51ff75e_0_67"/>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500"/>
              </a:spcBef>
              <a:spcAft>
                <a:spcPts val="0"/>
              </a:spcAft>
              <a:buSzPts val="450"/>
              <a:buNone/>
            </a:pPr>
            <a:r>
              <a:rPr lang="nl-BE"/>
              <a:t>Zit dit in jullie opdracht? </a:t>
            </a:r>
            <a:endParaRPr/>
          </a:p>
          <a:p>
            <a:pPr marL="0" lvl="0" indent="0" algn="l" rtl="0">
              <a:lnSpc>
                <a:spcPct val="126000"/>
              </a:lnSpc>
              <a:spcBef>
                <a:spcPts val="500"/>
              </a:spcBef>
              <a:spcAft>
                <a:spcPts val="0"/>
              </a:spcAft>
              <a:buSzPts val="450"/>
              <a:buNone/>
            </a:pPr>
            <a:r>
              <a:rPr lang="nl-BE"/>
              <a:t>	- als medewerker</a:t>
            </a:r>
            <a:endParaRPr/>
          </a:p>
          <a:p>
            <a:pPr marL="0" lvl="0" indent="0" algn="l" rtl="0">
              <a:lnSpc>
                <a:spcPct val="126000"/>
              </a:lnSpc>
              <a:spcBef>
                <a:spcPts val="500"/>
              </a:spcBef>
              <a:spcAft>
                <a:spcPts val="0"/>
              </a:spcAft>
              <a:buSzPts val="450"/>
              <a:buNone/>
            </a:pPr>
            <a:r>
              <a:rPr lang="nl-BE"/>
              <a:t>	- als organisatie</a:t>
            </a:r>
            <a:endParaRPr/>
          </a:p>
          <a:p>
            <a:pPr marL="0" lvl="0" indent="0" algn="l" rtl="0">
              <a:lnSpc>
                <a:spcPct val="126000"/>
              </a:lnSpc>
              <a:spcBef>
                <a:spcPts val="500"/>
              </a:spcBef>
              <a:spcAft>
                <a:spcPts val="0"/>
              </a:spcAft>
              <a:buSzPts val="450"/>
              <a:buNone/>
            </a:pPr>
            <a:r>
              <a:rPr lang="nl-BE"/>
              <a:t>	- als sector</a:t>
            </a:r>
            <a:endParaRPr/>
          </a:p>
          <a:p>
            <a:pPr marL="0" lvl="0" indent="0" algn="l" rtl="0">
              <a:lnSpc>
                <a:spcPct val="126000"/>
              </a:lnSpc>
              <a:spcBef>
                <a:spcPts val="500"/>
              </a:spcBef>
              <a:spcAft>
                <a:spcPts val="0"/>
              </a:spcAft>
              <a:buSzPts val="450"/>
              <a:buNone/>
            </a:pPr>
            <a:endParaRPr/>
          </a:p>
        </p:txBody>
      </p:sp>
      <p:sp>
        <p:nvSpPr>
          <p:cNvPr id="250" name="Google Shape;250;g19fd51ff75e_0_67"/>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3</a:t>
            </a:r>
            <a:r>
              <a:rPr lang="nl-BE" baseline="30000"/>
              <a:t>de</a:t>
            </a:r>
            <a:r>
              <a:rPr lang="nl-BE"/>
              <a:t> afweging: Gaan we publiek? </a:t>
            </a:r>
            <a:endParaRPr/>
          </a:p>
        </p:txBody>
      </p:sp>
      <p:sp>
        <p:nvSpPr>
          <p:cNvPr id="256" name="Google Shape;256;p5"/>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fontScale="92500" lnSpcReduction="20000"/>
          </a:bodyPr>
          <a:lstStyle/>
          <a:p>
            <a:pPr marL="493199" lvl="1" indent="-28575" algn="l" rtl="0">
              <a:lnSpc>
                <a:spcPct val="126000"/>
              </a:lnSpc>
              <a:spcBef>
                <a:spcPts val="0"/>
              </a:spcBef>
              <a:spcAft>
                <a:spcPts val="0"/>
              </a:spcAft>
              <a:buSzPct val="27027"/>
              <a:buChar char="•"/>
            </a:pPr>
            <a:r>
              <a:rPr lang="nl-BE"/>
              <a:t>Verschillende vormen om politiek te handelen: </a:t>
            </a:r>
            <a:endParaRPr/>
          </a:p>
          <a:p>
            <a:pPr marL="36000" lvl="0" indent="-28575" algn="l" rtl="0">
              <a:lnSpc>
                <a:spcPct val="126000"/>
              </a:lnSpc>
              <a:spcBef>
                <a:spcPts val="500"/>
              </a:spcBef>
              <a:spcAft>
                <a:spcPts val="0"/>
              </a:spcAft>
              <a:buSzPct val="27027"/>
              <a:buChar char="•"/>
            </a:pPr>
            <a:r>
              <a:rPr lang="nl-BE"/>
              <a:t>Lobbywerk, expertinbreng, signalering, belangenbehartiging, inzetten van discretionaire ruimte, …</a:t>
            </a:r>
            <a:endParaRPr/>
          </a:p>
          <a:p>
            <a:pPr marL="0" lvl="0" indent="0" algn="l" rtl="0">
              <a:lnSpc>
                <a:spcPct val="126000"/>
              </a:lnSpc>
              <a:spcBef>
                <a:spcPts val="500"/>
              </a:spcBef>
              <a:spcAft>
                <a:spcPts val="0"/>
              </a:spcAft>
              <a:buSzPct val="27027"/>
              <a:buNone/>
            </a:pPr>
            <a:endParaRPr/>
          </a:p>
          <a:p>
            <a:pPr marL="36000" lvl="0" indent="0" algn="l" rtl="0">
              <a:lnSpc>
                <a:spcPct val="126000"/>
              </a:lnSpc>
              <a:spcBef>
                <a:spcPts val="500"/>
              </a:spcBef>
              <a:spcAft>
                <a:spcPts val="0"/>
              </a:spcAft>
              <a:buSzPct val="27027"/>
              <a:buNone/>
            </a:pPr>
            <a:endParaRPr/>
          </a:p>
          <a:p>
            <a:pPr marL="493199" lvl="1" indent="-28575" algn="l" rtl="0">
              <a:lnSpc>
                <a:spcPct val="126000"/>
              </a:lnSpc>
              <a:spcBef>
                <a:spcPts val="500"/>
              </a:spcBef>
              <a:spcAft>
                <a:spcPts val="0"/>
              </a:spcAft>
              <a:buSzPct val="27027"/>
              <a:buChar char="•"/>
            </a:pPr>
            <a:r>
              <a:rPr lang="nl-BE"/>
              <a:t>Publiek gaan of niet? </a:t>
            </a:r>
            <a:endParaRPr/>
          </a:p>
          <a:p>
            <a:pPr marL="493199" lvl="1" indent="-28575" algn="l" rtl="0">
              <a:lnSpc>
                <a:spcPct val="126000"/>
              </a:lnSpc>
              <a:spcBef>
                <a:spcPts val="500"/>
              </a:spcBef>
              <a:spcAft>
                <a:spcPts val="0"/>
              </a:spcAft>
              <a:buSzPct val="27027"/>
              <a:buChar char="•"/>
            </a:pPr>
            <a:r>
              <a:rPr lang="nl-BE"/>
              <a:t>Waarom niet? </a:t>
            </a:r>
            <a:endParaRPr/>
          </a:p>
          <a:p>
            <a:pPr marL="36000" lvl="0" indent="-28575" algn="l" rtl="0">
              <a:lnSpc>
                <a:spcPct val="126000"/>
              </a:lnSpc>
              <a:spcBef>
                <a:spcPts val="500"/>
              </a:spcBef>
              <a:spcAft>
                <a:spcPts val="0"/>
              </a:spcAft>
              <a:buSzPct val="27027"/>
              <a:buChar char="•"/>
            </a:pPr>
            <a:r>
              <a:rPr lang="nl-BE"/>
              <a:t>nadeel voor betrokken</a:t>
            </a:r>
            <a:endParaRPr/>
          </a:p>
          <a:p>
            <a:pPr marL="36000" lvl="0" indent="-28575" algn="l" rtl="0">
              <a:lnSpc>
                <a:spcPct val="126000"/>
              </a:lnSpc>
              <a:spcBef>
                <a:spcPts val="500"/>
              </a:spcBef>
              <a:spcAft>
                <a:spcPts val="0"/>
              </a:spcAft>
              <a:buSzPct val="27027"/>
              <a:buChar char="•"/>
            </a:pPr>
            <a:r>
              <a:rPr lang="nl-BE"/>
              <a:t>kwestie niet helder</a:t>
            </a:r>
            <a:endParaRPr/>
          </a:p>
          <a:p>
            <a:pPr marL="36000" lvl="0" indent="-28575" algn="l" rtl="0">
              <a:lnSpc>
                <a:spcPct val="126000"/>
              </a:lnSpc>
              <a:spcBef>
                <a:spcPts val="500"/>
              </a:spcBef>
              <a:spcAft>
                <a:spcPts val="0"/>
              </a:spcAft>
              <a:buSzPct val="27027"/>
              <a:buChar char="•"/>
            </a:pPr>
            <a:r>
              <a:rPr lang="nl-BE"/>
              <a:t>discreet beleid bewerken levert meer op</a:t>
            </a:r>
            <a:endParaRPr/>
          </a:p>
          <a:p>
            <a:pPr marL="36000" lvl="0" indent="-28575" algn="l" rtl="0">
              <a:lnSpc>
                <a:spcPct val="126000"/>
              </a:lnSpc>
              <a:spcBef>
                <a:spcPts val="500"/>
              </a:spcBef>
              <a:spcAft>
                <a:spcPts val="0"/>
              </a:spcAft>
              <a:buSzPct val="27027"/>
              <a:buChar char="•"/>
            </a:pPr>
            <a:r>
              <a:rPr lang="nl-BE"/>
              <a:t>samenleving is niet klaar </a:t>
            </a:r>
            <a:endParaRPr/>
          </a:p>
          <a:p>
            <a:pPr marL="36000" lvl="0" indent="-28575" algn="l" rtl="0">
              <a:lnSpc>
                <a:spcPct val="126000"/>
              </a:lnSpc>
              <a:spcBef>
                <a:spcPts val="500"/>
              </a:spcBef>
              <a:spcAft>
                <a:spcPts val="0"/>
              </a:spcAft>
              <a:buSzPct val="27027"/>
              <a:buChar char="•"/>
            </a:pPr>
            <a:r>
              <a:rPr lang="nl-BE"/>
              <a:t>als rechten afgenomen of ingeperkt kunnen worden </a:t>
            </a:r>
            <a:endParaRPr/>
          </a:p>
        </p:txBody>
      </p:sp>
      <p:sp>
        <p:nvSpPr>
          <p:cNvPr id="257" name="Google Shape;257;p5"/>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a2dde89425_0_0"/>
          <p:cNvSpPr txBox="1">
            <a:spLocks noGrp="1"/>
          </p:cNvSpPr>
          <p:nvPr>
            <p:ph type="title"/>
          </p:nvPr>
        </p:nvSpPr>
        <p:spPr>
          <a:xfrm>
            <a:off x="719136" y="215443"/>
            <a:ext cx="7704000" cy="8130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nl-BE"/>
              <a:t>Voorbeeld: dak- en thuisloosheid bij jongeren</a:t>
            </a:r>
            <a:endParaRPr/>
          </a:p>
        </p:txBody>
      </p:sp>
      <p:sp>
        <p:nvSpPr>
          <p:cNvPr id="264" name="Google Shape;264;g1a2dde89425_0_0"/>
          <p:cNvSpPr txBox="1">
            <a:spLocks noGrp="1"/>
          </p:cNvSpPr>
          <p:nvPr>
            <p:ph type="sldNum" idx="12"/>
          </p:nvPr>
        </p:nvSpPr>
        <p:spPr>
          <a:xfrm>
            <a:off x="8605828" y="6373018"/>
            <a:ext cx="462000" cy="3651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nl-BE"/>
              <a:t>16</a:t>
            </a:fld>
            <a:endParaRPr/>
          </a:p>
        </p:txBody>
      </p:sp>
      <p:pic>
        <p:nvPicPr>
          <p:cNvPr id="265" name="Google Shape;265;g1a2dde89425_0_0"/>
          <p:cNvPicPr preferRelativeResize="0"/>
          <p:nvPr/>
        </p:nvPicPr>
        <p:blipFill rotWithShape="1">
          <a:blip r:embed="rId3">
            <a:alphaModFix/>
          </a:blip>
          <a:srcRect l="9631" t="31033" r="35423" b="11089"/>
          <a:stretch/>
        </p:blipFill>
        <p:spPr>
          <a:xfrm flipH="1">
            <a:off x="6189625" y="1814800"/>
            <a:ext cx="2980525" cy="4439725"/>
          </a:xfrm>
          <a:prstGeom prst="rect">
            <a:avLst/>
          </a:prstGeom>
          <a:noFill/>
          <a:ln>
            <a:noFill/>
          </a:ln>
        </p:spPr>
      </p:pic>
      <p:sp>
        <p:nvSpPr>
          <p:cNvPr id="266" name="Google Shape;266;g1a2dde89425_0_0"/>
          <p:cNvSpPr txBox="1"/>
          <p:nvPr/>
        </p:nvSpPr>
        <p:spPr>
          <a:xfrm>
            <a:off x="719125" y="1685450"/>
            <a:ext cx="7875000" cy="471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b="1">
                <a:latin typeface="Trebuchet MS"/>
                <a:ea typeface="Trebuchet MS"/>
                <a:cs typeface="Trebuchet MS"/>
                <a:sym typeface="Trebuchet MS"/>
              </a:rPr>
              <a:t>2017</a:t>
            </a:r>
            <a:r>
              <a:rPr lang="nl-BE">
                <a:latin typeface="Trebuchet MS"/>
                <a:ea typeface="Trebuchet MS"/>
                <a:cs typeface="Trebuchet MS"/>
                <a:sym typeface="Trebuchet MS"/>
              </a:rPr>
              <a:t>: weekend met opvallend aantal dak- en thuislozen</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nl-BE" b="1">
                <a:latin typeface="Trebuchet MS"/>
                <a:ea typeface="Trebuchet MS"/>
                <a:cs typeface="Trebuchet MS"/>
                <a:sym typeface="Trebuchet MS"/>
              </a:rPr>
              <a:t>2018</a:t>
            </a:r>
            <a:r>
              <a:rPr lang="nl-BE">
                <a:latin typeface="Trebuchet MS"/>
                <a:ea typeface="Trebuchet MS"/>
                <a:cs typeface="Trebuchet MS"/>
                <a:sym typeface="Trebuchet MS"/>
              </a:rPr>
              <a:t>: eigen tijd en ruimte scheppen met Burgerbegrotingsproject Antwerpen</a:t>
            </a:r>
            <a:br>
              <a:rPr lang="nl-BE">
                <a:latin typeface="Trebuchet MS"/>
                <a:ea typeface="Trebuchet MS"/>
                <a:cs typeface="Trebuchet MS"/>
                <a:sym typeface="Trebuchet MS"/>
              </a:rPr>
            </a:br>
            <a:r>
              <a:rPr lang="nl-BE">
                <a:latin typeface="Trebuchet MS"/>
                <a:ea typeface="Trebuchet MS"/>
                <a:cs typeface="Trebuchet MS"/>
                <a:sym typeface="Trebuchet MS"/>
              </a:rPr>
              <a:t>	‘Betonne Jeugd geeft dak- en thuisloze jongeren een stem’</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Partners zoeken </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Outreachend werken en vindplaatsen zoeken</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Overlegorganen bijwonen of oprichten</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Betonne Jeugd bekend maken bij doelgroep</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Presentie</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Acties</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nl-BE">
                <a:latin typeface="Trebuchet MS"/>
                <a:ea typeface="Trebuchet MS"/>
                <a:cs typeface="Trebuchet MS"/>
                <a:sym typeface="Trebuchet MS"/>
              </a:rPr>
              <a:t>Beleidsaanbevelingen formuleren</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nl-BE">
                <a:latin typeface="Trebuchet MS"/>
                <a:ea typeface="Trebuchet MS"/>
                <a:cs typeface="Trebuchet MS"/>
                <a:sym typeface="Trebuchet MS"/>
              </a:rPr>
              <a:t>Resultaten:</a:t>
            </a:r>
            <a:endParaRPr>
              <a:latin typeface="Trebuchet MS"/>
              <a:ea typeface="Trebuchet MS"/>
              <a:cs typeface="Trebuchet MS"/>
              <a:sym typeface="Trebuchet MS"/>
            </a:endParaRPr>
          </a:p>
          <a:p>
            <a:pPr marL="0" lvl="0" indent="0" algn="l" rtl="0">
              <a:spcBef>
                <a:spcPts val="0"/>
              </a:spcBef>
              <a:spcAft>
                <a:spcPts val="0"/>
              </a:spcAft>
              <a:buNone/>
            </a:pPr>
            <a:r>
              <a:rPr lang="nl-BE">
                <a:latin typeface="Trebuchet MS"/>
                <a:ea typeface="Trebuchet MS"/>
                <a:cs typeface="Trebuchet MS"/>
                <a:sym typeface="Trebuchet MS"/>
              </a:rPr>
              <a:t>wifiboost, hayday app voor meer info (MTG), JUMP (MTG), noodopvang (MTG)</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nl-BE" b="1">
                <a:latin typeface="Trebuchet MS"/>
                <a:ea typeface="Trebuchet MS"/>
                <a:cs typeface="Trebuchet MS"/>
                <a:sym typeface="Trebuchet MS"/>
              </a:rPr>
              <a:t>heden:</a:t>
            </a:r>
            <a:endParaRPr b="1">
              <a:latin typeface="Trebuchet MS"/>
              <a:ea typeface="Trebuchet MS"/>
              <a:cs typeface="Trebuchet MS"/>
              <a:sym typeface="Trebuchet MS"/>
            </a:endParaRPr>
          </a:p>
          <a:p>
            <a:pPr marL="0" lvl="0" indent="0" algn="l" rtl="0">
              <a:spcBef>
                <a:spcPts val="0"/>
              </a:spcBef>
              <a:spcAft>
                <a:spcPts val="0"/>
              </a:spcAft>
              <a:buNone/>
            </a:pPr>
            <a:r>
              <a:rPr lang="nl-BE">
                <a:latin typeface="Trebuchet MS"/>
                <a:ea typeface="Trebuchet MS"/>
                <a:cs typeface="Trebuchet MS"/>
                <a:sym typeface="Trebuchet MS"/>
              </a:rPr>
              <a:t>Betonne Jeugd vzw als expertisecentrum rond dak- en thuisloosheid bij</a:t>
            </a:r>
            <a:endParaRPr>
              <a:latin typeface="Trebuchet MS"/>
              <a:ea typeface="Trebuchet MS"/>
              <a:cs typeface="Trebuchet MS"/>
              <a:sym typeface="Trebuchet MS"/>
            </a:endParaRPr>
          </a:p>
          <a:p>
            <a:pPr marL="0" lvl="0" indent="0" algn="l" rtl="0">
              <a:spcBef>
                <a:spcPts val="0"/>
              </a:spcBef>
              <a:spcAft>
                <a:spcPts val="0"/>
              </a:spcAft>
              <a:buNone/>
            </a:pPr>
            <a:r>
              <a:rPr lang="nl-BE">
                <a:latin typeface="Trebuchet MS"/>
                <a:ea typeface="Trebuchet MS"/>
                <a:cs typeface="Trebuchet MS"/>
                <a:sym typeface="Trebuchet MS"/>
              </a:rPr>
              <a:t>jongeren</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4</a:t>
            </a:r>
            <a:r>
              <a:rPr lang="nl-BE" baseline="30000"/>
              <a:t>de</a:t>
            </a:r>
            <a:r>
              <a:rPr lang="nl-BE"/>
              <a:t> afweging: Hoe gaan we deze kwestie politiseren?</a:t>
            </a:r>
            <a:endParaRPr/>
          </a:p>
        </p:txBody>
      </p:sp>
      <p:sp>
        <p:nvSpPr>
          <p:cNvPr id="272" name="Google Shape;272;p6"/>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fontScale="77500" lnSpcReduction="20000"/>
          </a:bodyPr>
          <a:lstStyle/>
          <a:p>
            <a:pPr marL="36000" lvl="0" indent="-36000" algn="l" rtl="0">
              <a:lnSpc>
                <a:spcPct val="126000"/>
              </a:lnSpc>
              <a:spcBef>
                <a:spcPts val="0"/>
              </a:spcBef>
              <a:spcAft>
                <a:spcPts val="0"/>
              </a:spcAft>
              <a:buSzPts val="315"/>
              <a:buChar char="•"/>
            </a:pPr>
            <a:r>
              <a:rPr lang="nl-BE" b="1"/>
              <a:t>Drie strategieën</a:t>
            </a:r>
            <a:endParaRPr b="1"/>
          </a:p>
          <a:p>
            <a:pPr marL="36000" lvl="0" indent="-36000" algn="l" rtl="0">
              <a:lnSpc>
                <a:spcPct val="126000"/>
              </a:lnSpc>
              <a:spcBef>
                <a:spcPts val="500"/>
              </a:spcBef>
              <a:spcAft>
                <a:spcPts val="0"/>
              </a:spcAft>
              <a:buSzPts val="315"/>
              <a:buChar char="•"/>
            </a:pPr>
            <a:r>
              <a:rPr lang="nl-BE"/>
              <a:t>- kwestie zichtbaar maken – bewustmaken</a:t>
            </a:r>
            <a:endParaRPr/>
          </a:p>
          <a:p>
            <a:pPr marL="36000" lvl="0" indent="-36000" algn="l" rtl="0">
              <a:lnSpc>
                <a:spcPct val="126000"/>
              </a:lnSpc>
              <a:spcBef>
                <a:spcPts val="500"/>
              </a:spcBef>
              <a:spcAft>
                <a:spcPts val="0"/>
              </a:spcAft>
              <a:buSzPts val="315"/>
              <a:buChar char="•"/>
            </a:pPr>
            <a:r>
              <a:rPr lang="nl-BE"/>
              <a:t>- verandering eisen – agenderen en contesteren</a:t>
            </a:r>
            <a:endParaRPr/>
          </a:p>
          <a:p>
            <a:pPr marL="36000" lvl="0" indent="-36000" algn="l" rtl="0">
              <a:lnSpc>
                <a:spcPct val="126000"/>
              </a:lnSpc>
              <a:spcBef>
                <a:spcPts val="500"/>
              </a:spcBef>
              <a:spcAft>
                <a:spcPts val="0"/>
              </a:spcAft>
              <a:buSzPts val="315"/>
              <a:buChar char="•"/>
            </a:pPr>
            <a:r>
              <a:rPr lang="nl-BE"/>
              <a:t>- verandering doen – prefigureren</a:t>
            </a:r>
            <a:endParaRPr/>
          </a:p>
          <a:p>
            <a:pPr marL="36000" lvl="0" indent="-15997" algn="l" rtl="0">
              <a:lnSpc>
                <a:spcPct val="126000"/>
              </a:lnSpc>
              <a:spcBef>
                <a:spcPts val="500"/>
              </a:spcBef>
              <a:spcAft>
                <a:spcPts val="0"/>
              </a:spcAft>
              <a:buSzPts val="315"/>
              <a:buNone/>
            </a:pPr>
            <a:endParaRPr/>
          </a:p>
          <a:p>
            <a:pPr marL="493199" lvl="1" indent="-35999" algn="l" rtl="0">
              <a:lnSpc>
                <a:spcPct val="126000"/>
              </a:lnSpc>
              <a:spcBef>
                <a:spcPts val="500"/>
              </a:spcBef>
              <a:spcAft>
                <a:spcPts val="0"/>
              </a:spcAft>
              <a:buSzPts val="315"/>
              <a:buChar char="•"/>
            </a:pPr>
            <a:r>
              <a:rPr lang="nl-BE"/>
              <a:t>Gericht op beleid én samenleving</a:t>
            </a:r>
            <a:endParaRPr/>
          </a:p>
          <a:p>
            <a:pPr marL="493199" lvl="1" indent="-35999" algn="l" rtl="0">
              <a:lnSpc>
                <a:spcPct val="126000"/>
              </a:lnSpc>
              <a:spcBef>
                <a:spcPts val="500"/>
              </a:spcBef>
              <a:spcAft>
                <a:spcPts val="0"/>
              </a:spcAft>
              <a:buSzPts val="315"/>
              <a:buChar char="•"/>
            </a:pPr>
            <a:r>
              <a:rPr lang="nl-BE"/>
              <a:t>Ook veranderingen in sociaal werk zelf!</a:t>
            </a:r>
            <a:endParaRPr/>
          </a:p>
          <a:p>
            <a:pPr marL="36000" lvl="0" indent="-15997" algn="l" rtl="0">
              <a:lnSpc>
                <a:spcPct val="126000"/>
              </a:lnSpc>
              <a:spcBef>
                <a:spcPts val="500"/>
              </a:spcBef>
              <a:spcAft>
                <a:spcPts val="0"/>
              </a:spcAft>
              <a:buSzPts val="315"/>
              <a:buNone/>
            </a:pPr>
            <a:endParaRPr/>
          </a:p>
          <a:p>
            <a:pPr marL="36000" lvl="0" indent="-36000" algn="l" rtl="0">
              <a:lnSpc>
                <a:spcPct val="126000"/>
              </a:lnSpc>
              <a:spcBef>
                <a:spcPts val="500"/>
              </a:spcBef>
              <a:spcAft>
                <a:spcPts val="0"/>
              </a:spcAft>
              <a:buSzPts val="315"/>
              <a:buChar char="•"/>
            </a:pPr>
            <a:r>
              <a:rPr lang="nl-BE"/>
              <a:t>Vaak in coalities: zoeken naar natuurlijke bondgenoten om publiek te gaan</a:t>
            </a:r>
            <a:endParaRPr/>
          </a:p>
          <a:p>
            <a:pPr marL="36000" lvl="0" indent="-15997" algn="l" rtl="0">
              <a:lnSpc>
                <a:spcPct val="126000"/>
              </a:lnSpc>
              <a:spcBef>
                <a:spcPts val="500"/>
              </a:spcBef>
              <a:spcAft>
                <a:spcPts val="0"/>
              </a:spcAft>
              <a:buSzPts val="315"/>
              <a:buNone/>
            </a:pPr>
            <a:endParaRPr/>
          </a:p>
          <a:p>
            <a:pPr marL="36000" lvl="0" indent="-36000" algn="l" rtl="0">
              <a:lnSpc>
                <a:spcPct val="126000"/>
              </a:lnSpc>
              <a:spcBef>
                <a:spcPts val="500"/>
              </a:spcBef>
              <a:spcAft>
                <a:spcPts val="0"/>
              </a:spcAft>
              <a:buSzPts val="315"/>
              <a:buChar char="•"/>
            </a:pPr>
            <a:r>
              <a:rPr lang="nl-BE" b="1"/>
              <a:t>Betonne Jeugd:</a:t>
            </a:r>
            <a:endParaRPr b="1"/>
          </a:p>
          <a:p>
            <a:pPr marL="36000" lvl="0" indent="-36000" algn="l" rtl="0">
              <a:lnSpc>
                <a:spcPct val="126000"/>
              </a:lnSpc>
              <a:spcBef>
                <a:spcPts val="500"/>
              </a:spcBef>
              <a:spcAft>
                <a:spcPts val="0"/>
              </a:spcAft>
              <a:buSzPts val="315"/>
              <a:buChar char="•"/>
            </a:pPr>
            <a:r>
              <a:rPr lang="nl-BE"/>
              <a:t>- netwerkvorming op drie niveaus </a:t>
            </a:r>
            <a:endParaRPr/>
          </a:p>
          <a:p>
            <a:pPr marL="36000" lvl="0" indent="-36000" algn="l" rtl="0">
              <a:lnSpc>
                <a:spcPct val="126000"/>
              </a:lnSpc>
              <a:spcBef>
                <a:spcPts val="500"/>
              </a:spcBef>
              <a:spcAft>
                <a:spcPts val="0"/>
              </a:spcAft>
              <a:buSzPts val="315"/>
              <a:buChar char="•"/>
            </a:pPr>
            <a:r>
              <a:rPr lang="nl-BE"/>
              <a:t>- stem van de jongeren zelf inbrengen</a:t>
            </a:r>
            <a:endParaRPr/>
          </a:p>
          <a:p>
            <a:pPr marL="36000" lvl="0" indent="-36000" algn="l" rtl="0">
              <a:lnSpc>
                <a:spcPct val="126000"/>
              </a:lnSpc>
              <a:spcBef>
                <a:spcPts val="500"/>
              </a:spcBef>
              <a:spcAft>
                <a:spcPts val="0"/>
              </a:spcAft>
              <a:buSzPts val="315"/>
              <a:buChar char="•"/>
            </a:pPr>
            <a:r>
              <a:rPr lang="nl-BE"/>
              <a:t>- laten zien waar er problemen zijn maar ook waar oplossingen liggen</a:t>
            </a:r>
            <a:endParaRPr/>
          </a:p>
        </p:txBody>
      </p:sp>
      <p:sp>
        <p:nvSpPr>
          <p:cNvPr id="273" name="Google Shape;273;p6"/>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9fd51ff75e_1_42"/>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Denkoefening</a:t>
            </a:r>
            <a:endParaRPr/>
          </a:p>
        </p:txBody>
      </p:sp>
      <p:sp>
        <p:nvSpPr>
          <p:cNvPr id="280" name="Google Shape;280;g19fd51ff75e_1_42"/>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500"/>
              </a:spcBef>
              <a:spcAft>
                <a:spcPts val="0"/>
              </a:spcAft>
              <a:buSzPts val="450"/>
              <a:buNone/>
            </a:pPr>
            <a:r>
              <a:rPr lang="nl-BE"/>
              <a:t>Welke strategie zie jij het best passen binnen je huidige kader?</a:t>
            </a:r>
            <a:endParaRPr/>
          </a:p>
          <a:p>
            <a:pPr marL="0" lvl="0" indent="0" algn="l" rtl="0">
              <a:lnSpc>
                <a:spcPct val="126000"/>
              </a:lnSpc>
              <a:spcBef>
                <a:spcPts val="500"/>
              </a:spcBef>
              <a:spcAft>
                <a:spcPts val="0"/>
              </a:spcAft>
              <a:buSzPts val="450"/>
              <a:buNone/>
            </a:pPr>
            <a:endParaRPr/>
          </a:p>
          <a:p>
            <a:pPr marL="0" lvl="0" indent="0" algn="l" rtl="0">
              <a:lnSpc>
                <a:spcPct val="126000"/>
              </a:lnSpc>
              <a:spcBef>
                <a:spcPts val="500"/>
              </a:spcBef>
              <a:spcAft>
                <a:spcPts val="0"/>
              </a:spcAft>
              <a:buSzPts val="450"/>
              <a:buNone/>
            </a:pPr>
            <a:r>
              <a:rPr lang="nl-BE"/>
              <a:t>Beschrijf/bedenk een mogelijk politiserend traject voor een case van binnen je werkomgeving.</a:t>
            </a:r>
            <a:endParaRPr/>
          </a:p>
        </p:txBody>
      </p:sp>
      <p:sp>
        <p:nvSpPr>
          <p:cNvPr id="281" name="Google Shape;281;g19fd51ff75e_1_42"/>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5</a:t>
            </a:r>
            <a:r>
              <a:rPr lang="nl-BE" baseline="30000"/>
              <a:t>de</a:t>
            </a:r>
            <a:r>
              <a:rPr lang="nl-BE"/>
              <a:t> afweging: Wat betekent succes? </a:t>
            </a:r>
            <a:endParaRPr/>
          </a:p>
        </p:txBody>
      </p:sp>
      <p:sp>
        <p:nvSpPr>
          <p:cNvPr id="287" name="Google Shape;287;p7"/>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36000" lvl="0" indent="-28575" algn="l" rtl="0">
              <a:lnSpc>
                <a:spcPct val="126000"/>
              </a:lnSpc>
              <a:spcBef>
                <a:spcPts val="0"/>
              </a:spcBef>
              <a:spcAft>
                <a:spcPts val="0"/>
              </a:spcAft>
              <a:buSzPts val="450"/>
              <a:buChar char="•"/>
            </a:pPr>
            <a:r>
              <a:rPr lang="nl-BE"/>
              <a:t>Succes definiëren </a:t>
            </a:r>
            <a:endParaRPr/>
          </a:p>
          <a:p>
            <a:pPr marL="190800" lvl="2" indent="-154800" algn="l" rtl="0">
              <a:lnSpc>
                <a:spcPct val="126000"/>
              </a:lnSpc>
              <a:spcBef>
                <a:spcPts val="500"/>
              </a:spcBef>
              <a:spcAft>
                <a:spcPts val="0"/>
              </a:spcAft>
              <a:buSzPts val="1530"/>
              <a:buChar char="•"/>
            </a:pPr>
            <a:r>
              <a:rPr lang="nl-BE"/>
              <a:t>Inhoudelijke resultaten</a:t>
            </a:r>
            <a:endParaRPr/>
          </a:p>
          <a:p>
            <a:pPr marL="190800" lvl="2" indent="-154800" algn="l" rtl="0">
              <a:lnSpc>
                <a:spcPct val="126000"/>
              </a:lnSpc>
              <a:spcBef>
                <a:spcPts val="500"/>
              </a:spcBef>
              <a:spcAft>
                <a:spcPts val="0"/>
              </a:spcAft>
              <a:buSzPts val="1530"/>
              <a:buChar char="•"/>
            </a:pPr>
            <a:r>
              <a:rPr lang="nl-BE"/>
              <a:t>Procesresultaten</a:t>
            </a:r>
            <a:endParaRPr/>
          </a:p>
          <a:p>
            <a:pPr marL="190800" lvl="2" indent="-57645" algn="l" rtl="0">
              <a:lnSpc>
                <a:spcPct val="126000"/>
              </a:lnSpc>
              <a:spcBef>
                <a:spcPts val="500"/>
              </a:spcBef>
              <a:spcAft>
                <a:spcPts val="0"/>
              </a:spcAft>
              <a:buSzPts val="1530"/>
              <a:buNone/>
            </a:pPr>
            <a:endParaRPr/>
          </a:p>
          <a:p>
            <a:pPr marL="36000" lvl="2" indent="0" algn="l" rtl="0">
              <a:lnSpc>
                <a:spcPct val="126000"/>
              </a:lnSpc>
              <a:spcBef>
                <a:spcPts val="500"/>
              </a:spcBef>
              <a:spcAft>
                <a:spcPts val="0"/>
              </a:spcAft>
              <a:buSzPts val="1530"/>
              <a:buNone/>
            </a:pPr>
            <a:r>
              <a:rPr lang="nl-BE"/>
              <a:t>Vieren van kleine successen</a:t>
            </a:r>
            <a:endParaRPr/>
          </a:p>
          <a:p>
            <a:pPr marL="36000" lvl="2" indent="0" algn="l" rtl="0">
              <a:lnSpc>
                <a:spcPct val="126000"/>
              </a:lnSpc>
              <a:spcBef>
                <a:spcPts val="500"/>
              </a:spcBef>
              <a:spcAft>
                <a:spcPts val="0"/>
              </a:spcAft>
              <a:buSzPts val="1530"/>
              <a:buNone/>
            </a:pPr>
            <a:r>
              <a:rPr lang="nl-BE"/>
              <a:t>Gehoord en gezien worden is waardevol</a:t>
            </a:r>
            <a:endParaRPr/>
          </a:p>
        </p:txBody>
      </p:sp>
      <p:sp>
        <p:nvSpPr>
          <p:cNvPr id="288" name="Google Shape;288;p7"/>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Aan de slag (Van Bouchaute &amp; Vanderhulst, 2022)</a:t>
            </a:r>
            <a:endParaRPr/>
          </a:p>
        </p:txBody>
      </p:sp>
      <p:sp>
        <p:nvSpPr>
          <p:cNvPr id="97" name="Google Shape;97;p2"/>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36000" lvl="0" indent="-28575" algn="l" rtl="0">
              <a:lnSpc>
                <a:spcPct val="126000"/>
              </a:lnSpc>
              <a:spcBef>
                <a:spcPts val="0"/>
              </a:spcBef>
              <a:spcAft>
                <a:spcPts val="0"/>
              </a:spcAft>
              <a:buSzPts val="450"/>
              <a:buChar char="•"/>
            </a:pPr>
            <a:r>
              <a:rPr lang="nl-BE"/>
              <a:t>Politiserend werken</a:t>
            </a:r>
            <a:endParaRPr/>
          </a:p>
          <a:p>
            <a:pPr marL="493199" lvl="1" indent="-28575" algn="l" rtl="0">
              <a:lnSpc>
                <a:spcPct val="126000"/>
              </a:lnSpc>
              <a:spcBef>
                <a:spcPts val="0"/>
              </a:spcBef>
              <a:spcAft>
                <a:spcPts val="0"/>
              </a:spcAft>
              <a:buSzPts val="450"/>
              <a:buChar char="•"/>
            </a:pPr>
            <a:r>
              <a:rPr lang="nl-BE"/>
              <a:t>- krachtlijn sterk sociaal werk</a:t>
            </a:r>
            <a:endParaRPr/>
          </a:p>
          <a:p>
            <a:pPr marL="493199" lvl="1" indent="-28575" algn="l" rtl="0">
              <a:lnSpc>
                <a:spcPct val="126000"/>
              </a:lnSpc>
              <a:spcBef>
                <a:spcPts val="0"/>
              </a:spcBef>
              <a:spcAft>
                <a:spcPts val="0"/>
              </a:spcAft>
              <a:buSzPts val="450"/>
              <a:buChar char="•"/>
            </a:pPr>
            <a:r>
              <a:rPr lang="nl-BE"/>
              <a:t>- praktijken die de bestaande orde bevragen en verstoren</a:t>
            </a:r>
            <a:endParaRPr/>
          </a:p>
          <a:p>
            <a:pPr marL="493199" lvl="1" indent="-28575" algn="l" rtl="0">
              <a:lnSpc>
                <a:spcPct val="126000"/>
              </a:lnSpc>
              <a:spcBef>
                <a:spcPts val="0"/>
              </a:spcBef>
              <a:spcAft>
                <a:spcPts val="0"/>
              </a:spcAft>
              <a:buSzPts val="450"/>
              <a:buChar char="•"/>
            </a:pPr>
            <a:r>
              <a:rPr lang="nl-BE"/>
              <a:t>- proces waarbij individuele ervaringen omgezet worden in publieke kwesties</a:t>
            </a:r>
            <a:endParaRPr/>
          </a:p>
          <a:p>
            <a:pPr marL="464624" lvl="1" indent="0" algn="l" rtl="0">
              <a:lnSpc>
                <a:spcPct val="126000"/>
              </a:lnSpc>
              <a:spcBef>
                <a:spcPts val="0"/>
              </a:spcBef>
              <a:spcAft>
                <a:spcPts val="0"/>
              </a:spcAft>
              <a:buSzPts val="450"/>
              <a:buNone/>
            </a:pPr>
            <a:endParaRPr/>
          </a:p>
          <a:p>
            <a:pPr marL="36000" lvl="0" indent="-28575" algn="l" rtl="0">
              <a:lnSpc>
                <a:spcPct val="126000"/>
              </a:lnSpc>
              <a:spcBef>
                <a:spcPts val="0"/>
              </a:spcBef>
              <a:spcAft>
                <a:spcPts val="0"/>
              </a:spcAft>
              <a:buSzPts val="450"/>
              <a:buChar char="•"/>
            </a:pPr>
            <a:r>
              <a:rPr lang="nl-BE"/>
              <a:t>Basis uit Publiek gaan</a:t>
            </a:r>
            <a:endParaRPr/>
          </a:p>
          <a:p>
            <a:pPr marL="36000" lvl="0" indent="-28575" algn="l" rtl="0">
              <a:lnSpc>
                <a:spcPct val="126000"/>
              </a:lnSpc>
              <a:spcBef>
                <a:spcPts val="500"/>
              </a:spcBef>
              <a:spcAft>
                <a:spcPts val="0"/>
              </a:spcAft>
              <a:buSzPts val="450"/>
              <a:buChar char="•"/>
            </a:pPr>
            <a:r>
              <a:rPr lang="nl-BE"/>
              <a:t>Handelingskader</a:t>
            </a:r>
            <a:endParaRPr/>
          </a:p>
        </p:txBody>
      </p:sp>
      <p:sp>
        <p:nvSpPr>
          <p:cNvPr id="98" name="Google Shape;98;p2"/>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Daar heb ik geen tijd voor!</a:t>
            </a:r>
            <a:endParaRPr/>
          </a:p>
        </p:txBody>
      </p:sp>
      <p:sp>
        <p:nvSpPr>
          <p:cNvPr id="294" name="Google Shape;294;p8"/>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36000" lvl="0" indent="-26416" algn="l" rtl="0">
              <a:lnSpc>
                <a:spcPct val="126000"/>
              </a:lnSpc>
              <a:spcBef>
                <a:spcPts val="0"/>
              </a:spcBef>
              <a:spcAft>
                <a:spcPts val="0"/>
              </a:spcAft>
              <a:buSzPts val="416"/>
              <a:buChar char="•"/>
            </a:pPr>
            <a:r>
              <a:rPr lang="nl-BE"/>
              <a:t>Randvoorwaarden om politiserend te werken</a:t>
            </a:r>
            <a:endParaRPr/>
          </a:p>
          <a:p>
            <a:pPr marL="36000" lvl="0" indent="-26416" algn="l" rtl="0">
              <a:lnSpc>
                <a:spcPct val="126000"/>
              </a:lnSpc>
              <a:spcBef>
                <a:spcPts val="500"/>
              </a:spcBef>
              <a:spcAft>
                <a:spcPts val="0"/>
              </a:spcAft>
              <a:buSzPts val="416"/>
              <a:buChar char="•"/>
            </a:pPr>
            <a:r>
              <a:rPr lang="nl-BE"/>
              <a:t>- inzicht en vaardigheden</a:t>
            </a:r>
            <a:endParaRPr/>
          </a:p>
          <a:p>
            <a:pPr marL="36000" lvl="0" indent="-26416" algn="l" rtl="0">
              <a:lnSpc>
                <a:spcPct val="126000"/>
              </a:lnSpc>
              <a:spcBef>
                <a:spcPts val="500"/>
              </a:spcBef>
              <a:spcAft>
                <a:spcPts val="0"/>
              </a:spcAft>
              <a:buSzPts val="416"/>
              <a:buChar char="•"/>
            </a:pPr>
            <a:r>
              <a:rPr lang="nl-BE"/>
              <a:t>- draagkracht</a:t>
            </a:r>
            <a:endParaRPr/>
          </a:p>
          <a:p>
            <a:pPr marL="36000" lvl="0" indent="-26416" algn="l" rtl="0">
              <a:lnSpc>
                <a:spcPct val="126000"/>
              </a:lnSpc>
              <a:spcBef>
                <a:spcPts val="500"/>
              </a:spcBef>
              <a:spcAft>
                <a:spcPts val="0"/>
              </a:spcAft>
              <a:buSzPts val="416"/>
              <a:buChar char="•"/>
            </a:pPr>
            <a:r>
              <a:rPr lang="nl-BE"/>
              <a:t>- moed</a:t>
            </a:r>
            <a:endParaRPr/>
          </a:p>
          <a:p>
            <a:pPr marL="36000" lvl="0" indent="-26416" algn="l" rtl="0">
              <a:lnSpc>
                <a:spcPct val="126000"/>
              </a:lnSpc>
              <a:spcBef>
                <a:spcPts val="500"/>
              </a:spcBef>
              <a:spcAft>
                <a:spcPts val="0"/>
              </a:spcAft>
              <a:buSzPts val="416"/>
              <a:buChar char="•"/>
            </a:pPr>
            <a:r>
              <a:rPr lang="nl-BE"/>
              <a:t>- democratische ethiek</a:t>
            </a:r>
            <a:endParaRPr/>
          </a:p>
          <a:p>
            <a:pPr marL="36000" lvl="0" indent="-26416" algn="l" rtl="0">
              <a:lnSpc>
                <a:spcPct val="126000"/>
              </a:lnSpc>
              <a:spcBef>
                <a:spcPts val="500"/>
              </a:spcBef>
              <a:spcAft>
                <a:spcPts val="0"/>
              </a:spcAft>
              <a:buSzPts val="416"/>
              <a:buChar char="•"/>
            </a:pPr>
            <a:r>
              <a:rPr lang="nl-BE"/>
              <a:t>- inbedding in ruimere dynamiek</a:t>
            </a:r>
            <a:endParaRPr/>
          </a:p>
          <a:p>
            <a:pPr marL="36000" lvl="0" indent="0" algn="l" rtl="0">
              <a:lnSpc>
                <a:spcPct val="126000"/>
              </a:lnSpc>
              <a:spcBef>
                <a:spcPts val="500"/>
              </a:spcBef>
              <a:spcAft>
                <a:spcPts val="0"/>
              </a:spcAft>
              <a:buSzPts val="416"/>
              <a:buNone/>
            </a:pPr>
            <a:endParaRPr/>
          </a:p>
        </p:txBody>
      </p:sp>
      <p:sp>
        <p:nvSpPr>
          <p:cNvPr id="295" name="Google Shape;295;p8"/>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9fd51ff75e_0_38"/>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Open houding, open kader</a:t>
            </a:r>
            <a:endParaRPr/>
          </a:p>
        </p:txBody>
      </p:sp>
      <p:sp>
        <p:nvSpPr>
          <p:cNvPr id="302" name="Google Shape;302;g19fd51ff75e_0_38"/>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500"/>
              </a:spcBef>
              <a:spcAft>
                <a:spcPts val="0"/>
              </a:spcAft>
              <a:buSzPts val="450"/>
              <a:buNone/>
            </a:pPr>
            <a:r>
              <a:rPr lang="nl-BE"/>
              <a:t>Afhankelijk van tijdgeest</a:t>
            </a:r>
            <a:endParaRPr/>
          </a:p>
          <a:p>
            <a:pPr marL="0" lvl="0" indent="0" algn="l" rtl="0">
              <a:lnSpc>
                <a:spcPct val="126000"/>
              </a:lnSpc>
              <a:spcBef>
                <a:spcPts val="500"/>
              </a:spcBef>
              <a:spcAft>
                <a:spcPts val="0"/>
              </a:spcAft>
              <a:buSzPts val="450"/>
              <a:buNone/>
            </a:pPr>
            <a:r>
              <a:rPr lang="nl-BE"/>
              <a:t>Afhankelijk van bereikte doelgroep</a:t>
            </a:r>
            <a:endParaRPr/>
          </a:p>
          <a:p>
            <a:pPr marL="0" lvl="0" indent="0" algn="l" rtl="0">
              <a:lnSpc>
                <a:spcPct val="126000"/>
              </a:lnSpc>
              <a:spcBef>
                <a:spcPts val="500"/>
              </a:spcBef>
              <a:spcAft>
                <a:spcPts val="0"/>
              </a:spcAft>
              <a:buSzPts val="450"/>
              <a:buNone/>
            </a:pPr>
            <a:r>
              <a:rPr lang="nl-BE"/>
              <a:t>Bereid zijn om missie en visie bij te stellen?</a:t>
            </a:r>
            <a:endParaRPr/>
          </a:p>
          <a:p>
            <a:pPr marL="0" lvl="0" indent="0" algn="l" rtl="0">
              <a:lnSpc>
                <a:spcPct val="126000"/>
              </a:lnSpc>
              <a:spcBef>
                <a:spcPts val="500"/>
              </a:spcBef>
              <a:spcAft>
                <a:spcPts val="0"/>
              </a:spcAft>
              <a:buSzPts val="450"/>
              <a:buNone/>
            </a:pPr>
            <a:endParaRPr/>
          </a:p>
          <a:p>
            <a:pPr marL="457200" lvl="0" indent="-228600" algn="l" rtl="0">
              <a:lnSpc>
                <a:spcPct val="126000"/>
              </a:lnSpc>
              <a:spcBef>
                <a:spcPts val="500"/>
              </a:spcBef>
              <a:spcAft>
                <a:spcPts val="0"/>
              </a:spcAft>
              <a:buSzPts val="450"/>
              <a:buNone/>
            </a:pPr>
            <a:endParaRPr/>
          </a:p>
          <a:p>
            <a:pPr marL="457200" lvl="0" indent="-228600" algn="l" rtl="0">
              <a:lnSpc>
                <a:spcPct val="126000"/>
              </a:lnSpc>
              <a:spcBef>
                <a:spcPts val="0"/>
              </a:spcBef>
              <a:spcAft>
                <a:spcPts val="0"/>
              </a:spcAft>
              <a:buSzPts val="450"/>
              <a:buNone/>
            </a:pPr>
            <a:endParaRPr/>
          </a:p>
        </p:txBody>
      </p:sp>
      <p:sp>
        <p:nvSpPr>
          <p:cNvPr id="303" name="Google Shape;303;g19fd51ff75e_0_38"/>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4"/>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1800"/>
              <a:buNone/>
            </a:pPr>
            <a:r>
              <a:rPr lang="nl-BE"/>
              <a:t>Denkoefening</a:t>
            </a:r>
            <a:endParaRPr/>
          </a:p>
        </p:txBody>
      </p:sp>
      <p:sp>
        <p:nvSpPr>
          <p:cNvPr id="309" name="Google Shape;309;p24"/>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457200" lvl="0" indent="-257175" algn="l" rtl="0">
              <a:lnSpc>
                <a:spcPct val="126000"/>
              </a:lnSpc>
              <a:spcBef>
                <a:spcPts val="500"/>
              </a:spcBef>
              <a:spcAft>
                <a:spcPts val="0"/>
              </a:spcAft>
              <a:buSzPts val="450"/>
              <a:buChar char="•"/>
            </a:pPr>
            <a:r>
              <a:rPr lang="nl-BE"/>
              <a:t>Wat hebben je nodig om politiserend te werken? </a:t>
            </a:r>
            <a:endParaRPr/>
          </a:p>
        </p:txBody>
      </p:sp>
      <p:sp>
        <p:nvSpPr>
          <p:cNvPr id="310" name="Google Shape;310;p24"/>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9"/>
          <p:cNvSpPr txBox="1">
            <a:spLocks noGrp="1"/>
          </p:cNvSpPr>
          <p:nvPr>
            <p:ph type="ctrTitle"/>
          </p:nvPr>
        </p:nvSpPr>
        <p:spPr>
          <a:xfrm>
            <a:off x="719242" y="393036"/>
            <a:ext cx="7704000" cy="1414798"/>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600"/>
              <a:buFont typeface="Trebuchet MS"/>
              <a:buNone/>
            </a:pPr>
            <a:endParaRPr/>
          </a:p>
        </p:txBody>
      </p:sp>
      <p:sp>
        <p:nvSpPr>
          <p:cNvPr id="319" name="Google Shape;319;p9"/>
          <p:cNvSpPr txBox="1">
            <a:spLocks noGrp="1"/>
          </p:cNvSpPr>
          <p:nvPr>
            <p:ph type="subTitle" idx="1"/>
          </p:nvPr>
        </p:nvSpPr>
        <p:spPr>
          <a:xfrm>
            <a:off x="735682" y="1999259"/>
            <a:ext cx="7697083" cy="1563214"/>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0"/>
              </a:spcBef>
              <a:spcAft>
                <a:spcPts val="0"/>
              </a:spcAft>
              <a:buSzPts val="450"/>
              <a:buNone/>
            </a:pPr>
            <a:r>
              <a:rPr lang="nl-BE"/>
              <a:t>Voor verdere vragen rond politiserend sociaal werk</a:t>
            </a:r>
            <a:endParaRPr/>
          </a:p>
          <a:p>
            <a:pPr marL="0" lvl="0" indent="0" algn="l" rtl="0">
              <a:lnSpc>
                <a:spcPct val="126000"/>
              </a:lnSpc>
              <a:spcBef>
                <a:spcPts val="0"/>
              </a:spcBef>
              <a:spcAft>
                <a:spcPts val="0"/>
              </a:spcAft>
              <a:buSzPts val="450"/>
              <a:buNone/>
            </a:pPr>
            <a:endParaRPr/>
          </a:p>
          <a:p>
            <a:pPr marL="0" lvl="0" indent="0" algn="l" rtl="0">
              <a:lnSpc>
                <a:spcPct val="126000"/>
              </a:lnSpc>
              <a:spcBef>
                <a:spcPts val="0"/>
              </a:spcBef>
              <a:spcAft>
                <a:spcPts val="0"/>
              </a:spcAft>
              <a:buSzPts val="450"/>
              <a:buNone/>
            </a:pPr>
            <a:r>
              <a:rPr lang="nl-BE"/>
              <a:t>Publiek gaan</a:t>
            </a:r>
            <a:endParaRPr/>
          </a:p>
          <a:p>
            <a:pPr marL="0" lvl="0" indent="0" algn="l" rtl="0">
              <a:lnSpc>
                <a:spcPct val="126000"/>
              </a:lnSpc>
              <a:spcBef>
                <a:spcPts val="0"/>
              </a:spcBef>
              <a:spcAft>
                <a:spcPts val="0"/>
              </a:spcAft>
              <a:buSzPts val="450"/>
              <a:buNone/>
            </a:pPr>
            <a:r>
              <a:rPr lang="nl-BE"/>
              <a:t>Elke.Plovie@samvzw.be</a:t>
            </a:r>
            <a:endParaRPr/>
          </a:p>
        </p:txBody>
      </p:sp>
      <p:sp>
        <p:nvSpPr>
          <p:cNvPr id="320" name="Google Shape;320;p9"/>
          <p:cNvSpPr txBox="1">
            <a:spLocks noGrp="1"/>
          </p:cNvSpPr>
          <p:nvPr>
            <p:ph type="subTitle" idx="1"/>
          </p:nvPr>
        </p:nvSpPr>
        <p:spPr>
          <a:xfrm>
            <a:off x="735682" y="3562484"/>
            <a:ext cx="7697100" cy="1563300"/>
          </a:xfrm>
          <a:prstGeom prst="rect">
            <a:avLst/>
          </a:prstGeom>
          <a:noFill/>
          <a:ln>
            <a:noFill/>
          </a:ln>
        </p:spPr>
        <p:txBody>
          <a:bodyPr spcFirstLastPara="1" wrap="square" lIns="0" tIns="0" rIns="0" bIns="0" anchor="t" anchorCtr="0">
            <a:normAutofit/>
          </a:bodyPr>
          <a:lstStyle/>
          <a:p>
            <a:pPr marL="0" lvl="0" indent="0" algn="l" rtl="0">
              <a:lnSpc>
                <a:spcPct val="126000"/>
              </a:lnSpc>
              <a:spcBef>
                <a:spcPts val="0"/>
              </a:spcBef>
              <a:spcAft>
                <a:spcPts val="0"/>
              </a:spcAft>
              <a:buSzPts val="450"/>
              <a:buNone/>
            </a:pPr>
            <a:r>
              <a:rPr lang="nl-BE"/>
              <a:t>Voor verdere vragen rond jongeren in armoede of dak- en thuisloosheid:</a:t>
            </a:r>
            <a:endParaRPr/>
          </a:p>
          <a:p>
            <a:pPr marL="0" lvl="0" indent="0" algn="l" rtl="0">
              <a:lnSpc>
                <a:spcPct val="126000"/>
              </a:lnSpc>
              <a:spcBef>
                <a:spcPts val="0"/>
              </a:spcBef>
              <a:spcAft>
                <a:spcPts val="0"/>
              </a:spcAft>
              <a:buSzPts val="450"/>
              <a:buNone/>
            </a:pPr>
            <a:endParaRPr/>
          </a:p>
          <a:p>
            <a:pPr marL="0" lvl="0" indent="0" algn="l" rtl="0">
              <a:lnSpc>
                <a:spcPct val="126000"/>
              </a:lnSpc>
              <a:spcBef>
                <a:spcPts val="0"/>
              </a:spcBef>
              <a:spcAft>
                <a:spcPts val="0"/>
              </a:spcAft>
              <a:buSzPts val="450"/>
              <a:buNone/>
            </a:pPr>
            <a:r>
              <a:rPr lang="nl-BE"/>
              <a:t>Betonne Jeugd</a:t>
            </a:r>
            <a:endParaRPr/>
          </a:p>
          <a:p>
            <a:pPr marL="0" lvl="0" indent="0" algn="l" rtl="0">
              <a:lnSpc>
                <a:spcPct val="126000"/>
              </a:lnSpc>
              <a:spcBef>
                <a:spcPts val="0"/>
              </a:spcBef>
              <a:spcAft>
                <a:spcPts val="0"/>
              </a:spcAft>
              <a:buSzPts val="450"/>
              <a:buNone/>
            </a:pPr>
            <a:r>
              <a:rPr lang="nl-BE"/>
              <a:t>ward@betonnejeugd.org</a:t>
            </a:r>
            <a:endParaRPr/>
          </a:p>
        </p:txBody>
      </p:sp>
      <p:pic>
        <p:nvPicPr>
          <p:cNvPr id="321" name="Google Shape;321;p9"/>
          <p:cNvPicPr preferRelativeResize="0"/>
          <p:nvPr/>
        </p:nvPicPr>
        <p:blipFill rotWithShape="1">
          <a:blip r:embed="rId3">
            <a:alphaModFix/>
          </a:blip>
          <a:srcRect/>
          <a:stretch/>
        </p:blipFill>
        <p:spPr>
          <a:xfrm>
            <a:off x="719250" y="4765600"/>
            <a:ext cx="1293150" cy="129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a2dde89425_0_46"/>
          <p:cNvSpPr txBox="1">
            <a:spLocks noGrp="1"/>
          </p:cNvSpPr>
          <p:nvPr>
            <p:ph type="title"/>
          </p:nvPr>
        </p:nvSpPr>
        <p:spPr>
          <a:xfrm>
            <a:off x="719136" y="215443"/>
            <a:ext cx="7704000" cy="8130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nl-BE"/>
              <a:t>Betonne Jeugd</a:t>
            </a:r>
            <a:endParaRPr/>
          </a:p>
        </p:txBody>
      </p:sp>
      <p:sp>
        <p:nvSpPr>
          <p:cNvPr id="105" name="Google Shape;105;g1a2dde89425_0_46"/>
          <p:cNvSpPr txBox="1">
            <a:spLocks noGrp="1"/>
          </p:cNvSpPr>
          <p:nvPr>
            <p:ph type="body" idx="1"/>
          </p:nvPr>
        </p:nvSpPr>
        <p:spPr>
          <a:xfrm>
            <a:off x="1027609" y="1610428"/>
            <a:ext cx="6984000" cy="4104000"/>
          </a:xfrm>
          <a:prstGeom prst="rect">
            <a:avLst/>
          </a:prstGeom>
        </p:spPr>
        <p:txBody>
          <a:bodyPr spcFirstLastPara="1" wrap="square" lIns="0" tIns="0" rIns="0" bIns="0" anchor="t" anchorCtr="0">
            <a:normAutofit lnSpcReduction="10000"/>
          </a:bodyPr>
          <a:lstStyle/>
          <a:p>
            <a:pPr marL="0" lvl="0" indent="0" algn="l" rtl="0">
              <a:spcBef>
                <a:spcPts val="500"/>
              </a:spcBef>
              <a:spcAft>
                <a:spcPts val="0"/>
              </a:spcAft>
              <a:buNone/>
            </a:pPr>
            <a:r>
              <a:rPr lang="nl-BE"/>
              <a:t>WMKJ</a:t>
            </a:r>
            <a:endParaRPr/>
          </a:p>
          <a:p>
            <a:pPr marL="0" lvl="0" indent="0" algn="l" rtl="0">
              <a:spcBef>
                <a:spcPts val="500"/>
              </a:spcBef>
              <a:spcAft>
                <a:spcPts val="0"/>
              </a:spcAft>
              <a:buNone/>
            </a:pPr>
            <a:r>
              <a:rPr lang="nl-BE"/>
              <a:t>Vereniging Waar Armen Het Woord Nemen</a:t>
            </a:r>
            <a:endParaRPr/>
          </a:p>
          <a:p>
            <a:pPr marL="0" lvl="0" indent="0" algn="l" rtl="0">
              <a:spcBef>
                <a:spcPts val="500"/>
              </a:spcBef>
              <a:spcAft>
                <a:spcPts val="0"/>
              </a:spcAft>
              <a:buNone/>
            </a:pPr>
            <a:r>
              <a:rPr lang="nl-BE"/>
              <a:t>Vlaams Experimenteel Jeugdwerk</a:t>
            </a:r>
            <a:br>
              <a:rPr lang="nl-BE"/>
            </a:br>
            <a:r>
              <a:rPr lang="nl-BE"/>
              <a:t>Projecten</a:t>
            </a:r>
            <a:br>
              <a:rPr lang="nl-BE"/>
            </a:br>
            <a:endParaRPr/>
          </a:p>
          <a:p>
            <a:pPr marL="0" lvl="0" indent="0" algn="l" rtl="0">
              <a:spcBef>
                <a:spcPts val="500"/>
              </a:spcBef>
              <a:spcAft>
                <a:spcPts val="0"/>
              </a:spcAft>
              <a:buNone/>
            </a:pPr>
            <a:r>
              <a:rPr lang="nl-BE" b="1"/>
              <a:t>Agogisch luik</a:t>
            </a:r>
            <a:br>
              <a:rPr lang="nl-BE"/>
            </a:br>
            <a:r>
              <a:rPr lang="nl-BE"/>
              <a:t>	</a:t>
            </a:r>
            <a:r>
              <a:rPr lang="nl-BE" b="1">
                <a:solidFill>
                  <a:schemeClr val="dk2"/>
                </a:solidFill>
              </a:rPr>
              <a:t>3 X per week instuif</a:t>
            </a:r>
            <a:endParaRPr b="1">
              <a:solidFill>
                <a:schemeClr val="dk2"/>
              </a:solidFill>
            </a:endParaRPr>
          </a:p>
          <a:p>
            <a:pPr marL="493199" marR="0" lvl="1" indent="-28575" algn="l" rtl="0">
              <a:lnSpc>
                <a:spcPct val="126000"/>
              </a:lnSpc>
              <a:spcBef>
                <a:spcPts val="0"/>
              </a:spcBef>
              <a:spcAft>
                <a:spcPts val="0"/>
              </a:spcAft>
              <a:buSzPts val="450"/>
              <a:buChar char="•"/>
            </a:pPr>
            <a:r>
              <a:rPr lang="nl-BE" b="1">
                <a:solidFill>
                  <a:schemeClr val="dk2"/>
                </a:solidFill>
              </a:rPr>
              <a:t>5 X per jaar op weekend, 1 X per jaar op kamp</a:t>
            </a:r>
            <a:endParaRPr/>
          </a:p>
          <a:p>
            <a:pPr marL="457200" lvl="0" indent="-257175" algn="l" rtl="0">
              <a:spcBef>
                <a:spcPts val="0"/>
              </a:spcBef>
              <a:spcAft>
                <a:spcPts val="0"/>
              </a:spcAft>
              <a:buSzPts val="450"/>
              <a:buChar char="•"/>
            </a:pPr>
            <a:endParaRPr/>
          </a:p>
          <a:p>
            <a:pPr marL="0" lvl="0" indent="0" algn="l" rtl="0">
              <a:spcBef>
                <a:spcPts val="500"/>
              </a:spcBef>
              <a:spcAft>
                <a:spcPts val="0"/>
              </a:spcAft>
              <a:buNone/>
            </a:pPr>
            <a:r>
              <a:rPr lang="nl-BE" b="1"/>
              <a:t>Structureel luik</a:t>
            </a:r>
            <a:endParaRPr b="1"/>
          </a:p>
          <a:p>
            <a:pPr marL="457200" lvl="0" indent="-257175" algn="l" rtl="0">
              <a:spcBef>
                <a:spcPts val="500"/>
              </a:spcBef>
              <a:spcAft>
                <a:spcPts val="0"/>
              </a:spcAft>
              <a:buSzPts val="450"/>
              <a:buChar char="•"/>
            </a:pPr>
            <a:endParaRPr/>
          </a:p>
          <a:p>
            <a:pPr marL="457200" lvl="0" indent="-257175" algn="l" rtl="0">
              <a:spcBef>
                <a:spcPts val="0"/>
              </a:spcBef>
              <a:spcAft>
                <a:spcPts val="0"/>
              </a:spcAft>
              <a:buSzPts val="450"/>
              <a:buChar char="•"/>
            </a:pPr>
            <a:endParaRPr/>
          </a:p>
        </p:txBody>
      </p:sp>
      <p:sp>
        <p:nvSpPr>
          <p:cNvPr id="106" name="Google Shape;106;g1a2dde89425_0_46"/>
          <p:cNvSpPr txBox="1">
            <a:spLocks noGrp="1"/>
          </p:cNvSpPr>
          <p:nvPr>
            <p:ph type="sldNum" idx="12"/>
          </p:nvPr>
        </p:nvSpPr>
        <p:spPr>
          <a:xfrm>
            <a:off x="8605828" y="6373018"/>
            <a:ext cx="462000" cy="3651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100"/>
              <a:buFont typeface="Arial"/>
              <a:buNone/>
            </a:pPr>
            <a:fld id="{00000000-1234-1234-1234-123412341234}" type="slidenum">
              <a:rPr lang="nl-BE"/>
              <a:t>3</a:t>
            </a:fld>
            <a:endParaRPr/>
          </a:p>
        </p:txBody>
      </p:sp>
      <p:pic>
        <p:nvPicPr>
          <p:cNvPr id="107" name="Google Shape;107;g1a2dde89425_0_46" descr="Afbeelding met gebouw, buiten, persoon, lopen&#10;&#10;Automatisch gegenereerde beschrijving"/>
          <p:cNvPicPr preferRelativeResize="0"/>
          <p:nvPr/>
        </p:nvPicPr>
        <p:blipFill rotWithShape="1">
          <a:blip r:embed="rId3">
            <a:alphaModFix/>
          </a:blip>
          <a:srcRect l="4566" r="2436"/>
          <a:stretch/>
        </p:blipFill>
        <p:spPr>
          <a:xfrm>
            <a:off x="5469654" y="3"/>
            <a:ext cx="3674350" cy="2963275"/>
          </a:xfrm>
          <a:prstGeom prst="rect">
            <a:avLst/>
          </a:prstGeom>
          <a:noFill/>
          <a:ln>
            <a:noFill/>
          </a:ln>
        </p:spPr>
      </p:pic>
      <p:sp>
        <p:nvSpPr>
          <p:cNvPr id="108" name="Google Shape;108;g1a2dde89425_0_46"/>
          <p:cNvSpPr txBox="1"/>
          <p:nvPr/>
        </p:nvSpPr>
        <p:spPr>
          <a:xfrm>
            <a:off x="1075200" y="5259725"/>
            <a:ext cx="7308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BE" sz="1800">
                <a:latin typeface="Trebuchet MS"/>
                <a:ea typeface="Trebuchet MS"/>
                <a:cs typeface="Trebuchet MS"/>
                <a:sym typeface="Trebuchet MS"/>
              </a:rPr>
              <a:t>ELKE JONGERE HEEFT RECHT OP GELIJKE KANSEN</a:t>
            </a:r>
            <a:endParaRPr sz="1800">
              <a:latin typeface="Trebuchet MS"/>
              <a:ea typeface="Trebuchet MS"/>
              <a:cs typeface="Trebuchet MS"/>
              <a:sym typeface="Trebuchet MS"/>
            </a:endParaRPr>
          </a:p>
          <a:p>
            <a:pPr marL="0" lvl="0" indent="0" algn="ctr" rtl="0">
              <a:spcBef>
                <a:spcPts val="0"/>
              </a:spcBef>
              <a:spcAft>
                <a:spcPts val="0"/>
              </a:spcAft>
              <a:buNone/>
            </a:pPr>
            <a:r>
              <a:rPr lang="nl-BE" sz="1800">
                <a:latin typeface="Trebuchet MS"/>
                <a:ea typeface="Trebuchet MS"/>
                <a:cs typeface="Trebuchet MS"/>
                <a:sym typeface="Trebuchet MS"/>
              </a:rPr>
              <a:t>ARMOEDE EN UITSLUITING DE WERELD UIT!</a:t>
            </a:r>
            <a:endParaRPr sz="1800">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a2dde89425_0_93"/>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5 methodieken van Betonne Jeugd</a:t>
            </a:r>
            <a:endParaRPr/>
          </a:p>
        </p:txBody>
      </p:sp>
      <p:sp>
        <p:nvSpPr>
          <p:cNvPr id="115" name="Google Shape;115;g1a2dde89425_0_93"/>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4</a:t>
            </a:fld>
            <a:endParaRPr/>
          </a:p>
        </p:txBody>
      </p:sp>
      <p:grpSp>
        <p:nvGrpSpPr>
          <p:cNvPr id="116" name="Google Shape;116;g1a2dde89425_0_93"/>
          <p:cNvGrpSpPr/>
          <p:nvPr/>
        </p:nvGrpSpPr>
        <p:grpSpPr>
          <a:xfrm>
            <a:off x="311250" y="2986593"/>
            <a:ext cx="8517711" cy="1518054"/>
            <a:chOff x="194" y="736305"/>
            <a:chExt cx="10189868" cy="2145356"/>
          </a:xfrm>
        </p:grpSpPr>
        <p:sp>
          <p:nvSpPr>
            <p:cNvPr id="117" name="Google Shape;117;g1a2dde89425_0_93"/>
            <p:cNvSpPr/>
            <p:nvPr/>
          </p:nvSpPr>
          <p:spPr>
            <a:xfrm>
              <a:off x="348794" y="736305"/>
              <a:ext cx="1090500" cy="1090500"/>
            </a:xfrm>
            <a:prstGeom prst="ellipse">
              <a:avLst/>
            </a:prstGeom>
            <a:solidFill>
              <a:srgbClr val="ED7D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a2dde89425_0_93"/>
            <p:cNvSpPr/>
            <p:nvPr/>
          </p:nvSpPr>
          <p:spPr>
            <a:xfrm>
              <a:off x="581195" y="968705"/>
              <a:ext cx="625800" cy="6258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1a2dde89425_0_93"/>
            <p:cNvSpPr/>
            <p:nvPr/>
          </p:nvSpPr>
          <p:spPr>
            <a:xfrm>
              <a:off x="194" y="2166461"/>
              <a:ext cx="1787700" cy="7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1a2dde89425_0_93"/>
            <p:cNvSpPr txBox="1"/>
            <p:nvPr/>
          </p:nvSpPr>
          <p:spPr>
            <a:xfrm>
              <a:off x="194" y="2166461"/>
              <a:ext cx="1787700" cy="71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700"/>
                <a:buFont typeface="Calibri"/>
                <a:buNone/>
              </a:pPr>
              <a:r>
                <a:rPr lang="nl-BE" sz="1700" b="0" i="0" u="none" strike="noStrike" cap="none">
                  <a:solidFill>
                    <a:srgbClr val="000000"/>
                  </a:solidFill>
                  <a:latin typeface="Calibri"/>
                  <a:ea typeface="Calibri"/>
                  <a:cs typeface="Calibri"/>
                  <a:sym typeface="Calibri"/>
                </a:rPr>
                <a:t>PRESENTIE</a:t>
              </a:r>
              <a:endParaRPr sz="1700" b="0" i="0" u="none" strike="noStrike" cap="none">
                <a:solidFill>
                  <a:srgbClr val="000000"/>
                </a:solidFill>
                <a:latin typeface="Calibri"/>
                <a:ea typeface="Calibri"/>
                <a:cs typeface="Calibri"/>
                <a:sym typeface="Calibri"/>
              </a:endParaRPr>
            </a:p>
          </p:txBody>
        </p:sp>
        <p:sp>
          <p:nvSpPr>
            <p:cNvPr id="121" name="Google Shape;121;g1a2dde89425_0_93"/>
            <p:cNvSpPr/>
            <p:nvPr/>
          </p:nvSpPr>
          <p:spPr>
            <a:xfrm>
              <a:off x="2449336" y="736305"/>
              <a:ext cx="1090500" cy="1090500"/>
            </a:xfrm>
            <a:prstGeom prst="ellipse">
              <a:avLst/>
            </a:prstGeom>
            <a:solidFill>
              <a:srgbClr val="A5A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a2dde89425_0_93"/>
            <p:cNvSpPr/>
            <p:nvPr/>
          </p:nvSpPr>
          <p:spPr>
            <a:xfrm>
              <a:off x="2681737" y="968705"/>
              <a:ext cx="625800" cy="625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a2dde89425_0_93"/>
            <p:cNvSpPr/>
            <p:nvPr/>
          </p:nvSpPr>
          <p:spPr>
            <a:xfrm>
              <a:off x="2100736" y="2166461"/>
              <a:ext cx="1787700" cy="7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a2dde89425_0_93"/>
            <p:cNvSpPr txBox="1"/>
            <p:nvPr/>
          </p:nvSpPr>
          <p:spPr>
            <a:xfrm>
              <a:off x="2100736" y="2166461"/>
              <a:ext cx="1787700" cy="71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700"/>
                <a:buFont typeface="Calibri"/>
                <a:buNone/>
              </a:pPr>
              <a:r>
                <a:rPr lang="nl-BE" sz="1700" b="0" i="0" u="none" strike="noStrike" cap="none">
                  <a:solidFill>
                    <a:srgbClr val="000000"/>
                  </a:solidFill>
                  <a:latin typeface="Calibri"/>
                  <a:ea typeface="Calibri"/>
                  <a:cs typeface="Calibri"/>
                  <a:sym typeface="Calibri"/>
                </a:rPr>
                <a:t>EMPOWERMENT</a:t>
              </a:r>
              <a:endParaRPr sz="1700" b="0" i="0" u="none" strike="noStrike" cap="none">
                <a:solidFill>
                  <a:srgbClr val="000000"/>
                </a:solidFill>
                <a:latin typeface="Calibri"/>
                <a:ea typeface="Calibri"/>
                <a:cs typeface="Calibri"/>
                <a:sym typeface="Calibri"/>
              </a:endParaRPr>
            </a:p>
          </p:txBody>
        </p:sp>
        <p:sp>
          <p:nvSpPr>
            <p:cNvPr id="125" name="Google Shape;125;g1a2dde89425_0_93"/>
            <p:cNvSpPr/>
            <p:nvPr/>
          </p:nvSpPr>
          <p:spPr>
            <a:xfrm>
              <a:off x="4549878" y="736305"/>
              <a:ext cx="1090500" cy="1090500"/>
            </a:xfrm>
            <a:prstGeom prst="ellipse">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1a2dde89425_0_93"/>
            <p:cNvSpPr/>
            <p:nvPr/>
          </p:nvSpPr>
          <p:spPr>
            <a:xfrm>
              <a:off x="4782279" y="968705"/>
              <a:ext cx="625800" cy="6258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a2dde89425_0_93"/>
            <p:cNvSpPr/>
            <p:nvPr/>
          </p:nvSpPr>
          <p:spPr>
            <a:xfrm>
              <a:off x="4201278" y="2166461"/>
              <a:ext cx="1787700" cy="7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a2dde89425_0_93"/>
            <p:cNvSpPr txBox="1"/>
            <p:nvPr/>
          </p:nvSpPr>
          <p:spPr>
            <a:xfrm>
              <a:off x="4201278" y="2166461"/>
              <a:ext cx="1787700" cy="71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700"/>
                <a:buFont typeface="Calibri"/>
                <a:buNone/>
              </a:pPr>
              <a:r>
                <a:rPr lang="nl-BE" sz="1700" b="0" i="0" u="none" strike="noStrike" cap="none">
                  <a:solidFill>
                    <a:srgbClr val="000000"/>
                  </a:solidFill>
                  <a:latin typeface="Calibri"/>
                  <a:ea typeface="Calibri"/>
                  <a:cs typeface="Calibri"/>
                  <a:sym typeface="Calibri"/>
                </a:rPr>
                <a:t>THUISBASIS</a:t>
              </a:r>
              <a:endParaRPr sz="1700" b="0" i="0" u="none" strike="noStrike" cap="none">
                <a:solidFill>
                  <a:srgbClr val="000000"/>
                </a:solidFill>
                <a:latin typeface="Calibri"/>
                <a:ea typeface="Calibri"/>
                <a:cs typeface="Calibri"/>
                <a:sym typeface="Calibri"/>
              </a:endParaRPr>
            </a:p>
          </p:txBody>
        </p:sp>
        <p:sp>
          <p:nvSpPr>
            <p:cNvPr id="129" name="Google Shape;129;g1a2dde89425_0_93"/>
            <p:cNvSpPr/>
            <p:nvPr/>
          </p:nvSpPr>
          <p:spPr>
            <a:xfrm>
              <a:off x="6650420" y="736305"/>
              <a:ext cx="1090500" cy="1090500"/>
            </a:xfrm>
            <a:prstGeom prst="ellipse">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a2dde89425_0_93"/>
            <p:cNvSpPr/>
            <p:nvPr/>
          </p:nvSpPr>
          <p:spPr>
            <a:xfrm>
              <a:off x="6882821" y="968705"/>
              <a:ext cx="625800" cy="6258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1a2dde89425_0_93"/>
            <p:cNvSpPr/>
            <p:nvPr/>
          </p:nvSpPr>
          <p:spPr>
            <a:xfrm>
              <a:off x="6301820" y="2166461"/>
              <a:ext cx="1787700" cy="7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1a2dde89425_0_93"/>
            <p:cNvSpPr txBox="1"/>
            <p:nvPr/>
          </p:nvSpPr>
          <p:spPr>
            <a:xfrm>
              <a:off x="6301820" y="2166461"/>
              <a:ext cx="1787700" cy="71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700"/>
                <a:buFont typeface="Calibri"/>
                <a:buNone/>
              </a:pPr>
              <a:r>
                <a:rPr lang="nl-BE" sz="1700" b="0" i="0" u="none" strike="noStrike" cap="none">
                  <a:solidFill>
                    <a:srgbClr val="000000"/>
                  </a:solidFill>
                  <a:latin typeface="Calibri"/>
                  <a:ea typeface="Calibri"/>
                  <a:cs typeface="Calibri"/>
                  <a:sym typeface="Calibri"/>
                </a:rPr>
                <a:t>JONGEREN HELPEN JONGEREN</a:t>
              </a:r>
              <a:endParaRPr sz="1700" b="0" i="0" u="none" strike="noStrike" cap="none">
                <a:solidFill>
                  <a:srgbClr val="000000"/>
                </a:solidFill>
                <a:latin typeface="Calibri"/>
                <a:ea typeface="Calibri"/>
                <a:cs typeface="Calibri"/>
                <a:sym typeface="Calibri"/>
              </a:endParaRPr>
            </a:p>
          </p:txBody>
        </p:sp>
        <p:sp>
          <p:nvSpPr>
            <p:cNvPr id="133" name="Google Shape;133;g1a2dde89425_0_93"/>
            <p:cNvSpPr/>
            <p:nvPr/>
          </p:nvSpPr>
          <p:spPr>
            <a:xfrm>
              <a:off x="8750962" y="736305"/>
              <a:ext cx="1090500" cy="1090500"/>
            </a:xfrm>
            <a:prstGeom prst="ellipse">
              <a:avLst/>
            </a:prstGeom>
            <a:solidFill>
              <a:srgbClr val="70A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1a2dde89425_0_93"/>
            <p:cNvSpPr/>
            <p:nvPr/>
          </p:nvSpPr>
          <p:spPr>
            <a:xfrm>
              <a:off x="8983363" y="968705"/>
              <a:ext cx="625800" cy="6258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a2dde89425_0_93"/>
            <p:cNvSpPr/>
            <p:nvPr/>
          </p:nvSpPr>
          <p:spPr>
            <a:xfrm>
              <a:off x="8402362" y="2166461"/>
              <a:ext cx="1787700" cy="7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a2dde89425_0_93"/>
            <p:cNvSpPr txBox="1"/>
            <p:nvPr/>
          </p:nvSpPr>
          <p:spPr>
            <a:xfrm>
              <a:off x="8402362" y="2166461"/>
              <a:ext cx="1787700" cy="715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700"/>
                <a:buFont typeface="Calibri"/>
                <a:buNone/>
              </a:pPr>
              <a:r>
                <a:rPr lang="nl-BE" sz="1700" b="0" i="0" u="none" strike="noStrike" cap="none">
                  <a:solidFill>
                    <a:srgbClr val="000000"/>
                  </a:solidFill>
                  <a:latin typeface="Calibri"/>
                  <a:ea typeface="Calibri"/>
                  <a:cs typeface="Calibri"/>
                  <a:sym typeface="Calibri"/>
                </a:rPr>
                <a:t>STRUCTUREEL WERKEN</a:t>
              </a:r>
              <a:endParaRPr sz="17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719136" y="215443"/>
            <a:ext cx="7704000" cy="812977"/>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Clr>
                <a:schemeClr val="dk1"/>
              </a:buClr>
              <a:buSzPts val="2500"/>
              <a:buFont typeface="Trebuchet MS"/>
              <a:buNone/>
            </a:pPr>
            <a:r>
              <a:rPr lang="nl-BE"/>
              <a:t>1</a:t>
            </a:r>
            <a:r>
              <a:rPr lang="nl-BE" baseline="30000"/>
              <a:t>ste</a:t>
            </a:r>
            <a:r>
              <a:rPr lang="nl-BE"/>
              <a:t> afweging: Is er een kwestie? </a:t>
            </a:r>
            <a:endParaRPr/>
          </a:p>
        </p:txBody>
      </p:sp>
      <p:sp>
        <p:nvSpPr>
          <p:cNvPr id="142" name="Google Shape;142;p3"/>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36000" lvl="0" indent="-28575" algn="l" rtl="0">
              <a:lnSpc>
                <a:spcPct val="126000"/>
              </a:lnSpc>
              <a:spcBef>
                <a:spcPts val="0"/>
              </a:spcBef>
              <a:spcAft>
                <a:spcPts val="0"/>
              </a:spcAft>
              <a:buSzPts val="450"/>
              <a:buChar char="•"/>
            </a:pPr>
            <a:r>
              <a:rPr lang="nl-BE"/>
              <a:t>- Verontwaardiging</a:t>
            </a:r>
            <a:endParaRPr/>
          </a:p>
          <a:p>
            <a:pPr marL="493199" lvl="1" indent="-28575" algn="l" rtl="0">
              <a:lnSpc>
                <a:spcPct val="126000"/>
              </a:lnSpc>
              <a:spcBef>
                <a:spcPts val="0"/>
              </a:spcBef>
              <a:spcAft>
                <a:spcPts val="0"/>
              </a:spcAft>
              <a:buSzPts val="450"/>
              <a:buChar char="•"/>
            </a:pPr>
            <a:r>
              <a:rPr lang="nl-BE"/>
              <a:t>Er klopt iets niet</a:t>
            </a:r>
            <a:endParaRPr/>
          </a:p>
          <a:p>
            <a:pPr marL="493199" lvl="1" indent="-28575" algn="l" rtl="0">
              <a:lnSpc>
                <a:spcPct val="126000"/>
              </a:lnSpc>
              <a:spcBef>
                <a:spcPts val="0"/>
              </a:spcBef>
              <a:spcAft>
                <a:spcPts val="0"/>
              </a:spcAft>
              <a:buSzPts val="450"/>
              <a:buChar char="•"/>
            </a:pPr>
            <a:r>
              <a:rPr lang="nl-BE"/>
              <a:t>Verschil tussen reële situatie en ideale situatie</a:t>
            </a:r>
            <a:endParaRPr/>
          </a:p>
          <a:p>
            <a:pPr marL="493199" lvl="1" indent="-28575" algn="l" rtl="0">
              <a:lnSpc>
                <a:spcPct val="126000"/>
              </a:lnSpc>
              <a:spcBef>
                <a:spcPts val="0"/>
              </a:spcBef>
              <a:spcAft>
                <a:spcPts val="0"/>
              </a:spcAft>
              <a:buSzPts val="450"/>
              <a:buChar char="•"/>
            </a:pPr>
            <a:r>
              <a:rPr lang="nl-BE"/>
              <a:t>Ervaringen van onrecht</a:t>
            </a:r>
            <a:endParaRPr/>
          </a:p>
          <a:p>
            <a:pPr marL="493199" lvl="1" indent="0" algn="l" rtl="0">
              <a:lnSpc>
                <a:spcPct val="126000"/>
              </a:lnSpc>
              <a:spcBef>
                <a:spcPts val="0"/>
              </a:spcBef>
              <a:spcAft>
                <a:spcPts val="0"/>
              </a:spcAft>
              <a:buSzPts val="450"/>
              <a:buNone/>
            </a:pPr>
            <a:endParaRPr/>
          </a:p>
          <a:p>
            <a:pPr marL="36000" lvl="0" indent="-28575" algn="l" rtl="0">
              <a:lnSpc>
                <a:spcPct val="126000"/>
              </a:lnSpc>
              <a:spcBef>
                <a:spcPts val="500"/>
              </a:spcBef>
              <a:spcAft>
                <a:spcPts val="0"/>
              </a:spcAft>
              <a:buSzPts val="450"/>
              <a:buChar char="•"/>
            </a:pPr>
            <a:r>
              <a:rPr lang="nl-BE"/>
              <a:t>- Geen individueel probleem maar maatschappelijke kwestie</a:t>
            </a:r>
            <a:endParaRPr/>
          </a:p>
          <a:p>
            <a:pPr marL="493199" lvl="1" indent="-28575" algn="l" rtl="0">
              <a:lnSpc>
                <a:spcPct val="126000"/>
              </a:lnSpc>
              <a:spcBef>
                <a:spcPts val="500"/>
              </a:spcBef>
              <a:spcAft>
                <a:spcPts val="0"/>
              </a:spcAft>
              <a:buSzPts val="450"/>
              <a:buChar char="•"/>
            </a:pPr>
            <a:r>
              <a:rPr lang="nl-BE"/>
              <a:t>3x = bingo</a:t>
            </a:r>
            <a:endParaRPr/>
          </a:p>
          <a:p>
            <a:pPr marL="493199" lvl="1" indent="-28575" algn="l" rtl="0">
              <a:lnSpc>
                <a:spcPct val="126000"/>
              </a:lnSpc>
              <a:spcBef>
                <a:spcPts val="500"/>
              </a:spcBef>
              <a:spcAft>
                <a:spcPts val="0"/>
              </a:spcAft>
              <a:buSzPts val="450"/>
              <a:buChar char="•"/>
            </a:pPr>
            <a:r>
              <a:rPr lang="nl-BE"/>
              <a:t>Basiswerker als bevoorrechte getuige </a:t>
            </a:r>
            <a:endParaRPr/>
          </a:p>
          <a:p>
            <a:pPr marL="36000" lvl="0" indent="-28575" algn="l" rtl="0">
              <a:lnSpc>
                <a:spcPct val="126000"/>
              </a:lnSpc>
              <a:spcBef>
                <a:spcPts val="500"/>
              </a:spcBef>
              <a:spcAft>
                <a:spcPts val="0"/>
              </a:spcAft>
              <a:buSzPts val="450"/>
              <a:buChar char="•"/>
            </a:pPr>
            <a:br>
              <a:rPr lang="nl-B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endParaRPr/>
          </a:p>
        </p:txBody>
      </p:sp>
      <p:sp>
        <p:nvSpPr>
          <p:cNvPr id="143" name="Google Shape;143;p3"/>
          <p:cNvSpPr txBox="1">
            <a:spLocks noGrp="1"/>
          </p:cNvSpPr>
          <p:nvPr>
            <p:ph type="sldNum" idx="12"/>
          </p:nvPr>
        </p:nvSpPr>
        <p:spPr>
          <a:xfrm>
            <a:off x="8605828" y="6373018"/>
            <a:ext cx="461964" cy="365125"/>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nl-B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9fd51ff75e_0_74"/>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Elk verhaal is een signaal</a:t>
            </a:r>
            <a:endParaRPr/>
          </a:p>
        </p:txBody>
      </p:sp>
      <p:sp>
        <p:nvSpPr>
          <p:cNvPr id="150" name="Google Shape;150;g19fd51ff75e_0_74"/>
          <p:cNvSpPr txBox="1">
            <a:spLocks noGrp="1"/>
          </p:cNvSpPr>
          <p:nvPr>
            <p:ph type="body" idx="1"/>
          </p:nvPr>
        </p:nvSpPr>
        <p:spPr>
          <a:xfrm>
            <a:off x="1027609" y="1610428"/>
            <a:ext cx="6984000" cy="4104000"/>
          </a:xfrm>
          <a:prstGeom prst="rect">
            <a:avLst/>
          </a:prstGeom>
          <a:noFill/>
          <a:ln>
            <a:noFill/>
          </a:ln>
        </p:spPr>
        <p:txBody>
          <a:bodyPr spcFirstLastPara="1" wrap="square" lIns="0" tIns="0" rIns="0" bIns="0" anchor="t" anchorCtr="0">
            <a:normAutofit/>
          </a:bodyPr>
          <a:lstStyle/>
          <a:p>
            <a:pPr marL="457200" lvl="0" indent="-336550" algn="l" rtl="0">
              <a:lnSpc>
                <a:spcPct val="115000"/>
              </a:lnSpc>
              <a:spcBef>
                <a:spcPts val="0"/>
              </a:spcBef>
              <a:spcAft>
                <a:spcPts val="0"/>
              </a:spcAft>
              <a:buClr>
                <a:schemeClr val="dk1"/>
              </a:buClr>
              <a:buSzPts val="1700"/>
              <a:buFont typeface="Trebuchet MS"/>
              <a:buChar char="●"/>
            </a:pPr>
            <a:r>
              <a:rPr lang="nl-BE" sz="1700"/>
              <a:t>komt oprechter vanuit </a:t>
            </a:r>
            <a:r>
              <a:rPr lang="nl-BE" sz="1700" b="1"/>
              <a:t>presentiemethodiek </a:t>
            </a:r>
            <a:r>
              <a:rPr lang="nl-BE" sz="1700"/>
              <a:t>en andere methodes van BJ</a:t>
            </a:r>
            <a:endParaRPr sz="1700"/>
          </a:p>
          <a:p>
            <a:pPr marL="457200" lvl="0" indent="-336550" algn="l" rtl="0">
              <a:lnSpc>
                <a:spcPct val="115000"/>
              </a:lnSpc>
              <a:spcBef>
                <a:spcPts val="0"/>
              </a:spcBef>
              <a:spcAft>
                <a:spcPts val="0"/>
              </a:spcAft>
              <a:buClr>
                <a:schemeClr val="dk1"/>
              </a:buClr>
              <a:buSzPts val="1700"/>
              <a:buFont typeface="Trebuchet MS"/>
              <a:buChar char="●"/>
            </a:pPr>
            <a:r>
              <a:rPr lang="nl-BE" sz="1700"/>
              <a:t>tijdens positief moment (bv. samen koken) komen er vaak meer zaken naar boven/werk op maat per persoonlijkheid van jongere</a:t>
            </a:r>
            <a:endParaRPr sz="1700"/>
          </a:p>
          <a:p>
            <a:pPr marL="0" lvl="0" indent="0" algn="l" rtl="0">
              <a:lnSpc>
                <a:spcPct val="126000"/>
              </a:lnSpc>
              <a:spcBef>
                <a:spcPts val="500"/>
              </a:spcBef>
              <a:spcAft>
                <a:spcPts val="0"/>
              </a:spcAft>
              <a:buSzPts val="450"/>
              <a:buNone/>
            </a:pPr>
            <a:endParaRPr/>
          </a:p>
        </p:txBody>
      </p:sp>
      <p:sp>
        <p:nvSpPr>
          <p:cNvPr id="151" name="Google Shape;151;g19fd51ff75e_0_74"/>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9fd51ff75e_1_0"/>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Voorbeeld: proces Betonne Jeugd</a:t>
            </a:r>
            <a:endParaRPr/>
          </a:p>
        </p:txBody>
      </p:sp>
      <p:sp>
        <p:nvSpPr>
          <p:cNvPr id="158" name="Google Shape;158;g19fd51ff75e_1_0"/>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7</a:t>
            </a:fld>
            <a:endParaRPr/>
          </a:p>
        </p:txBody>
      </p:sp>
      <p:grpSp>
        <p:nvGrpSpPr>
          <p:cNvPr id="159" name="Google Shape;159;g19fd51ff75e_1_0"/>
          <p:cNvGrpSpPr/>
          <p:nvPr/>
        </p:nvGrpSpPr>
        <p:grpSpPr>
          <a:xfrm>
            <a:off x="6107899" y="3883595"/>
            <a:ext cx="2898764" cy="1384500"/>
            <a:chOff x="6038025" y="3004475"/>
            <a:chExt cx="2626168" cy="1384500"/>
          </a:xfrm>
        </p:grpSpPr>
        <p:cxnSp>
          <p:nvCxnSpPr>
            <p:cNvPr id="160" name="Google Shape;160;g19fd51ff75e_1_0"/>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161" name="Google Shape;161;g19fd51ff75e_1_0"/>
            <p:cNvSpPr txBox="1"/>
            <p:nvPr/>
          </p:nvSpPr>
          <p:spPr>
            <a:xfrm>
              <a:off x="6796993" y="3004475"/>
              <a:ext cx="1867200" cy="138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l-BE" sz="1200" b="1" i="0" u="none" strike="noStrike" cap="none">
                  <a:solidFill>
                    <a:srgbClr val="000000"/>
                  </a:solidFill>
                  <a:latin typeface="Roboto"/>
                  <a:ea typeface="Roboto"/>
                  <a:cs typeface="Roboto"/>
                  <a:sym typeface="Roboto"/>
                </a:rPr>
                <a:t>Samen in groep, vanuit een thema</a:t>
              </a:r>
              <a:endParaRPr sz="12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1000"/>
                <a:buFont typeface="Arial"/>
                <a:buNone/>
              </a:pPr>
              <a:r>
                <a:rPr lang="nl-BE" sz="1000" b="0" i="0" u="none" strike="noStrike" cap="none">
                  <a:solidFill>
                    <a:srgbClr val="000000"/>
                  </a:solidFill>
                  <a:latin typeface="Roboto"/>
                  <a:ea typeface="Roboto"/>
                  <a:cs typeface="Roboto"/>
                  <a:sym typeface="Roboto"/>
                </a:rPr>
                <a:t>Wat jongeren meemaken,</a:t>
              </a:r>
              <a:br>
                <a:rPr lang="nl-BE" sz="1000" b="0" i="0" u="none" strike="noStrike" cap="none">
                  <a:solidFill>
                    <a:srgbClr val="000000"/>
                  </a:solidFill>
                  <a:latin typeface="Roboto"/>
                  <a:ea typeface="Roboto"/>
                  <a:cs typeface="Roboto"/>
                  <a:sym typeface="Roboto"/>
                </a:rPr>
              </a:br>
              <a:r>
                <a:rPr lang="nl-BE" sz="1000" b="0" i="0" u="none" strike="noStrike" cap="none">
                  <a:solidFill>
                    <a:srgbClr val="000000"/>
                  </a:solidFill>
                  <a:latin typeface="Roboto"/>
                  <a:ea typeface="Roboto"/>
                  <a:cs typeface="Roboto"/>
                  <a:sym typeface="Roboto"/>
                </a:rPr>
                <a:t>verhalen van jongeren.</a:t>
              </a:r>
              <a:endParaRPr sz="1200" b="1" i="0" u="none" strike="noStrike" cap="none">
                <a:solidFill>
                  <a:srgbClr val="000000"/>
                </a:solidFill>
                <a:latin typeface="Roboto"/>
                <a:ea typeface="Roboto"/>
                <a:cs typeface="Roboto"/>
                <a:sym typeface="Roboto"/>
              </a:endParaRPr>
            </a:p>
          </p:txBody>
        </p:sp>
        <p:sp>
          <p:nvSpPr>
            <p:cNvPr id="162" name="Google Shape;162;g19fd51ff75e_1_0"/>
            <p:cNvSpPr/>
            <p:nvPr/>
          </p:nvSpPr>
          <p:spPr>
            <a:xfrm>
              <a:off x="6424027" y="3212150"/>
              <a:ext cx="198600" cy="198300"/>
            </a:xfrm>
            <a:prstGeom prst="ellipse">
              <a:avLst/>
            </a:prstGeom>
            <a:solidFill>
              <a:srgbClr val="249C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19fd51ff75e_1_0"/>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nl-BE" sz="800" b="0" i="0" u="none" strike="noStrike" cap="none">
                  <a:solidFill>
                    <a:srgbClr val="FFFFFF"/>
                  </a:solidFill>
                  <a:latin typeface="Roboto"/>
                  <a:ea typeface="Roboto"/>
                  <a:cs typeface="Roboto"/>
                  <a:sym typeface="Roboto"/>
                </a:rPr>
                <a:t>3</a:t>
              </a:r>
              <a:endParaRPr sz="800" b="0" i="0" u="none" strike="noStrike" cap="none">
                <a:solidFill>
                  <a:srgbClr val="FFFFFF"/>
                </a:solidFill>
                <a:latin typeface="Roboto"/>
                <a:ea typeface="Roboto"/>
                <a:cs typeface="Roboto"/>
                <a:sym typeface="Roboto"/>
              </a:endParaRPr>
            </a:p>
          </p:txBody>
        </p:sp>
      </p:grpSp>
      <p:grpSp>
        <p:nvGrpSpPr>
          <p:cNvPr id="164" name="Google Shape;164;g19fd51ff75e_1_0"/>
          <p:cNvGrpSpPr/>
          <p:nvPr/>
        </p:nvGrpSpPr>
        <p:grpSpPr>
          <a:xfrm>
            <a:off x="255321" y="2705528"/>
            <a:ext cx="2994729" cy="1384500"/>
            <a:chOff x="636321" y="1844098"/>
            <a:chExt cx="2994729" cy="1384500"/>
          </a:xfrm>
        </p:grpSpPr>
        <p:sp>
          <p:nvSpPr>
            <p:cNvPr id="165" name="Google Shape;165;g19fd51ff75e_1_0"/>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nl-BE" sz="1200" b="1" i="0" u="none" strike="noStrike" cap="none">
                  <a:solidFill>
                    <a:srgbClr val="000000"/>
                  </a:solidFill>
                  <a:latin typeface="Roboto"/>
                  <a:ea typeface="Roboto"/>
                  <a:cs typeface="Roboto"/>
                  <a:sym typeface="Roboto"/>
                </a:rPr>
                <a:t>Welke problemen kunnen we uit de verhalen halen?</a:t>
              </a:r>
              <a:endParaRPr sz="12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r" rtl="0">
                <a:lnSpc>
                  <a:spcPct val="100000"/>
                </a:lnSpc>
                <a:spcBef>
                  <a:spcPts val="0"/>
                </a:spcBef>
                <a:spcAft>
                  <a:spcPts val="1600"/>
                </a:spcAft>
                <a:buClr>
                  <a:srgbClr val="000000"/>
                </a:buClr>
                <a:buSzPts val="1000"/>
                <a:buFont typeface="Arial"/>
                <a:buNone/>
              </a:pPr>
              <a:r>
                <a:rPr lang="nl-BE" sz="1000" b="0" i="0" u="none" strike="noStrike" cap="none">
                  <a:solidFill>
                    <a:srgbClr val="000000"/>
                  </a:solidFill>
                  <a:latin typeface="Roboto"/>
                  <a:ea typeface="Roboto"/>
                  <a:cs typeface="Roboto"/>
                  <a:sym typeface="Roboto"/>
                </a:rPr>
                <a:t>Filteren met jongeren en terugkoppeling. Klopt dit?</a:t>
              </a:r>
              <a:r>
                <a:rPr lang="nl-BE" sz="800" b="0" i="0" u="none" strike="noStrike" cap="none">
                  <a:solidFill>
                    <a:srgbClr val="000000"/>
                  </a:solidFill>
                  <a:latin typeface="Roboto"/>
                  <a:ea typeface="Roboto"/>
                  <a:cs typeface="Roboto"/>
                  <a:sym typeface="Roboto"/>
                </a:rPr>
                <a:t>.</a:t>
              </a:r>
              <a:endParaRPr sz="800" b="1" i="0" u="none" strike="noStrike" cap="none">
                <a:solidFill>
                  <a:srgbClr val="000000"/>
                </a:solidFill>
                <a:latin typeface="Roboto"/>
                <a:ea typeface="Roboto"/>
                <a:cs typeface="Roboto"/>
                <a:sym typeface="Roboto"/>
              </a:endParaRPr>
            </a:p>
          </p:txBody>
        </p:sp>
        <p:cxnSp>
          <p:nvCxnSpPr>
            <p:cNvPr id="166" name="Google Shape;166;g19fd51ff75e_1_0"/>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167" name="Google Shape;167;g19fd51ff75e_1_0"/>
            <p:cNvSpPr/>
            <p:nvPr/>
          </p:nvSpPr>
          <p:spPr>
            <a:xfrm>
              <a:off x="2523501" y="2431050"/>
              <a:ext cx="198600" cy="198300"/>
            </a:xfrm>
            <a:prstGeom prst="ellipse">
              <a:avLst/>
            </a:prstGeom>
            <a:solidFill>
              <a:srgbClr val="1D7E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19fd51ff75e_1_0"/>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nl-BE" sz="800" b="0" i="0" u="none" strike="noStrike" cap="none">
                  <a:solidFill>
                    <a:srgbClr val="FFFFFF"/>
                  </a:solidFill>
                  <a:latin typeface="Roboto"/>
                  <a:ea typeface="Roboto"/>
                  <a:cs typeface="Roboto"/>
                  <a:sym typeface="Roboto"/>
                </a:rPr>
                <a:t>2</a:t>
              </a:r>
              <a:endParaRPr sz="800" b="0" i="0" u="none" strike="noStrike" cap="none">
                <a:solidFill>
                  <a:srgbClr val="FFFFFF"/>
                </a:solidFill>
                <a:latin typeface="Roboto"/>
                <a:ea typeface="Roboto"/>
                <a:cs typeface="Roboto"/>
                <a:sym typeface="Roboto"/>
              </a:endParaRPr>
            </a:p>
          </p:txBody>
        </p:sp>
      </p:grpSp>
      <p:grpSp>
        <p:nvGrpSpPr>
          <p:cNvPr id="169" name="Google Shape;169;g19fd51ff75e_1_0"/>
          <p:cNvGrpSpPr/>
          <p:nvPr/>
        </p:nvGrpSpPr>
        <p:grpSpPr>
          <a:xfrm>
            <a:off x="4527100" y="1804345"/>
            <a:ext cx="3599586" cy="1384500"/>
            <a:chOff x="4908100" y="889950"/>
            <a:chExt cx="3599586" cy="1384500"/>
          </a:xfrm>
        </p:grpSpPr>
        <p:cxnSp>
          <p:nvCxnSpPr>
            <p:cNvPr id="170" name="Google Shape;170;g19fd51ff75e_1_0"/>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171" name="Google Shape;171;g19fd51ff75e_1_0"/>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l-BE" sz="1200" b="1" i="0" u="none" strike="noStrike" cap="none">
                  <a:solidFill>
                    <a:srgbClr val="000000"/>
                  </a:solidFill>
                  <a:latin typeface="Roboto"/>
                  <a:ea typeface="Roboto"/>
                  <a:cs typeface="Roboto"/>
                  <a:sym typeface="Roboto"/>
                </a:rPr>
                <a:t>Wat moet er veranderen? Oplossingen en beleidsaanbevelingen</a:t>
              </a:r>
              <a:endParaRPr sz="12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1000"/>
                <a:buFont typeface="Arial"/>
                <a:buNone/>
              </a:pPr>
              <a:r>
                <a:rPr lang="nl-BE" sz="1000" b="0" i="0" u="none" strike="noStrike" cap="none">
                  <a:solidFill>
                    <a:srgbClr val="000000"/>
                  </a:solidFill>
                  <a:latin typeface="Roboto"/>
                  <a:ea typeface="Roboto"/>
                  <a:cs typeface="Roboto"/>
                  <a:sym typeface="Roboto"/>
                </a:rPr>
                <a:t>Oplossingen, beleidsaanbevelingen door woordvoerders op overleg.</a:t>
              </a:r>
              <a:endParaRPr sz="1200" b="1" i="0" u="none" strike="noStrike" cap="none">
                <a:solidFill>
                  <a:srgbClr val="000000"/>
                </a:solidFill>
                <a:latin typeface="Roboto"/>
                <a:ea typeface="Roboto"/>
                <a:cs typeface="Roboto"/>
                <a:sym typeface="Roboto"/>
              </a:endParaRPr>
            </a:p>
          </p:txBody>
        </p:sp>
        <p:sp>
          <p:nvSpPr>
            <p:cNvPr id="172" name="Google Shape;172;g19fd51ff75e_1_0"/>
            <p:cNvSpPr/>
            <p:nvPr/>
          </p:nvSpPr>
          <p:spPr>
            <a:xfrm>
              <a:off x="6427830" y="1493307"/>
              <a:ext cx="198600" cy="198300"/>
            </a:xfrm>
            <a:prstGeom prst="ellipse">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9fd51ff75e_1_0"/>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nl-BE" sz="800" b="0" i="0" u="none" strike="noStrike" cap="none">
                  <a:solidFill>
                    <a:srgbClr val="FFFFFF"/>
                  </a:solidFill>
                  <a:latin typeface="Roboto"/>
                  <a:ea typeface="Roboto"/>
                  <a:cs typeface="Roboto"/>
                  <a:sym typeface="Roboto"/>
                </a:rPr>
                <a:t>1</a:t>
              </a:r>
              <a:endParaRPr sz="800" b="0" i="0" u="none" strike="noStrike" cap="none">
                <a:solidFill>
                  <a:srgbClr val="FFFFFF"/>
                </a:solidFill>
                <a:latin typeface="Roboto"/>
                <a:ea typeface="Roboto"/>
                <a:cs typeface="Roboto"/>
                <a:sym typeface="Roboto"/>
              </a:endParaRPr>
            </a:p>
          </p:txBody>
        </p:sp>
      </p:grpSp>
      <p:grpSp>
        <p:nvGrpSpPr>
          <p:cNvPr id="174" name="Google Shape;174;g19fd51ff75e_1_0"/>
          <p:cNvGrpSpPr/>
          <p:nvPr/>
        </p:nvGrpSpPr>
        <p:grpSpPr>
          <a:xfrm>
            <a:off x="1783416" y="1702477"/>
            <a:ext cx="5070818" cy="4197684"/>
            <a:chOff x="2991269" y="1153325"/>
            <a:chExt cx="3514811" cy="3252002"/>
          </a:xfrm>
        </p:grpSpPr>
        <p:sp>
          <p:nvSpPr>
            <p:cNvPr id="175" name="Google Shape;175;g19fd51ff75e_1_0"/>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176" name="Google Shape;176;g19fd51ff75e_1_0"/>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155B54"/>
            </a:solidFill>
            <a:ln>
              <a:noFill/>
            </a:ln>
          </p:spPr>
        </p:sp>
        <p:sp>
          <p:nvSpPr>
            <p:cNvPr id="177" name="Google Shape;177;g19fd51ff75e_1_0"/>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249C90"/>
            </a:solidFill>
            <a:ln>
              <a:noFill/>
            </a:ln>
          </p:spPr>
        </p:sp>
        <p:sp>
          <p:nvSpPr>
            <p:cNvPr id="178" name="Google Shape;178;g19fd51ff75e_1_0"/>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179" name="Google Shape;179;g19fd51ff75e_1_0"/>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155B54"/>
            </a:solidFill>
            <a:ln>
              <a:noFill/>
            </a:ln>
          </p:spPr>
        </p:sp>
        <p:sp>
          <p:nvSpPr>
            <p:cNvPr id="180" name="Google Shape;180;g19fd51ff75e_1_0"/>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1D7E74"/>
            </a:solidFill>
            <a:ln>
              <a:noFill/>
            </a:ln>
          </p:spPr>
        </p:sp>
        <p:sp>
          <p:nvSpPr>
            <p:cNvPr id="181" name="Google Shape;181;g19fd51ff75e_1_0"/>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155B54"/>
            </a:solidFill>
            <a:ln>
              <a:noFill/>
            </a:ln>
          </p:spPr>
        </p:sp>
        <p:sp>
          <p:nvSpPr>
            <p:cNvPr id="182" name="Google Shape;182;g19fd51ff75e_1_0"/>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1B786E"/>
            </a:solidFill>
            <a:ln>
              <a:noFill/>
            </a:ln>
          </p:spPr>
        </p:sp>
      </p:grpSp>
      <p:sp>
        <p:nvSpPr>
          <p:cNvPr id="183" name="Google Shape;183;g19fd51ff75e_1_0"/>
          <p:cNvSpPr txBox="1"/>
          <p:nvPr/>
        </p:nvSpPr>
        <p:spPr>
          <a:xfrm rot="1468">
            <a:off x="3616384" y="4884592"/>
            <a:ext cx="14049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nl-BE" sz="1400" b="1" i="0" u="none" strike="noStrike" cap="none">
                <a:solidFill>
                  <a:srgbClr val="FFFFFF"/>
                </a:solidFill>
                <a:latin typeface="Arial"/>
                <a:ea typeface="Arial"/>
                <a:cs typeface="Arial"/>
                <a:sym typeface="Arial"/>
              </a:rPr>
              <a:t>Fase 1</a:t>
            </a:r>
            <a:endParaRPr sz="1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nl-BE" sz="1400" b="1" i="0" u="none" strike="noStrike" cap="none">
                <a:solidFill>
                  <a:srgbClr val="FFFFFF"/>
                </a:solidFill>
                <a:latin typeface="Arial"/>
                <a:ea typeface="Arial"/>
                <a:cs typeface="Arial"/>
                <a:sym typeface="Arial"/>
              </a:rPr>
              <a:t>alle jongeren</a:t>
            </a:r>
            <a:endParaRPr sz="1400" b="1" i="0" u="none" strike="noStrike" cap="none">
              <a:solidFill>
                <a:srgbClr val="FFFFFF"/>
              </a:solidFill>
              <a:latin typeface="Arial"/>
              <a:ea typeface="Arial"/>
              <a:cs typeface="Arial"/>
              <a:sym typeface="Arial"/>
            </a:endParaRPr>
          </a:p>
        </p:txBody>
      </p:sp>
      <p:sp>
        <p:nvSpPr>
          <p:cNvPr id="184" name="Google Shape;184;g19fd51ff75e_1_0"/>
          <p:cNvSpPr txBox="1"/>
          <p:nvPr/>
        </p:nvSpPr>
        <p:spPr>
          <a:xfrm rot="3846">
            <a:off x="3648471" y="3562386"/>
            <a:ext cx="1340701"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nl-BE" sz="1400" b="1" i="0" u="none" strike="noStrike" cap="none">
                <a:solidFill>
                  <a:srgbClr val="FFFFFF"/>
                </a:solidFill>
                <a:latin typeface="Arial"/>
                <a:ea typeface="Arial"/>
                <a:cs typeface="Arial"/>
                <a:sym typeface="Arial"/>
              </a:rPr>
              <a:t>Fase 2</a:t>
            </a:r>
            <a:endParaRPr sz="1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nl-BE" sz="1100" b="1" i="0" u="none" strike="noStrike" cap="none">
                <a:solidFill>
                  <a:srgbClr val="FFFFFF"/>
                </a:solidFill>
                <a:latin typeface="Arial"/>
                <a:ea typeface="Arial"/>
                <a:cs typeface="Arial"/>
                <a:sym typeface="Arial"/>
              </a:rPr>
              <a:t>jongeren kiezen ja of nee</a:t>
            </a:r>
            <a:endParaRPr sz="1100" b="1" i="0" u="none" strike="noStrike" cap="none">
              <a:solidFill>
                <a:srgbClr val="FFFFFF"/>
              </a:solidFill>
              <a:latin typeface="Arial"/>
              <a:ea typeface="Arial"/>
              <a:cs typeface="Arial"/>
              <a:sym typeface="Arial"/>
            </a:endParaRPr>
          </a:p>
        </p:txBody>
      </p:sp>
      <p:sp>
        <p:nvSpPr>
          <p:cNvPr id="185" name="Google Shape;185;g19fd51ff75e_1_0"/>
          <p:cNvSpPr txBox="1"/>
          <p:nvPr/>
        </p:nvSpPr>
        <p:spPr>
          <a:xfrm rot="5067">
            <a:off x="3504629" y="2239242"/>
            <a:ext cx="1628402"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nl-BE" sz="1400" b="1" i="0" u="none" strike="noStrike" cap="none">
                <a:solidFill>
                  <a:srgbClr val="FFFFFF"/>
                </a:solidFill>
                <a:latin typeface="Arial"/>
                <a:ea typeface="Arial"/>
                <a:cs typeface="Arial"/>
                <a:sym typeface="Arial"/>
              </a:rPr>
              <a:t>Fase 3</a:t>
            </a:r>
            <a:endParaRPr sz="1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nl-BE" sz="1100" b="1" i="0" u="none" strike="noStrike" cap="none">
                <a:solidFill>
                  <a:srgbClr val="FFFFFF"/>
                </a:solidFill>
                <a:latin typeface="Arial"/>
                <a:ea typeface="Arial"/>
                <a:cs typeface="Arial"/>
                <a:sym typeface="Arial"/>
              </a:rPr>
              <a:t>jongeren kiezen vertegenwoordiger(s)</a:t>
            </a:r>
            <a:endParaRPr sz="1100" b="1"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9fd51ff75e_0_0"/>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Behoeftepiramide van Maslow</a:t>
            </a:r>
            <a:endParaRPr/>
          </a:p>
        </p:txBody>
      </p:sp>
      <p:sp>
        <p:nvSpPr>
          <p:cNvPr id="192" name="Google Shape;192;g19fd51ff75e_0_0"/>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8</a:t>
            </a:fld>
            <a:endParaRPr/>
          </a:p>
        </p:txBody>
      </p:sp>
      <p:pic>
        <p:nvPicPr>
          <p:cNvPr id="193" name="Google Shape;193;g19fd51ff75e_0_0"/>
          <p:cNvPicPr preferRelativeResize="0"/>
          <p:nvPr/>
        </p:nvPicPr>
        <p:blipFill rotWithShape="1">
          <a:blip r:embed="rId3">
            <a:alphaModFix/>
          </a:blip>
          <a:srcRect l="17680" t="32722" r="25653" b="6397"/>
          <a:stretch/>
        </p:blipFill>
        <p:spPr>
          <a:xfrm>
            <a:off x="926540" y="1226575"/>
            <a:ext cx="7289174" cy="440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9fd51ff75e_0_8"/>
          <p:cNvSpPr txBox="1">
            <a:spLocks noGrp="1"/>
          </p:cNvSpPr>
          <p:nvPr>
            <p:ph type="title"/>
          </p:nvPr>
        </p:nvSpPr>
        <p:spPr>
          <a:xfrm>
            <a:off x="719136" y="215443"/>
            <a:ext cx="7704000" cy="813000"/>
          </a:xfrm>
          <a:prstGeom prst="rect">
            <a:avLst/>
          </a:prstGeom>
          <a:noFill/>
          <a:ln>
            <a:noFill/>
          </a:ln>
        </p:spPr>
        <p:txBody>
          <a:bodyPr spcFirstLastPara="1" wrap="square" lIns="0" tIns="0" rIns="0" bIns="0" anchor="b" anchorCtr="0">
            <a:normAutofit/>
          </a:bodyPr>
          <a:lstStyle/>
          <a:p>
            <a:pPr marL="0" lvl="0" indent="0" algn="l" rtl="0">
              <a:lnSpc>
                <a:spcPct val="95000"/>
              </a:lnSpc>
              <a:spcBef>
                <a:spcPts val="0"/>
              </a:spcBef>
              <a:spcAft>
                <a:spcPts val="0"/>
              </a:spcAft>
              <a:buSzPts val="1800"/>
              <a:buNone/>
            </a:pPr>
            <a:r>
              <a:rPr lang="nl-BE"/>
              <a:t>Schuldmodel van Vranken</a:t>
            </a:r>
            <a:endParaRPr/>
          </a:p>
        </p:txBody>
      </p:sp>
      <p:sp>
        <p:nvSpPr>
          <p:cNvPr id="200" name="Google Shape;200;g19fd51ff75e_0_8"/>
          <p:cNvSpPr txBox="1">
            <a:spLocks noGrp="1"/>
          </p:cNvSpPr>
          <p:nvPr>
            <p:ph type="sldNum" idx="12"/>
          </p:nvPr>
        </p:nvSpPr>
        <p:spPr>
          <a:xfrm>
            <a:off x="8605828" y="6373018"/>
            <a:ext cx="462000" cy="365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nl-BE"/>
              <a:t>9</a:t>
            </a:fld>
            <a:endParaRPr/>
          </a:p>
        </p:txBody>
      </p:sp>
      <p:graphicFrame>
        <p:nvGraphicFramePr>
          <p:cNvPr id="201" name="Google Shape;201;g19fd51ff75e_0_8"/>
          <p:cNvGraphicFramePr/>
          <p:nvPr/>
        </p:nvGraphicFramePr>
        <p:xfrm>
          <a:off x="310825" y="2091807"/>
          <a:ext cx="3000000" cy="3000000"/>
        </p:xfrm>
        <a:graphic>
          <a:graphicData uri="http://schemas.openxmlformats.org/drawingml/2006/table">
            <a:tbl>
              <a:tblPr>
                <a:noFill/>
                <a:tableStyleId>{4F84161B-39D3-452D-BCDD-7FA495F99988}</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990300">
                <a:tc>
                  <a:txBody>
                    <a:bodyPr/>
                    <a:lstStyle/>
                    <a:p>
                      <a:pPr marL="0" marR="0" lvl="0" indent="0" algn="l" rtl="0">
                        <a:lnSpc>
                          <a:spcPct val="100000"/>
                        </a:lnSpc>
                        <a:spcBef>
                          <a:spcPts val="0"/>
                        </a:spcBef>
                        <a:spcAft>
                          <a:spcPts val="0"/>
                        </a:spcAft>
                        <a:buClr>
                          <a:srgbClr val="000000"/>
                        </a:buClr>
                        <a:buSzPts val="1400"/>
                        <a:buFont typeface="Arial"/>
                        <a:buNone/>
                      </a:pPr>
                      <a:r>
                        <a:rPr lang="nl-BE" sz="1400" u="none" strike="noStrike" cap="none"/>
                        <a:t>                               </a:t>
                      </a:r>
                      <a:r>
                        <a:rPr lang="nl-BE" sz="1800" b="1" u="none" strike="noStrike" cap="none"/>
                        <a:t> Oorzaak</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nl-BE" sz="1800" b="1" u="none" strike="noStrike" cap="none"/>
                        <a:t>Niveau</a:t>
                      </a:r>
                      <a:endParaRPr sz="1800" b="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nl-BE" sz="1600" b="1" u="none" strike="noStrike" cap="none"/>
                        <a:t>Schuld (intern)</a:t>
                      </a:r>
                      <a:endParaRPr sz="1600" b="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nl-BE" sz="1600" b="1" u="none" strike="noStrike" cap="none"/>
                        <a:t>Ongeval (extern)</a:t>
                      </a:r>
                      <a:endParaRPr sz="1600" b="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extLst>
                  <a:ext uri="{0D108BD9-81ED-4DB2-BD59-A6C34878D82A}">
                    <a16:rowId xmlns:a16="http://schemas.microsoft.com/office/drawing/2014/main" val="10000"/>
                  </a:ext>
                </a:extLst>
              </a:tr>
              <a:tr h="1029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nl-BE" sz="1600" b="1" u="none" strike="noStrike" cap="none"/>
                        <a:t>Micro</a:t>
                      </a:r>
                      <a:endParaRPr sz="1600" b="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l-BE" sz="1400" u="none" strike="noStrike" cap="none"/>
                        <a:t>Individuele schuld</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nl-BE" sz="1200" i="1" u="none" strike="noStrike" cap="none"/>
                        <a:t>Eigen schuld, dikke bult</a:t>
                      </a:r>
                      <a:endParaRPr sz="1200" i="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l-BE" sz="1400" u="none" strike="noStrike" cap="none"/>
                        <a:t>Individueel ongeval</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nl-BE" sz="1200" i="1" u="none" strike="noStrike" cap="none"/>
                        <a:t>Ocharme</a:t>
                      </a:r>
                      <a:endParaRPr sz="1200" i="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10298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nl-BE" sz="1600" b="1" u="none" strike="noStrike" cap="none"/>
                        <a:t>Macro</a:t>
                      </a:r>
                      <a:endParaRPr sz="1600" b="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l-BE" sz="1400" u="none" strike="noStrike" cap="none"/>
                        <a:t>Maatschappelijke schuld</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nl-BE" sz="1200" i="1" u="none" strike="noStrike" cap="none"/>
                        <a:t>Schuld van de samenleving</a:t>
                      </a:r>
                      <a:endParaRPr sz="1200" i="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l-BE" sz="1400" u="none" strike="noStrike" cap="none"/>
                        <a:t>Maatschappelijk ongeval</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nl-BE" sz="1200" i="1" u="none" strike="noStrike" cap="none"/>
                        <a:t>Het overkomt ons allemaal</a:t>
                      </a:r>
                      <a:endParaRPr sz="1200" i="1" u="none" strike="noStrike" cap="none"/>
                    </a:p>
                  </a:txBody>
                  <a:tcPr marL="91425" marR="91425" marT="91425" marB="91425">
                    <a:lnL w="38100" cap="flat" cmpd="sng">
                      <a:solidFill>
                        <a:srgbClr val="888888"/>
                      </a:solidFill>
                      <a:prstDash val="solid"/>
                      <a:round/>
                      <a:headEnd type="none" w="sm" len="sm"/>
                      <a:tailEnd type="none" w="sm" len="sm"/>
                    </a:lnL>
                    <a:lnR w="38100" cap="flat" cmpd="sng">
                      <a:solidFill>
                        <a:srgbClr val="888888"/>
                      </a:solidFill>
                      <a:prstDash val="solid"/>
                      <a:round/>
                      <a:headEnd type="none" w="sm" len="sm"/>
                      <a:tailEnd type="none" w="sm" len="sm"/>
                    </a:lnR>
                    <a:lnT w="38100" cap="flat" cmpd="sng">
                      <a:solidFill>
                        <a:srgbClr val="888888"/>
                      </a:solidFill>
                      <a:prstDash val="solid"/>
                      <a:round/>
                      <a:headEnd type="none" w="sm" len="sm"/>
                      <a:tailEnd type="none" w="sm" len="sm"/>
                    </a:lnT>
                    <a:lnB w="3810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voorwerk">
  <a:themeElements>
    <a:clrScheme name="_SAM_2017">
      <a:dk1>
        <a:srgbClr val="000000"/>
      </a:dk1>
      <a:lt1>
        <a:srgbClr val="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oud">
  <a:themeElements>
    <a:clrScheme name="_SAM_2017">
      <a:dk1>
        <a:srgbClr val="000000"/>
      </a:dk1>
      <a:lt1>
        <a:srgbClr val="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otscherm">
  <a:themeElements>
    <a:clrScheme name="_SAM_2017">
      <a:dk1>
        <a:srgbClr val="000000"/>
      </a:dk1>
      <a:lt1>
        <a:srgbClr val="FFFFFF"/>
      </a:lt1>
      <a:dk2>
        <a:srgbClr val="00A183"/>
      </a:dk2>
      <a:lt2>
        <a:srgbClr val="F2F2F2"/>
      </a:lt2>
      <a:accent1>
        <a:srgbClr val="00A183"/>
      </a:accent1>
      <a:accent2>
        <a:srgbClr val="6BBFA3"/>
      </a:accent2>
      <a:accent3>
        <a:srgbClr val="C7502E"/>
      </a:accent3>
      <a:accent4>
        <a:srgbClr val="EE7326"/>
      </a:accent4>
      <a:accent5>
        <a:srgbClr val="005CA9"/>
      </a:accent5>
      <a:accent6>
        <a:srgbClr val="00A5D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Diavoorstelling (4:3)</PresentationFormat>
  <Paragraphs>255</Paragraphs>
  <Slides>23</Slides>
  <Notes>23</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23</vt:i4>
      </vt:variant>
    </vt:vector>
  </HeadingPairs>
  <TitlesOfParts>
    <vt:vector size="31" baseType="lpstr">
      <vt:lpstr>Trebuchet MS</vt:lpstr>
      <vt:lpstr>Calibri</vt:lpstr>
      <vt:lpstr>Roboto</vt:lpstr>
      <vt:lpstr>Roboto Serif</vt:lpstr>
      <vt:lpstr>Arial</vt:lpstr>
      <vt:lpstr>voorwerk</vt:lpstr>
      <vt:lpstr>inhoud</vt:lpstr>
      <vt:lpstr>slotscherm</vt:lpstr>
      <vt:lpstr>Afwegingskader politisering</vt:lpstr>
      <vt:lpstr>Aan de slag (Van Bouchaute &amp; Vanderhulst, 2022)</vt:lpstr>
      <vt:lpstr>Betonne Jeugd</vt:lpstr>
      <vt:lpstr>5 methodieken van Betonne Jeugd</vt:lpstr>
      <vt:lpstr>1ste afweging: Is er een kwestie? </vt:lpstr>
      <vt:lpstr>Elk verhaal is een signaal</vt:lpstr>
      <vt:lpstr>Voorbeeld: proces Betonne Jeugd</vt:lpstr>
      <vt:lpstr>Behoeftepiramide van Maslow</vt:lpstr>
      <vt:lpstr>Schuldmodel van Vranken</vt:lpstr>
      <vt:lpstr>Denkoefening</vt:lpstr>
      <vt:lpstr>2de afweging: Wat hebben wij met deze kwestie te maken? </vt:lpstr>
      <vt:lpstr>De lemniscaat: agogisch en structureel werken</vt:lpstr>
      <vt:lpstr>De lemniscaat: agogisch en structureel werken</vt:lpstr>
      <vt:lpstr>Denkoefening</vt:lpstr>
      <vt:lpstr>3de afweging: Gaan we publiek? </vt:lpstr>
      <vt:lpstr>Voorbeeld: dak- en thuisloosheid bij jongeren</vt:lpstr>
      <vt:lpstr>4de afweging: Hoe gaan we deze kwestie politiseren?</vt:lpstr>
      <vt:lpstr>Denkoefening</vt:lpstr>
      <vt:lpstr>5de afweging: Wat betekent succes? </vt:lpstr>
      <vt:lpstr>Daar heb ik geen tijd voor!</vt:lpstr>
      <vt:lpstr>Open houding, open kader</vt:lpstr>
      <vt:lpstr>Denkoefening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Afwegingskader politisering</dc:title>
  <dc:creator>Elke Plovie</dc:creator>
  <cp:lastModifiedBy>Tine Vansteenkiste</cp:lastModifiedBy>
  <cp:revision>1</cp:revision>
  <dcterms:created xsi:type="dcterms:W3CDTF">2022-11-22T16:13:07Z</dcterms:created>
  <dcterms:modified xsi:type="dcterms:W3CDTF">2022-12-04T11:54:27Z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0x0101009969402ED8CEEC47A822ECF94B025E41</vt:lpwstr>
  </property>
</Properties>
</file>